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6"/>
  </p:notesMasterIdLst>
  <p:handoutMasterIdLst>
    <p:handoutMasterId r:id="rId27"/>
  </p:handoutMasterIdLst>
  <p:sldIdLst>
    <p:sldId id="269" r:id="rId2"/>
    <p:sldId id="445" r:id="rId3"/>
    <p:sldId id="446" r:id="rId4"/>
    <p:sldId id="447" r:id="rId5"/>
    <p:sldId id="448" r:id="rId6"/>
    <p:sldId id="449" r:id="rId7"/>
    <p:sldId id="450" r:id="rId8"/>
    <p:sldId id="466" r:id="rId9"/>
    <p:sldId id="467" r:id="rId10"/>
    <p:sldId id="468"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265" r:id="rId25"/>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Ellen" initials="FE"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961"/>
    <a:srgbClr val="B0DBDE"/>
    <a:srgbClr val="8AC7CC"/>
    <a:srgbClr val="FFFDB9"/>
    <a:srgbClr val="C8E4E6"/>
    <a:srgbClr val="CFE7E9"/>
    <a:srgbClr val="D4EAEC"/>
    <a:srgbClr val="E7E200"/>
    <a:srgbClr val="387B80"/>
    <a:srgbClr val="51A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8" y="1022"/>
      </p:cViewPr>
      <p:guideLst>
        <p:guide orient="horz" pos="607"/>
        <p:guide orient="horz" pos="3511"/>
        <p:guide pos="542"/>
        <p:guide/>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defRPr sz="1200"/>
            </a:lvl1pPr>
          </a:lstStyle>
          <a:p>
            <a:pPr>
              <a:defRPr/>
            </a:pPr>
            <a:endParaRPr lang="en-US" dirty="0"/>
          </a:p>
        </p:txBody>
      </p:sp>
      <p:sp>
        <p:nvSpPr>
          <p:cNvPr id="14339" name="Rectangle 3"/>
          <p:cNvSpPr>
            <a:spLocks noGrp="1" noChangeArrowheads="1"/>
          </p:cNvSpPr>
          <p:nvPr>
            <p:ph type="dt" sz="quarter" idx="1"/>
          </p:nvPr>
        </p:nvSpPr>
        <p:spPr bwMode="auto">
          <a:xfrm>
            <a:off x="3936173" y="0"/>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ChangeArrowheads="1"/>
          </p:cNvSpPr>
          <p:nvPr>
            <p:ph type="ftr" sz="quarter" idx="2"/>
          </p:nvPr>
        </p:nvSpPr>
        <p:spPr bwMode="auto">
          <a:xfrm>
            <a:off x="0" y="8772378"/>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defRPr sz="1200"/>
            </a:lvl1pPr>
          </a:lstStyle>
          <a:p>
            <a:pPr>
              <a:defRPr/>
            </a:pPr>
            <a:endParaRPr lang="en-US" dirty="0"/>
          </a:p>
        </p:txBody>
      </p:sp>
      <p:sp>
        <p:nvSpPr>
          <p:cNvPr id="14341" name="Rectangle 5"/>
          <p:cNvSpPr>
            <a:spLocks noGrp="1" noChangeArrowheads="1"/>
          </p:cNvSpPr>
          <p:nvPr>
            <p:ph type="sldNum" sz="quarter" idx="3"/>
          </p:nvPr>
        </p:nvSpPr>
        <p:spPr bwMode="auto">
          <a:xfrm>
            <a:off x="3936173" y="8772378"/>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a:defRPr sz="1200"/>
            </a:lvl1pPr>
          </a:lstStyle>
          <a:p>
            <a:pPr>
              <a:defRPr/>
            </a:pPr>
            <a:fld id="{9A4E4FF2-2631-48C9-8F1A-E075C2149D63}" type="slidenum">
              <a:rPr lang="en-US"/>
              <a:pPr>
                <a:defRPr/>
              </a:pPr>
              <a:t>‹#›</a:t>
            </a:fld>
            <a:endParaRPr lang="en-US" dirty="0"/>
          </a:p>
        </p:txBody>
      </p:sp>
    </p:spTree>
    <p:extLst>
      <p:ext uri="{BB962C8B-B14F-4D97-AF65-F5344CB8AC3E}">
        <p14:creationId xmlns:p14="http://schemas.microsoft.com/office/powerpoint/2010/main" val="702405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defTabSz="924967">
              <a:defRPr sz="1200"/>
            </a:lvl1pPr>
          </a:lstStyle>
          <a:p>
            <a:pPr>
              <a:defRPr/>
            </a:pPr>
            <a:endParaRPr lang="en-US" dirty="0"/>
          </a:p>
        </p:txBody>
      </p:sp>
      <p:sp>
        <p:nvSpPr>
          <p:cNvPr id="6147" name="Rectangle 3"/>
          <p:cNvSpPr>
            <a:spLocks noGrp="1" noChangeArrowheads="1"/>
          </p:cNvSpPr>
          <p:nvPr>
            <p:ph type="dt" idx="1"/>
          </p:nvPr>
        </p:nvSpPr>
        <p:spPr bwMode="auto">
          <a:xfrm>
            <a:off x="3936173" y="0"/>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lgn="r" defTabSz="924967">
              <a:defRPr sz="120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95637" y="4387767"/>
            <a:ext cx="5558801" cy="41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72378"/>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defTabSz="924967">
              <a:defRPr sz="1200"/>
            </a:lvl1pPr>
          </a:lstStyle>
          <a:p>
            <a:pPr>
              <a:defRPr/>
            </a:pPr>
            <a:endParaRPr lang="en-US" dirty="0"/>
          </a:p>
        </p:txBody>
      </p:sp>
      <p:sp>
        <p:nvSpPr>
          <p:cNvPr id="6151" name="Rectangle 7"/>
          <p:cNvSpPr>
            <a:spLocks noGrp="1" noChangeArrowheads="1"/>
          </p:cNvSpPr>
          <p:nvPr>
            <p:ph type="sldNum" sz="quarter" idx="5"/>
          </p:nvPr>
        </p:nvSpPr>
        <p:spPr bwMode="auto">
          <a:xfrm>
            <a:off x="3936173" y="8772378"/>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lgn="r" defTabSz="924967">
              <a:defRPr sz="1200"/>
            </a:lvl1pPr>
          </a:lstStyle>
          <a:p>
            <a:pPr>
              <a:defRPr/>
            </a:pPr>
            <a:fld id="{FCF8826F-CEE6-46C2-9DEE-4B6AD1C74D17}" type="slidenum">
              <a:rPr lang="en-US"/>
              <a:pPr>
                <a:defRPr/>
              </a:pPr>
              <a:t>‹#›</a:t>
            </a:fld>
            <a:endParaRPr lang="en-US" dirty="0"/>
          </a:p>
        </p:txBody>
      </p:sp>
    </p:spTree>
    <p:extLst>
      <p:ext uri="{BB962C8B-B14F-4D97-AF65-F5344CB8AC3E}">
        <p14:creationId xmlns:p14="http://schemas.microsoft.com/office/powerpoint/2010/main" val="1905779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4967" eaLnBrk="0" hangingPunct="0">
              <a:spcBef>
                <a:spcPct val="30000"/>
              </a:spcBef>
              <a:defRPr sz="1200">
                <a:solidFill>
                  <a:schemeClr val="tx1"/>
                </a:solidFill>
                <a:latin typeface="Arial" charset="0"/>
              </a:defRPr>
            </a:lvl1pPr>
            <a:lvl2pPr marL="737452" indent="-283635" defTabSz="924967" eaLnBrk="0" hangingPunct="0">
              <a:spcBef>
                <a:spcPct val="30000"/>
              </a:spcBef>
              <a:defRPr sz="1200">
                <a:solidFill>
                  <a:schemeClr val="tx1"/>
                </a:solidFill>
                <a:latin typeface="Arial" charset="0"/>
              </a:defRPr>
            </a:lvl2pPr>
            <a:lvl3pPr marL="1134542" indent="-226908" defTabSz="924967" eaLnBrk="0" hangingPunct="0">
              <a:spcBef>
                <a:spcPct val="30000"/>
              </a:spcBef>
              <a:defRPr sz="1200">
                <a:solidFill>
                  <a:schemeClr val="tx1"/>
                </a:solidFill>
                <a:latin typeface="Arial" charset="0"/>
              </a:defRPr>
            </a:lvl3pPr>
            <a:lvl4pPr marL="1588359" indent="-226908" defTabSz="924967" eaLnBrk="0" hangingPunct="0">
              <a:spcBef>
                <a:spcPct val="30000"/>
              </a:spcBef>
              <a:defRPr sz="1200">
                <a:solidFill>
                  <a:schemeClr val="tx1"/>
                </a:solidFill>
                <a:latin typeface="Arial" charset="0"/>
              </a:defRPr>
            </a:lvl4pPr>
            <a:lvl5pPr marL="2042175" indent="-226908" defTabSz="924967" eaLnBrk="0" hangingPunct="0">
              <a:spcBef>
                <a:spcPct val="30000"/>
              </a:spcBef>
              <a:defRPr sz="1200">
                <a:solidFill>
                  <a:schemeClr val="tx1"/>
                </a:solidFill>
                <a:latin typeface="Arial" charset="0"/>
              </a:defRPr>
            </a:lvl5pPr>
            <a:lvl6pPr marL="2495992" indent="-226908" defTabSz="924967" eaLnBrk="0" fontAlgn="base" hangingPunct="0">
              <a:spcBef>
                <a:spcPct val="30000"/>
              </a:spcBef>
              <a:spcAft>
                <a:spcPct val="0"/>
              </a:spcAft>
              <a:defRPr sz="1200">
                <a:solidFill>
                  <a:schemeClr val="tx1"/>
                </a:solidFill>
                <a:latin typeface="Arial" charset="0"/>
              </a:defRPr>
            </a:lvl6pPr>
            <a:lvl7pPr marL="2949809" indent="-226908" defTabSz="924967" eaLnBrk="0" fontAlgn="base" hangingPunct="0">
              <a:spcBef>
                <a:spcPct val="30000"/>
              </a:spcBef>
              <a:spcAft>
                <a:spcPct val="0"/>
              </a:spcAft>
              <a:defRPr sz="1200">
                <a:solidFill>
                  <a:schemeClr val="tx1"/>
                </a:solidFill>
                <a:latin typeface="Arial" charset="0"/>
              </a:defRPr>
            </a:lvl7pPr>
            <a:lvl8pPr marL="3403625" indent="-226908" defTabSz="924967" eaLnBrk="0" fontAlgn="base" hangingPunct="0">
              <a:spcBef>
                <a:spcPct val="30000"/>
              </a:spcBef>
              <a:spcAft>
                <a:spcPct val="0"/>
              </a:spcAft>
              <a:defRPr sz="1200">
                <a:solidFill>
                  <a:schemeClr val="tx1"/>
                </a:solidFill>
                <a:latin typeface="Arial" charset="0"/>
              </a:defRPr>
            </a:lvl8pPr>
            <a:lvl9pPr marL="3857442" indent="-226908" defTabSz="92496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D7C46B6-E56E-4B06-BE3E-3003BCC40A9D}" type="slidenum">
              <a:rPr lang="en-US" altLang="en-US" smtClean="0"/>
              <a:pPr eaLnBrk="1" hangingPunct="1">
                <a:spcBef>
                  <a:spcPct val="0"/>
                </a:spcBef>
              </a:pPr>
              <a:t>23</a:t>
            </a:fld>
            <a:endParaRPr lang="en-US" altLang="en-US" dirty="0" smtClean="0"/>
          </a:p>
        </p:txBody>
      </p:sp>
      <p:sp>
        <p:nvSpPr>
          <p:cNvPr id="7171" name="Rectangle 2"/>
          <p:cNvSpPr>
            <a:spLocks noGrp="1" noRot="1" noChangeAspect="1" noChangeArrowheads="1" noTextEdit="1"/>
          </p:cNvSpPr>
          <p:nvPr>
            <p:ph type="sldImg"/>
          </p:nvPr>
        </p:nvSpPr>
        <p:spPr>
          <a:xfrm>
            <a:off x="1157288" y="728663"/>
            <a:ext cx="4640262" cy="3481387"/>
          </a:xfrm>
          <a:ln/>
        </p:spPr>
      </p:sp>
      <p:sp>
        <p:nvSpPr>
          <p:cNvPr id="7172" name="Rectangle 3"/>
          <p:cNvSpPr>
            <a:spLocks noGrp="1" noChangeArrowheads="1"/>
          </p:cNvSpPr>
          <p:nvPr>
            <p:ph type="body" idx="1"/>
          </p:nvPr>
        </p:nvSpPr>
        <p:spPr>
          <a:xfrm>
            <a:off x="919123" y="4414580"/>
            <a:ext cx="5102387" cy="4102293"/>
          </a:xfrm>
          <a:noFill/>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7"/>
          <p:cNvGrpSpPr>
            <a:grpSpLocks/>
          </p:cNvGrpSpPr>
          <p:nvPr userDrawn="1"/>
        </p:nvGrpSpPr>
        <p:grpSpPr bwMode="auto">
          <a:xfrm flipV="1">
            <a:off x="0" y="4740275"/>
            <a:ext cx="9144000" cy="142875"/>
            <a:chOff x="0" y="4106"/>
            <a:chExt cx="5760" cy="214"/>
          </a:xfrm>
        </p:grpSpPr>
        <p:sp>
          <p:nvSpPr>
            <p:cNvPr id="4" name="Rectangle 28"/>
            <p:cNvSpPr>
              <a:spLocks noChangeArrowheads="1"/>
            </p:cNvSpPr>
            <p:nvPr userDrawn="1"/>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5" name="Rectangle 29"/>
            <p:cNvSpPr>
              <a:spLocks noChangeArrowheads="1"/>
            </p:cNvSpPr>
            <p:nvPr userDrawn="1"/>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grpSp>
    </p:spTree>
    <p:extLst>
      <p:ext uri="{BB962C8B-B14F-4D97-AF65-F5344CB8AC3E}">
        <p14:creationId xmlns:p14="http://schemas.microsoft.com/office/powerpoint/2010/main" val="4637735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8475" y="1703388"/>
            <a:ext cx="8418513" cy="46212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225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515938"/>
            <a:ext cx="2127250" cy="58086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515938"/>
            <a:ext cx="6230938" cy="58086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209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98475" y="1703388"/>
            <a:ext cx="8418513" cy="4621212"/>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1195810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1">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00706" name="Rectangle 2"/>
          <p:cNvSpPr>
            <a:spLocks noGrp="1" noChangeArrowheads="1"/>
          </p:cNvSpPr>
          <p:nvPr>
            <p:ph type="subTitle" idx="1" hasCustomPrompt="1"/>
          </p:nvPr>
        </p:nvSpPr>
        <p:spPr>
          <a:xfrm>
            <a:off x="4388821" y="3840173"/>
            <a:ext cx="4457503" cy="307777"/>
          </a:xfrm>
          <a:prstGeom prst="rect">
            <a:avLst/>
          </a:prstGeom>
        </p:spPr>
        <p:txBody>
          <a:bodyPr lIns="45720" tIns="0" rIns="91440"/>
          <a:lstStyle>
            <a:lvl1pPr marL="0" indent="0" algn="l">
              <a:tabLst>
                <a:tab pos="1025525" algn="l"/>
              </a:tabLst>
              <a:defRPr sz="2000" b="0" i="0">
                <a:solidFill>
                  <a:srgbClr val="FFFFFF"/>
                </a:solidFill>
                <a:latin typeface="+mj-lt"/>
                <a:cs typeface="Arial" pitchFamily="34" charset="0"/>
              </a:defRPr>
            </a:lvl1pPr>
          </a:lstStyle>
          <a:p>
            <a:r>
              <a:rPr lang="en-US" dirty="0" smtClean="0"/>
              <a:t>Click to Edit Master Subtitle Style</a:t>
            </a:r>
            <a:endParaRPr lang="en-US" dirty="0"/>
          </a:p>
        </p:txBody>
      </p:sp>
      <p:sp>
        <p:nvSpPr>
          <p:cNvPr id="200707" name="Rectangle 3"/>
          <p:cNvSpPr>
            <a:spLocks noGrp="1" noChangeArrowheads="1"/>
          </p:cNvSpPr>
          <p:nvPr>
            <p:ph type="ctrTitle" sz="quarter" hasCustomPrompt="1"/>
          </p:nvPr>
        </p:nvSpPr>
        <p:spPr>
          <a:xfrm>
            <a:off x="4388821" y="2776138"/>
            <a:ext cx="4457503" cy="1026836"/>
          </a:xfrm>
        </p:spPr>
        <p:txBody>
          <a:bodyPr/>
          <a:lstStyle>
            <a:lvl1pPr algn="l">
              <a:defRPr sz="3000" b="0">
                <a:solidFill>
                  <a:schemeClr val="bg2"/>
                </a:solidFill>
                <a:latin typeface="+mj-lt"/>
                <a:cs typeface="Arial" pitchFamily="34" charset="0"/>
              </a:defRPr>
            </a:lvl1pPr>
          </a:lstStyle>
          <a:p>
            <a:r>
              <a:rPr lang="en-US" dirty="0" smtClean="0"/>
              <a:t>Click to Edit Master </a:t>
            </a:r>
            <a:br>
              <a:rPr lang="en-US" dirty="0" smtClean="0"/>
            </a:br>
            <a:r>
              <a:rPr lang="en-US" dirty="0" smtClean="0"/>
              <a:t>Title Style</a:t>
            </a:r>
            <a:endParaRPr lang="en-US" dirty="0"/>
          </a:p>
        </p:txBody>
      </p:sp>
      <p:cxnSp>
        <p:nvCxnSpPr>
          <p:cNvPr id="4" name="Straight Connector 3"/>
          <p:cNvCxnSpPr/>
          <p:nvPr userDrawn="1"/>
        </p:nvCxnSpPr>
        <p:spPr bwMode="auto">
          <a:xfrm>
            <a:off x="4455496" y="3823855"/>
            <a:ext cx="4688504" cy="0"/>
          </a:xfrm>
          <a:prstGeom prst="line">
            <a:avLst/>
          </a:prstGeom>
          <a:solidFill>
            <a:schemeClr val="accent1"/>
          </a:solidFill>
          <a:ln w="9525" cap="rnd" cmpd="sng" algn="ctr">
            <a:solidFill>
              <a:srgbClr val="FFFFFF"/>
            </a:solidFill>
            <a:prstDash val="sysDot"/>
            <a:miter lim="800000"/>
            <a:headEnd type="none" w="med" len="med"/>
            <a:tailEnd type="none" w="med" len="med"/>
          </a:ln>
          <a:effectLst/>
        </p:spPr>
      </p:cxnSp>
      <p:grpSp>
        <p:nvGrpSpPr>
          <p:cNvPr id="7" name="Group 6"/>
          <p:cNvGrpSpPr/>
          <p:nvPr userDrawn="1"/>
        </p:nvGrpSpPr>
        <p:grpSpPr bwMode="white">
          <a:xfrm>
            <a:off x="7579213" y="275428"/>
            <a:ext cx="1267111" cy="453346"/>
            <a:chOff x="-2422525" y="3141663"/>
            <a:chExt cx="1601787" cy="573087"/>
          </a:xfrm>
        </p:grpSpPr>
        <p:sp>
          <p:nvSpPr>
            <p:cNvPr id="8" name="Freeform 6"/>
            <p:cNvSpPr>
              <a:spLocks/>
            </p:cNvSpPr>
            <p:nvPr userDrawn="1"/>
          </p:nvSpPr>
          <p:spPr bwMode="white">
            <a:xfrm>
              <a:off x="-1792288" y="3149600"/>
              <a:ext cx="296862" cy="565150"/>
            </a:xfrm>
            <a:custGeom>
              <a:avLst/>
              <a:gdLst>
                <a:gd name="T0" fmla="*/ 53 w 79"/>
                <a:gd name="T1" fmla="*/ 112 h 151"/>
                <a:gd name="T2" fmla="*/ 39 w 79"/>
                <a:gd name="T3" fmla="*/ 129 h 151"/>
                <a:gd name="T4" fmla="*/ 26 w 79"/>
                <a:gd name="T5" fmla="*/ 112 h 151"/>
                <a:gd name="T6" fmla="*/ 26 w 79"/>
                <a:gd name="T7" fmla="*/ 0 h 151"/>
                <a:gd name="T8" fmla="*/ 0 w 79"/>
                <a:gd name="T9" fmla="*/ 0 h 151"/>
                <a:gd name="T10" fmla="*/ 0 w 79"/>
                <a:gd name="T11" fmla="*/ 111 h 151"/>
                <a:gd name="T12" fmla="*/ 39 w 79"/>
                <a:gd name="T13" fmla="*/ 151 h 151"/>
                <a:gd name="T14" fmla="*/ 79 w 79"/>
                <a:gd name="T15" fmla="*/ 111 h 151"/>
                <a:gd name="T16" fmla="*/ 79 w 79"/>
                <a:gd name="T17" fmla="*/ 0 h 151"/>
                <a:gd name="T18" fmla="*/ 53 w 79"/>
                <a:gd name="T19" fmla="*/ 0 h 151"/>
                <a:gd name="T20" fmla="*/ 53 w 79"/>
                <a:gd name="T21" fmla="*/ 11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51">
                  <a:moveTo>
                    <a:pt x="53" y="112"/>
                  </a:moveTo>
                  <a:cubicBezTo>
                    <a:pt x="53" y="123"/>
                    <a:pt x="49" y="129"/>
                    <a:pt x="39" y="129"/>
                  </a:cubicBezTo>
                  <a:cubicBezTo>
                    <a:pt x="30" y="129"/>
                    <a:pt x="26" y="123"/>
                    <a:pt x="26" y="112"/>
                  </a:cubicBezTo>
                  <a:cubicBezTo>
                    <a:pt x="26" y="0"/>
                    <a:pt x="26" y="0"/>
                    <a:pt x="26" y="0"/>
                  </a:cubicBezTo>
                  <a:cubicBezTo>
                    <a:pt x="0" y="0"/>
                    <a:pt x="0" y="0"/>
                    <a:pt x="0" y="0"/>
                  </a:cubicBezTo>
                  <a:cubicBezTo>
                    <a:pt x="0" y="111"/>
                    <a:pt x="0" y="111"/>
                    <a:pt x="0" y="111"/>
                  </a:cubicBezTo>
                  <a:cubicBezTo>
                    <a:pt x="0" y="137"/>
                    <a:pt x="15" y="151"/>
                    <a:pt x="39" y="151"/>
                  </a:cubicBezTo>
                  <a:cubicBezTo>
                    <a:pt x="64" y="151"/>
                    <a:pt x="79" y="137"/>
                    <a:pt x="79" y="111"/>
                  </a:cubicBezTo>
                  <a:cubicBezTo>
                    <a:pt x="79" y="0"/>
                    <a:pt x="79" y="0"/>
                    <a:pt x="79" y="0"/>
                  </a:cubicBezTo>
                  <a:cubicBezTo>
                    <a:pt x="53" y="0"/>
                    <a:pt x="53" y="0"/>
                    <a:pt x="53" y="0"/>
                  </a:cubicBezTo>
                  <a:lnTo>
                    <a:pt x="53"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9" name="Freeform 7"/>
            <p:cNvSpPr>
              <a:spLocks/>
            </p:cNvSpPr>
            <p:nvPr userDrawn="1"/>
          </p:nvSpPr>
          <p:spPr bwMode="white">
            <a:xfrm>
              <a:off x="-1450975" y="3149600"/>
              <a:ext cx="295275" cy="557212"/>
            </a:xfrm>
            <a:custGeom>
              <a:avLst/>
              <a:gdLst>
                <a:gd name="T0" fmla="*/ 125 w 186"/>
                <a:gd name="T1" fmla="*/ 141 h 351"/>
                <a:gd name="T2" fmla="*/ 61 w 186"/>
                <a:gd name="T3" fmla="*/ 141 h 351"/>
                <a:gd name="T4" fmla="*/ 61 w 186"/>
                <a:gd name="T5" fmla="*/ 0 h 351"/>
                <a:gd name="T6" fmla="*/ 0 w 186"/>
                <a:gd name="T7" fmla="*/ 0 h 351"/>
                <a:gd name="T8" fmla="*/ 0 w 186"/>
                <a:gd name="T9" fmla="*/ 351 h 351"/>
                <a:gd name="T10" fmla="*/ 61 w 186"/>
                <a:gd name="T11" fmla="*/ 351 h 351"/>
                <a:gd name="T12" fmla="*/ 61 w 186"/>
                <a:gd name="T13" fmla="*/ 196 h 351"/>
                <a:gd name="T14" fmla="*/ 125 w 186"/>
                <a:gd name="T15" fmla="*/ 196 h 351"/>
                <a:gd name="T16" fmla="*/ 125 w 186"/>
                <a:gd name="T17" fmla="*/ 351 h 351"/>
                <a:gd name="T18" fmla="*/ 186 w 186"/>
                <a:gd name="T19" fmla="*/ 351 h 351"/>
                <a:gd name="T20" fmla="*/ 186 w 186"/>
                <a:gd name="T21" fmla="*/ 0 h 351"/>
                <a:gd name="T22" fmla="*/ 125 w 186"/>
                <a:gd name="T23" fmla="*/ 0 h 351"/>
                <a:gd name="T24" fmla="*/ 125 w 186"/>
                <a:gd name="T25" fmla="*/ 14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351">
                  <a:moveTo>
                    <a:pt x="125" y="141"/>
                  </a:moveTo>
                  <a:lnTo>
                    <a:pt x="61" y="141"/>
                  </a:lnTo>
                  <a:lnTo>
                    <a:pt x="61" y="0"/>
                  </a:lnTo>
                  <a:lnTo>
                    <a:pt x="0" y="0"/>
                  </a:lnTo>
                  <a:lnTo>
                    <a:pt x="0" y="351"/>
                  </a:lnTo>
                  <a:lnTo>
                    <a:pt x="61" y="351"/>
                  </a:lnTo>
                  <a:lnTo>
                    <a:pt x="61" y="196"/>
                  </a:lnTo>
                  <a:lnTo>
                    <a:pt x="125" y="196"/>
                  </a:lnTo>
                  <a:lnTo>
                    <a:pt x="125" y="351"/>
                  </a:lnTo>
                  <a:lnTo>
                    <a:pt x="186" y="351"/>
                  </a:lnTo>
                  <a:lnTo>
                    <a:pt x="186" y="0"/>
                  </a:lnTo>
                  <a:lnTo>
                    <a:pt x="125" y="0"/>
                  </a:lnTo>
                  <a:lnTo>
                    <a:pt x="125"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 name="Freeform 8"/>
            <p:cNvSpPr>
              <a:spLocks/>
            </p:cNvSpPr>
            <p:nvPr userDrawn="1"/>
          </p:nvSpPr>
          <p:spPr bwMode="white">
            <a:xfrm>
              <a:off x="-1109663" y="3141663"/>
              <a:ext cx="288925" cy="573087"/>
            </a:xfrm>
            <a:custGeom>
              <a:avLst/>
              <a:gdLst>
                <a:gd name="T0" fmla="*/ 39 w 77"/>
                <a:gd name="T1" fmla="*/ 0 h 153"/>
                <a:gd name="T2" fmla="*/ 0 w 77"/>
                <a:gd name="T3" fmla="*/ 38 h 153"/>
                <a:gd name="T4" fmla="*/ 0 w 77"/>
                <a:gd name="T5" fmla="*/ 115 h 153"/>
                <a:gd name="T6" fmla="*/ 39 w 77"/>
                <a:gd name="T7" fmla="*/ 153 h 153"/>
                <a:gd name="T8" fmla="*/ 77 w 77"/>
                <a:gd name="T9" fmla="*/ 115 h 153"/>
                <a:gd name="T10" fmla="*/ 77 w 77"/>
                <a:gd name="T11" fmla="*/ 98 h 153"/>
                <a:gd name="T12" fmla="*/ 52 w 77"/>
                <a:gd name="T13" fmla="*/ 98 h 153"/>
                <a:gd name="T14" fmla="*/ 52 w 77"/>
                <a:gd name="T15" fmla="*/ 116 h 153"/>
                <a:gd name="T16" fmla="*/ 39 w 77"/>
                <a:gd name="T17" fmla="*/ 131 h 153"/>
                <a:gd name="T18" fmla="*/ 26 w 77"/>
                <a:gd name="T19" fmla="*/ 114 h 153"/>
                <a:gd name="T20" fmla="*/ 26 w 77"/>
                <a:gd name="T21" fmla="*/ 38 h 153"/>
                <a:gd name="T22" fmla="*/ 39 w 77"/>
                <a:gd name="T23" fmla="*/ 22 h 153"/>
                <a:gd name="T24" fmla="*/ 52 w 77"/>
                <a:gd name="T25" fmla="*/ 40 h 153"/>
                <a:gd name="T26" fmla="*/ 52 w 77"/>
                <a:gd name="T27" fmla="*/ 51 h 153"/>
                <a:gd name="T28" fmla="*/ 77 w 77"/>
                <a:gd name="T29" fmla="*/ 51 h 153"/>
                <a:gd name="T30" fmla="*/ 77 w 77"/>
                <a:gd name="T31" fmla="*/ 41 h 153"/>
                <a:gd name="T32" fmla="*/ 39 w 77"/>
                <a:gd name="T3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53">
                  <a:moveTo>
                    <a:pt x="39" y="0"/>
                  </a:moveTo>
                  <a:cubicBezTo>
                    <a:pt x="12" y="0"/>
                    <a:pt x="0" y="17"/>
                    <a:pt x="0" y="38"/>
                  </a:cubicBezTo>
                  <a:cubicBezTo>
                    <a:pt x="0" y="115"/>
                    <a:pt x="0" y="115"/>
                    <a:pt x="0" y="115"/>
                  </a:cubicBezTo>
                  <a:cubicBezTo>
                    <a:pt x="0" y="136"/>
                    <a:pt x="12" y="153"/>
                    <a:pt x="39" y="153"/>
                  </a:cubicBezTo>
                  <a:cubicBezTo>
                    <a:pt x="65" y="153"/>
                    <a:pt x="77" y="136"/>
                    <a:pt x="77" y="115"/>
                  </a:cubicBezTo>
                  <a:cubicBezTo>
                    <a:pt x="77" y="98"/>
                    <a:pt x="77" y="98"/>
                    <a:pt x="77" y="98"/>
                  </a:cubicBezTo>
                  <a:cubicBezTo>
                    <a:pt x="52" y="98"/>
                    <a:pt x="52" y="98"/>
                    <a:pt x="52" y="98"/>
                  </a:cubicBezTo>
                  <a:cubicBezTo>
                    <a:pt x="52" y="116"/>
                    <a:pt x="52" y="116"/>
                    <a:pt x="52" y="116"/>
                  </a:cubicBezTo>
                  <a:cubicBezTo>
                    <a:pt x="52" y="125"/>
                    <a:pt x="49" y="131"/>
                    <a:pt x="39" y="131"/>
                  </a:cubicBezTo>
                  <a:cubicBezTo>
                    <a:pt x="29" y="131"/>
                    <a:pt x="26" y="125"/>
                    <a:pt x="26" y="114"/>
                  </a:cubicBezTo>
                  <a:cubicBezTo>
                    <a:pt x="26" y="38"/>
                    <a:pt x="26" y="38"/>
                    <a:pt x="26" y="38"/>
                  </a:cubicBezTo>
                  <a:cubicBezTo>
                    <a:pt x="26" y="27"/>
                    <a:pt x="29" y="22"/>
                    <a:pt x="39" y="22"/>
                  </a:cubicBezTo>
                  <a:cubicBezTo>
                    <a:pt x="46" y="22"/>
                    <a:pt x="52" y="27"/>
                    <a:pt x="52" y="40"/>
                  </a:cubicBezTo>
                  <a:cubicBezTo>
                    <a:pt x="52" y="51"/>
                    <a:pt x="52" y="51"/>
                    <a:pt x="52" y="51"/>
                  </a:cubicBezTo>
                  <a:cubicBezTo>
                    <a:pt x="77" y="51"/>
                    <a:pt x="77" y="51"/>
                    <a:pt x="77" y="51"/>
                  </a:cubicBezTo>
                  <a:cubicBezTo>
                    <a:pt x="77" y="41"/>
                    <a:pt x="77" y="41"/>
                    <a:pt x="77" y="41"/>
                  </a:cubicBezTo>
                  <a:cubicBezTo>
                    <a:pt x="77" y="18"/>
                    <a:pt x="65" y="0"/>
                    <a:pt x="3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 name="Freeform 9"/>
            <p:cNvSpPr>
              <a:spLocks noEditPoints="1"/>
            </p:cNvSpPr>
            <p:nvPr userDrawn="1"/>
          </p:nvSpPr>
          <p:spPr bwMode="white">
            <a:xfrm>
              <a:off x="-2422525" y="3149600"/>
              <a:ext cx="574675" cy="557212"/>
            </a:xfrm>
            <a:custGeom>
              <a:avLst/>
              <a:gdLst>
                <a:gd name="T0" fmla="*/ 111 w 153"/>
                <a:gd name="T1" fmla="*/ 87 h 149"/>
                <a:gd name="T2" fmla="*/ 104 w 153"/>
                <a:gd name="T3" fmla="*/ 118 h 149"/>
                <a:gd name="T4" fmla="*/ 106 w 153"/>
                <a:gd name="T5" fmla="*/ 98 h 149"/>
                <a:gd name="T6" fmla="*/ 101 w 153"/>
                <a:gd name="T7" fmla="*/ 124 h 149"/>
                <a:gd name="T8" fmla="*/ 88 w 153"/>
                <a:gd name="T9" fmla="*/ 129 h 149"/>
                <a:gd name="T10" fmla="*/ 73 w 153"/>
                <a:gd name="T11" fmla="*/ 144 h 149"/>
                <a:gd name="T12" fmla="*/ 66 w 153"/>
                <a:gd name="T13" fmla="*/ 137 h 149"/>
                <a:gd name="T14" fmla="*/ 54 w 153"/>
                <a:gd name="T15" fmla="*/ 114 h 149"/>
                <a:gd name="T16" fmla="*/ 50 w 153"/>
                <a:gd name="T17" fmla="*/ 144 h 149"/>
                <a:gd name="T18" fmla="*/ 20 w 153"/>
                <a:gd name="T19" fmla="*/ 130 h 149"/>
                <a:gd name="T20" fmla="*/ 17 w 153"/>
                <a:gd name="T21" fmla="*/ 145 h 149"/>
                <a:gd name="T22" fmla="*/ 16 w 153"/>
                <a:gd name="T23" fmla="*/ 72 h 149"/>
                <a:gd name="T24" fmla="*/ 6 w 153"/>
                <a:gd name="T25" fmla="*/ 35 h 149"/>
                <a:gd name="T26" fmla="*/ 35 w 153"/>
                <a:gd name="T27" fmla="*/ 7 h 149"/>
                <a:gd name="T28" fmla="*/ 40 w 153"/>
                <a:gd name="T29" fmla="*/ 18 h 149"/>
                <a:gd name="T30" fmla="*/ 58 w 153"/>
                <a:gd name="T31" fmla="*/ 32 h 149"/>
                <a:gd name="T32" fmla="*/ 53 w 153"/>
                <a:gd name="T33" fmla="*/ 17 h 149"/>
                <a:gd name="T34" fmla="*/ 60 w 153"/>
                <a:gd name="T35" fmla="*/ 1 h 149"/>
                <a:gd name="T36" fmla="*/ 70 w 153"/>
                <a:gd name="T37" fmla="*/ 16 h 149"/>
                <a:gd name="T38" fmla="*/ 70 w 153"/>
                <a:gd name="T39" fmla="*/ 6 h 149"/>
                <a:gd name="T40" fmla="*/ 77 w 153"/>
                <a:gd name="T41" fmla="*/ 5 h 149"/>
                <a:gd name="T42" fmla="*/ 78 w 153"/>
                <a:gd name="T43" fmla="*/ 10 h 149"/>
                <a:gd name="T44" fmla="*/ 91 w 153"/>
                <a:gd name="T45" fmla="*/ 24 h 149"/>
                <a:gd name="T46" fmla="*/ 97 w 153"/>
                <a:gd name="T47" fmla="*/ 26 h 149"/>
                <a:gd name="T48" fmla="*/ 103 w 153"/>
                <a:gd name="T49" fmla="*/ 46 h 149"/>
                <a:gd name="T50" fmla="*/ 103 w 153"/>
                <a:gd name="T51" fmla="*/ 65 h 149"/>
                <a:gd name="T52" fmla="*/ 98 w 153"/>
                <a:gd name="T53" fmla="*/ 91 h 149"/>
                <a:gd name="T54" fmla="*/ 92 w 153"/>
                <a:gd name="T55" fmla="*/ 56 h 149"/>
                <a:gd name="T56" fmla="*/ 92 w 153"/>
                <a:gd name="T57" fmla="*/ 29 h 149"/>
                <a:gd name="T58" fmla="*/ 95 w 153"/>
                <a:gd name="T59" fmla="*/ 74 h 149"/>
                <a:gd name="T60" fmla="*/ 80 w 153"/>
                <a:gd name="T61" fmla="*/ 94 h 149"/>
                <a:gd name="T62" fmla="*/ 80 w 153"/>
                <a:gd name="T63" fmla="*/ 56 h 149"/>
                <a:gd name="T64" fmla="*/ 86 w 153"/>
                <a:gd name="T65" fmla="*/ 30 h 149"/>
                <a:gd name="T66" fmla="*/ 79 w 153"/>
                <a:gd name="T67" fmla="*/ 48 h 149"/>
                <a:gd name="T68" fmla="*/ 65 w 153"/>
                <a:gd name="T69" fmla="*/ 95 h 149"/>
                <a:gd name="T70" fmla="*/ 68 w 153"/>
                <a:gd name="T71" fmla="*/ 58 h 149"/>
                <a:gd name="T72" fmla="*/ 50 w 153"/>
                <a:gd name="T73" fmla="*/ 77 h 149"/>
                <a:gd name="T74" fmla="*/ 41 w 153"/>
                <a:gd name="T75" fmla="*/ 115 h 149"/>
                <a:gd name="T76" fmla="*/ 24 w 153"/>
                <a:gd name="T77" fmla="*/ 89 h 149"/>
                <a:gd name="T78" fmla="*/ 27 w 153"/>
                <a:gd name="T79" fmla="*/ 62 h 149"/>
                <a:gd name="T80" fmla="*/ 36 w 153"/>
                <a:gd name="T81" fmla="*/ 42 h 149"/>
                <a:gd name="T82" fmla="*/ 45 w 153"/>
                <a:gd name="T83" fmla="*/ 69 h 149"/>
                <a:gd name="T84" fmla="*/ 109 w 153"/>
                <a:gd name="T85" fmla="*/ 52 h 149"/>
                <a:gd name="T86" fmla="*/ 66 w 153"/>
                <a:gd name="T87" fmla="*/ 0 h 149"/>
                <a:gd name="T88" fmla="*/ 21 w 153"/>
                <a:gd name="T89" fmla="*/ 2 h 149"/>
                <a:gd name="T90" fmla="*/ 0 w 153"/>
                <a:gd name="T91" fmla="*/ 12 h 149"/>
                <a:gd name="T92" fmla="*/ 0 w 153"/>
                <a:gd name="T93" fmla="*/ 31 h 149"/>
                <a:gd name="T94" fmla="*/ 2 w 153"/>
                <a:gd name="T95" fmla="*/ 75 h 149"/>
                <a:gd name="T96" fmla="*/ 0 w 153"/>
                <a:gd name="T97" fmla="*/ 110 h 149"/>
                <a:gd name="T98" fmla="*/ 7 w 153"/>
                <a:gd name="T99" fmla="*/ 140 h 149"/>
                <a:gd name="T100" fmla="*/ 33 w 153"/>
                <a:gd name="T101" fmla="*/ 149 h 149"/>
                <a:gd name="T102" fmla="*/ 68 w 153"/>
                <a:gd name="T103" fmla="*/ 149 h 149"/>
                <a:gd name="T104" fmla="*/ 120 w 153"/>
                <a:gd name="T10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149">
                  <a:moveTo>
                    <a:pt x="111" y="72"/>
                  </a:moveTo>
                  <a:cubicBezTo>
                    <a:pt x="109" y="70"/>
                    <a:pt x="108" y="58"/>
                    <a:pt x="109" y="58"/>
                  </a:cubicBezTo>
                  <a:cubicBezTo>
                    <a:pt x="110" y="58"/>
                    <a:pt x="110" y="58"/>
                    <a:pt x="110" y="58"/>
                  </a:cubicBezTo>
                  <a:cubicBezTo>
                    <a:pt x="111" y="60"/>
                    <a:pt x="112" y="64"/>
                    <a:pt x="112" y="67"/>
                  </a:cubicBezTo>
                  <a:cubicBezTo>
                    <a:pt x="112" y="70"/>
                    <a:pt x="112" y="72"/>
                    <a:pt x="111" y="72"/>
                  </a:cubicBezTo>
                  <a:moveTo>
                    <a:pt x="111" y="87"/>
                  </a:moveTo>
                  <a:cubicBezTo>
                    <a:pt x="110" y="91"/>
                    <a:pt x="109" y="93"/>
                    <a:pt x="108" y="92"/>
                  </a:cubicBezTo>
                  <a:cubicBezTo>
                    <a:pt x="106" y="88"/>
                    <a:pt x="108" y="77"/>
                    <a:pt x="110" y="78"/>
                  </a:cubicBezTo>
                  <a:cubicBezTo>
                    <a:pt x="110" y="78"/>
                    <a:pt x="110" y="78"/>
                    <a:pt x="110" y="78"/>
                  </a:cubicBezTo>
                  <a:cubicBezTo>
                    <a:pt x="112" y="80"/>
                    <a:pt x="111" y="85"/>
                    <a:pt x="111" y="87"/>
                  </a:cubicBezTo>
                  <a:moveTo>
                    <a:pt x="108" y="113"/>
                  </a:moveTo>
                  <a:cubicBezTo>
                    <a:pt x="106" y="117"/>
                    <a:pt x="105" y="119"/>
                    <a:pt x="104" y="118"/>
                  </a:cubicBezTo>
                  <a:cubicBezTo>
                    <a:pt x="103" y="116"/>
                    <a:pt x="108" y="103"/>
                    <a:pt x="110" y="104"/>
                  </a:cubicBezTo>
                  <a:cubicBezTo>
                    <a:pt x="110" y="104"/>
                    <a:pt x="110" y="104"/>
                    <a:pt x="110" y="104"/>
                  </a:cubicBezTo>
                  <a:cubicBezTo>
                    <a:pt x="110" y="106"/>
                    <a:pt x="109" y="110"/>
                    <a:pt x="108" y="113"/>
                  </a:cubicBezTo>
                  <a:moveTo>
                    <a:pt x="100" y="111"/>
                  </a:moveTo>
                  <a:cubicBezTo>
                    <a:pt x="98" y="108"/>
                    <a:pt x="103" y="97"/>
                    <a:pt x="106" y="98"/>
                  </a:cubicBezTo>
                  <a:cubicBezTo>
                    <a:pt x="106" y="98"/>
                    <a:pt x="106" y="98"/>
                    <a:pt x="106" y="98"/>
                  </a:cubicBezTo>
                  <a:cubicBezTo>
                    <a:pt x="107" y="100"/>
                    <a:pt x="106" y="105"/>
                    <a:pt x="105" y="108"/>
                  </a:cubicBezTo>
                  <a:cubicBezTo>
                    <a:pt x="103" y="112"/>
                    <a:pt x="101" y="114"/>
                    <a:pt x="100" y="111"/>
                  </a:cubicBezTo>
                  <a:moveTo>
                    <a:pt x="97" y="132"/>
                  </a:moveTo>
                  <a:cubicBezTo>
                    <a:pt x="94" y="135"/>
                    <a:pt x="92" y="137"/>
                    <a:pt x="92" y="135"/>
                  </a:cubicBezTo>
                  <a:cubicBezTo>
                    <a:pt x="92" y="133"/>
                    <a:pt x="99" y="122"/>
                    <a:pt x="101" y="124"/>
                  </a:cubicBezTo>
                  <a:cubicBezTo>
                    <a:pt x="101" y="124"/>
                    <a:pt x="101" y="124"/>
                    <a:pt x="101" y="124"/>
                  </a:cubicBezTo>
                  <a:cubicBezTo>
                    <a:pt x="101" y="125"/>
                    <a:pt x="99" y="129"/>
                    <a:pt x="97" y="132"/>
                  </a:cubicBezTo>
                  <a:moveTo>
                    <a:pt x="88" y="129"/>
                  </a:moveTo>
                  <a:cubicBezTo>
                    <a:pt x="87" y="125"/>
                    <a:pt x="94" y="116"/>
                    <a:pt x="97" y="118"/>
                  </a:cubicBezTo>
                  <a:cubicBezTo>
                    <a:pt x="97" y="118"/>
                    <a:pt x="97" y="118"/>
                    <a:pt x="97" y="118"/>
                  </a:cubicBezTo>
                  <a:cubicBezTo>
                    <a:pt x="98" y="120"/>
                    <a:pt x="96" y="124"/>
                    <a:pt x="94" y="127"/>
                  </a:cubicBezTo>
                  <a:cubicBezTo>
                    <a:pt x="91" y="131"/>
                    <a:pt x="88" y="132"/>
                    <a:pt x="88" y="129"/>
                  </a:cubicBezTo>
                  <a:moveTo>
                    <a:pt x="80" y="121"/>
                  </a:moveTo>
                  <a:cubicBezTo>
                    <a:pt x="79" y="116"/>
                    <a:pt x="85" y="108"/>
                    <a:pt x="89" y="111"/>
                  </a:cubicBezTo>
                  <a:cubicBezTo>
                    <a:pt x="92" y="113"/>
                    <a:pt x="90" y="118"/>
                    <a:pt x="88" y="121"/>
                  </a:cubicBezTo>
                  <a:cubicBezTo>
                    <a:pt x="85" y="125"/>
                    <a:pt x="81" y="125"/>
                    <a:pt x="80" y="121"/>
                  </a:cubicBezTo>
                  <a:moveTo>
                    <a:pt x="80" y="143"/>
                  </a:moveTo>
                  <a:cubicBezTo>
                    <a:pt x="76" y="146"/>
                    <a:pt x="73" y="146"/>
                    <a:pt x="73" y="144"/>
                  </a:cubicBezTo>
                  <a:cubicBezTo>
                    <a:pt x="73" y="140"/>
                    <a:pt x="81" y="133"/>
                    <a:pt x="84" y="135"/>
                  </a:cubicBezTo>
                  <a:cubicBezTo>
                    <a:pt x="85" y="137"/>
                    <a:pt x="82" y="141"/>
                    <a:pt x="80" y="143"/>
                  </a:cubicBezTo>
                  <a:moveTo>
                    <a:pt x="66" y="137"/>
                  </a:moveTo>
                  <a:cubicBezTo>
                    <a:pt x="66" y="133"/>
                    <a:pt x="73" y="126"/>
                    <a:pt x="77" y="129"/>
                  </a:cubicBezTo>
                  <a:cubicBezTo>
                    <a:pt x="79" y="131"/>
                    <a:pt x="77" y="135"/>
                    <a:pt x="74" y="137"/>
                  </a:cubicBezTo>
                  <a:cubicBezTo>
                    <a:pt x="70" y="140"/>
                    <a:pt x="66" y="140"/>
                    <a:pt x="66" y="137"/>
                  </a:cubicBezTo>
                  <a:moveTo>
                    <a:pt x="56" y="129"/>
                  </a:moveTo>
                  <a:cubicBezTo>
                    <a:pt x="56" y="125"/>
                    <a:pt x="62" y="119"/>
                    <a:pt x="67" y="121"/>
                  </a:cubicBezTo>
                  <a:cubicBezTo>
                    <a:pt x="69" y="123"/>
                    <a:pt x="68" y="128"/>
                    <a:pt x="65" y="130"/>
                  </a:cubicBezTo>
                  <a:cubicBezTo>
                    <a:pt x="61" y="134"/>
                    <a:pt x="56" y="133"/>
                    <a:pt x="56" y="129"/>
                  </a:cubicBezTo>
                  <a:moveTo>
                    <a:pt x="44" y="122"/>
                  </a:moveTo>
                  <a:cubicBezTo>
                    <a:pt x="44" y="117"/>
                    <a:pt x="49" y="111"/>
                    <a:pt x="54" y="114"/>
                  </a:cubicBezTo>
                  <a:cubicBezTo>
                    <a:pt x="57" y="116"/>
                    <a:pt x="56" y="120"/>
                    <a:pt x="54" y="123"/>
                  </a:cubicBezTo>
                  <a:cubicBezTo>
                    <a:pt x="50" y="127"/>
                    <a:pt x="44" y="126"/>
                    <a:pt x="44" y="122"/>
                  </a:cubicBezTo>
                  <a:moveTo>
                    <a:pt x="50" y="144"/>
                  </a:moveTo>
                  <a:cubicBezTo>
                    <a:pt x="46" y="147"/>
                    <a:pt x="41" y="147"/>
                    <a:pt x="41" y="143"/>
                  </a:cubicBezTo>
                  <a:cubicBezTo>
                    <a:pt x="42" y="140"/>
                    <a:pt x="49" y="134"/>
                    <a:pt x="53" y="137"/>
                  </a:cubicBezTo>
                  <a:cubicBezTo>
                    <a:pt x="55" y="138"/>
                    <a:pt x="53" y="142"/>
                    <a:pt x="50" y="144"/>
                  </a:cubicBezTo>
                  <a:moveTo>
                    <a:pt x="31" y="137"/>
                  </a:moveTo>
                  <a:cubicBezTo>
                    <a:pt x="32" y="133"/>
                    <a:pt x="37" y="128"/>
                    <a:pt x="42" y="130"/>
                  </a:cubicBezTo>
                  <a:cubicBezTo>
                    <a:pt x="44" y="132"/>
                    <a:pt x="43" y="135"/>
                    <a:pt x="40" y="138"/>
                  </a:cubicBezTo>
                  <a:cubicBezTo>
                    <a:pt x="37" y="141"/>
                    <a:pt x="31" y="141"/>
                    <a:pt x="31" y="137"/>
                  </a:cubicBezTo>
                  <a:moveTo>
                    <a:pt x="29" y="131"/>
                  </a:moveTo>
                  <a:cubicBezTo>
                    <a:pt x="26" y="135"/>
                    <a:pt x="20" y="135"/>
                    <a:pt x="20" y="130"/>
                  </a:cubicBezTo>
                  <a:cubicBezTo>
                    <a:pt x="20" y="126"/>
                    <a:pt x="25" y="121"/>
                    <a:pt x="29" y="123"/>
                  </a:cubicBezTo>
                  <a:cubicBezTo>
                    <a:pt x="32" y="125"/>
                    <a:pt x="31" y="129"/>
                    <a:pt x="29" y="131"/>
                  </a:cubicBezTo>
                  <a:moveTo>
                    <a:pt x="17" y="145"/>
                  </a:moveTo>
                  <a:cubicBezTo>
                    <a:pt x="14" y="148"/>
                    <a:pt x="9" y="148"/>
                    <a:pt x="9" y="144"/>
                  </a:cubicBezTo>
                  <a:cubicBezTo>
                    <a:pt x="9" y="141"/>
                    <a:pt x="14" y="136"/>
                    <a:pt x="18" y="138"/>
                  </a:cubicBezTo>
                  <a:cubicBezTo>
                    <a:pt x="21" y="140"/>
                    <a:pt x="20" y="143"/>
                    <a:pt x="17" y="145"/>
                  </a:cubicBezTo>
                  <a:moveTo>
                    <a:pt x="7" y="124"/>
                  </a:moveTo>
                  <a:cubicBezTo>
                    <a:pt x="6" y="120"/>
                    <a:pt x="11" y="115"/>
                    <a:pt x="15" y="117"/>
                  </a:cubicBezTo>
                  <a:cubicBezTo>
                    <a:pt x="19" y="119"/>
                    <a:pt x="18" y="123"/>
                    <a:pt x="17" y="125"/>
                  </a:cubicBezTo>
                  <a:cubicBezTo>
                    <a:pt x="14" y="129"/>
                    <a:pt x="8" y="130"/>
                    <a:pt x="7" y="124"/>
                  </a:cubicBezTo>
                  <a:moveTo>
                    <a:pt x="7" y="81"/>
                  </a:moveTo>
                  <a:cubicBezTo>
                    <a:pt x="6" y="76"/>
                    <a:pt x="10" y="70"/>
                    <a:pt x="16" y="72"/>
                  </a:cubicBezTo>
                  <a:cubicBezTo>
                    <a:pt x="21" y="74"/>
                    <a:pt x="21" y="79"/>
                    <a:pt x="19" y="82"/>
                  </a:cubicBezTo>
                  <a:cubicBezTo>
                    <a:pt x="16" y="88"/>
                    <a:pt x="9" y="87"/>
                    <a:pt x="7" y="81"/>
                  </a:cubicBezTo>
                  <a:moveTo>
                    <a:pt x="6" y="35"/>
                  </a:moveTo>
                  <a:cubicBezTo>
                    <a:pt x="5" y="30"/>
                    <a:pt x="10" y="25"/>
                    <a:pt x="16" y="27"/>
                  </a:cubicBezTo>
                  <a:cubicBezTo>
                    <a:pt x="20" y="29"/>
                    <a:pt x="20" y="33"/>
                    <a:pt x="18" y="36"/>
                  </a:cubicBezTo>
                  <a:cubicBezTo>
                    <a:pt x="15" y="41"/>
                    <a:pt x="7" y="41"/>
                    <a:pt x="6" y="35"/>
                  </a:cubicBezTo>
                  <a:moveTo>
                    <a:pt x="25" y="12"/>
                  </a:moveTo>
                  <a:cubicBezTo>
                    <a:pt x="29" y="14"/>
                    <a:pt x="28" y="18"/>
                    <a:pt x="27" y="19"/>
                  </a:cubicBezTo>
                  <a:cubicBezTo>
                    <a:pt x="24" y="24"/>
                    <a:pt x="16" y="23"/>
                    <a:pt x="15" y="19"/>
                  </a:cubicBezTo>
                  <a:cubicBezTo>
                    <a:pt x="15" y="15"/>
                    <a:pt x="20" y="11"/>
                    <a:pt x="25" y="12"/>
                  </a:cubicBezTo>
                  <a:moveTo>
                    <a:pt x="33" y="1"/>
                  </a:moveTo>
                  <a:cubicBezTo>
                    <a:pt x="37" y="2"/>
                    <a:pt x="36" y="5"/>
                    <a:pt x="35" y="7"/>
                  </a:cubicBezTo>
                  <a:cubicBezTo>
                    <a:pt x="32" y="10"/>
                    <a:pt x="25" y="9"/>
                    <a:pt x="25" y="5"/>
                  </a:cubicBezTo>
                  <a:cubicBezTo>
                    <a:pt x="25" y="2"/>
                    <a:pt x="29" y="0"/>
                    <a:pt x="33" y="1"/>
                  </a:cubicBezTo>
                  <a:moveTo>
                    <a:pt x="40" y="18"/>
                  </a:moveTo>
                  <a:cubicBezTo>
                    <a:pt x="44" y="20"/>
                    <a:pt x="44" y="24"/>
                    <a:pt x="43" y="26"/>
                  </a:cubicBezTo>
                  <a:cubicBezTo>
                    <a:pt x="40" y="30"/>
                    <a:pt x="33" y="29"/>
                    <a:pt x="32" y="24"/>
                  </a:cubicBezTo>
                  <a:cubicBezTo>
                    <a:pt x="30" y="20"/>
                    <a:pt x="35" y="16"/>
                    <a:pt x="40" y="18"/>
                  </a:cubicBezTo>
                  <a:moveTo>
                    <a:pt x="46" y="6"/>
                  </a:moveTo>
                  <a:cubicBezTo>
                    <a:pt x="50" y="7"/>
                    <a:pt x="50" y="10"/>
                    <a:pt x="49" y="12"/>
                  </a:cubicBezTo>
                  <a:cubicBezTo>
                    <a:pt x="47" y="15"/>
                    <a:pt x="40" y="15"/>
                    <a:pt x="39" y="11"/>
                  </a:cubicBezTo>
                  <a:cubicBezTo>
                    <a:pt x="38" y="7"/>
                    <a:pt x="42" y="4"/>
                    <a:pt x="46" y="6"/>
                  </a:cubicBezTo>
                  <a:moveTo>
                    <a:pt x="55" y="24"/>
                  </a:moveTo>
                  <a:cubicBezTo>
                    <a:pt x="59" y="26"/>
                    <a:pt x="59" y="30"/>
                    <a:pt x="58" y="32"/>
                  </a:cubicBezTo>
                  <a:cubicBezTo>
                    <a:pt x="56" y="37"/>
                    <a:pt x="50" y="36"/>
                    <a:pt x="48" y="32"/>
                  </a:cubicBezTo>
                  <a:cubicBezTo>
                    <a:pt x="46" y="27"/>
                    <a:pt x="50" y="22"/>
                    <a:pt x="55" y="24"/>
                  </a:cubicBezTo>
                  <a:moveTo>
                    <a:pt x="58" y="11"/>
                  </a:moveTo>
                  <a:cubicBezTo>
                    <a:pt x="58" y="11"/>
                    <a:pt x="59" y="11"/>
                    <a:pt x="59" y="11"/>
                  </a:cubicBezTo>
                  <a:cubicBezTo>
                    <a:pt x="62" y="13"/>
                    <a:pt x="63" y="16"/>
                    <a:pt x="62" y="18"/>
                  </a:cubicBezTo>
                  <a:cubicBezTo>
                    <a:pt x="61" y="21"/>
                    <a:pt x="55" y="21"/>
                    <a:pt x="53" y="17"/>
                  </a:cubicBezTo>
                  <a:cubicBezTo>
                    <a:pt x="51" y="13"/>
                    <a:pt x="54" y="10"/>
                    <a:pt x="58" y="11"/>
                  </a:cubicBezTo>
                  <a:moveTo>
                    <a:pt x="60" y="1"/>
                  </a:moveTo>
                  <a:cubicBezTo>
                    <a:pt x="60" y="1"/>
                    <a:pt x="60" y="1"/>
                    <a:pt x="61" y="1"/>
                  </a:cubicBezTo>
                  <a:cubicBezTo>
                    <a:pt x="63" y="3"/>
                    <a:pt x="64" y="5"/>
                    <a:pt x="64" y="6"/>
                  </a:cubicBezTo>
                  <a:cubicBezTo>
                    <a:pt x="63" y="9"/>
                    <a:pt x="59" y="9"/>
                    <a:pt x="57" y="6"/>
                  </a:cubicBezTo>
                  <a:cubicBezTo>
                    <a:pt x="55" y="3"/>
                    <a:pt x="57" y="1"/>
                    <a:pt x="60" y="1"/>
                  </a:cubicBezTo>
                  <a:moveTo>
                    <a:pt x="68" y="31"/>
                  </a:moveTo>
                  <a:cubicBezTo>
                    <a:pt x="68" y="31"/>
                    <a:pt x="69" y="31"/>
                    <a:pt x="69" y="31"/>
                  </a:cubicBezTo>
                  <a:cubicBezTo>
                    <a:pt x="73" y="33"/>
                    <a:pt x="74" y="37"/>
                    <a:pt x="73" y="40"/>
                  </a:cubicBezTo>
                  <a:cubicBezTo>
                    <a:pt x="72" y="44"/>
                    <a:pt x="66" y="44"/>
                    <a:pt x="64" y="39"/>
                  </a:cubicBezTo>
                  <a:cubicBezTo>
                    <a:pt x="61" y="35"/>
                    <a:pt x="64" y="30"/>
                    <a:pt x="68" y="31"/>
                  </a:cubicBezTo>
                  <a:moveTo>
                    <a:pt x="70" y="16"/>
                  </a:moveTo>
                  <a:cubicBezTo>
                    <a:pt x="70" y="16"/>
                    <a:pt x="70" y="17"/>
                    <a:pt x="71" y="17"/>
                  </a:cubicBezTo>
                  <a:cubicBezTo>
                    <a:pt x="74" y="19"/>
                    <a:pt x="75" y="22"/>
                    <a:pt x="75" y="24"/>
                  </a:cubicBezTo>
                  <a:cubicBezTo>
                    <a:pt x="74" y="28"/>
                    <a:pt x="70" y="28"/>
                    <a:pt x="67" y="24"/>
                  </a:cubicBezTo>
                  <a:cubicBezTo>
                    <a:pt x="65" y="20"/>
                    <a:pt x="66" y="16"/>
                    <a:pt x="70" y="16"/>
                  </a:cubicBezTo>
                  <a:moveTo>
                    <a:pt x="68" y="5"/>
                  </a:moveTo>
                  <a:cubicBezTo>
                    <a:pt x="69" y="5"/>
                    <a:pt x="70" y="6"/>
                    <a:pt x="70" y="6"/>
                  </a:cubicBezTo>
                  <a:cubicBezTo>
                    <a:pt x="72" y="7"/>
                    <a:pt x="74" y="10"/>
                    <a:pt x="74" y="11"/>
                  </a:cubicBezTo>
                  <a:cubicBezTo>
                    <a:pt x="74" y="14"/>
                    <a:pt x="72" y="14"/>
                    <a:pt x="70" y="12"/>
                  </a:cubicBezTo>
                  <a:cubicBezTo>
                    <a:pt x="66" y="10"/>
                    <a:pt x="66" y="5"/>
                    <a:pt x="68" y="5"/>
                  </a:cubicBezTo>
                  <a:moveTo>
                    <a:pt x="71" y="1"/>
                  </a:moveTo>
                  <a:cubicBezTo>
                    <a:pt x="71" y="1"/>
                    <a:pt x="72" y="1"/>
                    <a:pt x="72" y="1"/>
                  </a:cubicBezTo>
                  <a:cubicBezTo>
                    <a:pt x="73" y="2"/>
                    <a:pt x="76" y="4"/>
                    <a:pt x="77" y="5"/>
                  </a:cubicBezTo>
                  <a:cubicBezTo>
                    <a:pt x="78" y="6"/>
                    <a:pt x="78" y="7"/>
                    <a:pt x="77" y="7"/>
                  </a:cubicBezTo>
                  <a:cubicBezTo>
                    <a:pt x="75" y="7"/>
                    <a:pt x="71" y="1"/>
                    <a:pt x="71" y="1"/>
                  </a:cubicBezTo>
                  <a:moveTo>
                    <a:pt x="83" y="16"/>
                  </a:moveTo>
                  <a:cubicBezTo>
                    <a:pt x="84" y="18"/>
                    <a:pt x="83" y="19"/>
                    <a:pt x="81" y="18"/>
                  </a:cubicBezTo>
                  <a:cubicBezTo>
                    <a:pt x="78" y="16"/>
                    <a:pt x="75" y="10"/>
                    <a:pt x="77" y="10"/>
                  </a:cubicBezTo>
                  <a:cubicBezTo>
                    <a:pt x="78" y="10"/>
                    <a:pt x="78" y="10"/>
                    <a:pt x="78" y="10"/>
                  </a:cubicBezTo>
                  <a:cubicBezTo>
                    <a:pt x="80" y="12"/>
                    <a:pt x="82" y="14"/>
                    <a:pt x="83" y="16"/>
                  </a:cubicBezTo>
                  <a:moveTo>
                    <a:pt x="79" y="6"/>
                  </a:moveTo>
                  <a:cubicBezTo>
                    <a:pt x="79" y="5"/>
                    <a:pt x="86" y="13"/>
                    <a:pt x="85" y="13"/>
                  </a:cubicBezTo>
                  <a:cubicBezTo>
                    <a:pt x="85" y="14"/>
                    <a:pt x="78" y="6"/>
                    <a:pt x="79" y="6"/>
                  </a:cubicBezTo>
                  <a:moveTo>
                    <a:pt x="91" y="21"/>
                  </a:moveTo>
                  <a:cubicBezTo>
                    <a:pt x="92" y="23"/>
                    <a:pt x="92" y="25"/>
                    <a:pt x="91" y="24"/>
                  </a:cubicBezTo>
                  <a:cubicBezTo>
                    <a:pt x="88" y="23"/>
                    <a:pt x="84" y="15"/>
                    <a:pt x="85" y="14"/>
                  </a:cubicBezTo>
                  <a:cubicBezTo>
                    <a:pt x="85" y="14"/>
                    <a:pt x="85" y="15"/>
                    <a:pt x="86" y="15"/>
                  </a:cubicBezTo>
                  <a:cubicBezTo>
                    <a:pt x="88" y="16"/>
                    <a:pt x="90" y="19"/>
                    <a:pt x="91" y="21"/>
                  </a:cubicBezTo>
                  <a:moveTo>
                    <a:pt x="91" y="19"/>
                  </a:moveTo>
                  <a:cubicBezTo>
                    <a:pt x="91" y="19"/>
                    <a:pt x="92" y="19"/>
                    <a:pt x="92" y="19"/>
                  </a:cubicBezTo>
                  <a:cubicBezTo>
                    <a:pt x="93" y="20"/>
                    <a:pt x="96" y="24"/>
                    <a:pt x="97" y="26"/>
                  </a:cubicBezTo>
                  <a:cubicBezTo>
                    <a:pt x="98" y="28"/>
                    <a:pt x="99" y="30"/>
                    <a:pt x="98" y="30"/>
                  </a:cubicBezTo>
                  <a:cubicBezTo>
                    <a:pt x="96" y="29"/>
                    <a:pt x="91" y="19"/>
                    <a:pt x="91" y="19"/>
                  </a:cubicBezTo>
                  <a:moveTo>
                    <a:pt x="99" y="34"/>
                  </a:moveTo>
                  <a:cubicBezTo>
                    <a:pt x="99" y="34"/>
                    <a:pt x="99" y="34"/>
                    <a:pt x="99" y="34"/>
                  </a:cubicBezTo>
                  <a:cubicBezTo>
                    <a:pt x="101" y="36"/>
                    <a:pt x="103" y="40"/>
                    <a:pt x="104" y="43"/>
                  </a:cubicBezTo>
                  <a:cubicBezTo>
                    <a:pt x="105" y="46"/>
                    <a:pt x="104" y="47"/>
                    <a:pt x="103" y="46"/>
                  </a:cubicBezTo>
                  <a:cubicBezTo>
                    <a:pt x="100" y="45"/>
                    <a:pt x="97" y="34"/>
                    <a:pt x="99" y="34"/>
                  </a:cubicBezTo>
                  <a:moveTo>
                    <a:pt x="103" y="65"/>
                  </a:moveTo>
                  <a:cubicBezTo>
                    <a:pt x="100" y="61"/>
                    <a:pt x="99" y="52"/>
                    <a:pt x="102" y="52"/>
                  </a:cubicBezTo>
                  <a:cubicBezTo>
                    <a:pt x="103" y="51"/>
                    <a:pt x="103" y="52"/>
                    <a:pt x="103" y="52"/>
                  </a:cubicBezTo>
                  <a:cubicBezTo>
                    <a:pt x="106" y="54"/>
                    <a:pt x="107" y="59"/>
                    <a:pt x="107" y="61"/>
                  </a:cubicBezTo>
                  <a:cubicBezTo>
                    <a:pt x="106" y="65"/>
                    <a:pt x="105" y="66"/>
                    <a:pt x="103" y="65"/>
                  </a:cubicBezTo>
                  <a:moveTo>
                    <a:pt x="99" y="84"/>
                  </a:moveTo>
                  <a:cubicBezTo>
                    <a:pt x="97" y="79"/>
                    <a:pt x="99" y="69"/>
                    <a:pt x="102" y="71"/>
                  </a:cubicBezTo>
                  <a:cubicBezTo>
                    <a:pt x="103" y="71"/>
                    <a:pt x="103" y="71"/>
                    <a:pt x="103" y="71"/>
                  </a:cubicBezTo>
                  <a:cubicBezTo>
                    <a:pt x="105" y="73"/>
                    <a:pt x="106" y="78"/>
                    <a:pt x="105" y="81"/>
                  </a:cubicBezTo>
                  <a:cubicBezTo>
                    <a:pt x="104" y="85"/>
                    <a:pt x="101" y="87"/>
                    <a:pt x="99" y="84"/>
                  </a:cubicBezTo>
                  <a:moveTo>
                    <a:pt x="98" y="91"/>
                  </a:moveTo>
                  <a:cubicBezTo>
                    <a:pt x="98" y="91"/>
                    <a:pt x="98" y="91"/>
                    <a:pt x="98" y="91"/>
                  </a:cubicBezTo>
                  <a:cubicBezTo>
                    <a:pt x="101" y="93"/>
                    <a:pt x="100" y="99"/>
                    <a:pt x="98" y="101"/>
                  </a:cubicBezTo>
                  <a:cubicBezTo>
                    <a:pt x="96" y="106"/>
                    <a:pt x="93" y="107"/>
                    <a:pt x="91" y="103"/>
                  </a:cubicBezTo>
                  <a:cubicBezTo>
                    <a:pt x="89" y="98"/>
                    <a:pt x="94" y="89"/>
                    <a:pt x="98" y="91"/>
                  </a:cubicBezTo>
                  <a:moveTo>
                    <a:pt x="97" y="54"/>
                  </a:moveTo>
                  <a:cubicBezTo>
                    <a:pt x="97" y="58"/>
                    <a:pt x="94" y="59"/>
                    <a:pt x="92" y="56"/>
                  </a:cubicBezTo>
                  <a:cubicBezTo>
                    <a:pt x="89" y="52"/>
                    <a:pt x="89" y="44"/>
                    <a:pt x="93" y="45"/>
                  </a:cubicBezTo>
                  <a:cubicBezTo>
                    <a:pt x="93" y="45"/>
                    <a:pt x="94" y="45"/>
                    <a:pt x="94" y="45"/>
                  </a:cubicBezTo>
                  <a:cubicBezTo>
                    <a:pt x="97" y="47"/>
                    <a:pt x="98" y="52"/>
                    <a:pt x="97" y="54"/>
                  </a:cubicBezTo>
                  <a:moveTo>
                    <a:pt x="93" y="39"/>
                  </a:moveTo>
                  <a:cubicBezTo>
                    <a:pt x="89" y="36"/>
                    <a:pt x="88" y="28"/>
                    <a:pt x="90" y="28"/>
                  </a:cubicBezTo>
                  <a:cubicBezTo>
                    <a:pt x="91" y="28"/>
                    <a:pt x="91" y="28"/>
                    <a:pt x="92" y="29"/>
                  </a:cubicBezTo>
                  <a:cubicBezTo>
                    <a:pt x="94" y="30"/>
                    <a:pt x="96" y="35"/>
                    <a:pt x="96" y="37"/>
                  </a:cubicBezTo>
                  <a:cubicBezTo>
                    <a:pt x="97" y="40"/>
                    <a:pt x="95" y="41"/>
                    <a:pt x="93" y="39"/>
                  </a:cubicBezTo>
                  <a:moveTo>
                    <a:pt x="87" y="75"/>
                  </a:moveTo>
                  <a:cubicBezTo>
                    <a:pt x="85" y="70"/>
                    <a:pt x="88" y="62"/>
                    <a:pt x="92" y="63"/>
                  </a:cubicBezTo>
                  <a:cubicBezTo>
                    <a:pt x="92" y="63"/>
                    <a:pt x="92" y="63"/>
                    <a:pt x="92" y="64"/>
                  </a:cubicBezTo>
                  <a:cubicBezTo>
                    <a:pt x="96" y="66"/>
                    <a:pt x="96" y="71"/>
                    <a:pt x="95" y="74"/>
                  </a:cubicBezTo>
                  <a:cubicBezTo>
                    <a:pt x="94" y="78"/>
                    <a:pt x="90" y="79"/>
                    <a:pt x="87" y="75"/>
                  </a:cubicBezTo>
                  <a:moveTo>
                    <a:pt x="80" y="94"/>
                  </a:moveTo>
                  <a:cubicBezTo>
                    <a:pt x="78" y="88"/>
                    <a:pt x="83" y="81"/>
                    <a:pt x="87" y="83"/>
                  </a:cubicBezTo>
                  <a:cubicBezTo>
                    <a:pt x="87" y="83"/>
                    <a:pt x="87" y="83"/>
                    <a:pt x="87" y="83"/>
                  </a:cubicBezTo>
                  <a:cubicBezTo>
                    <a:pt x="90" y="86"/>
                    <a:pt x="90" y="91"/>
                    <a:pt x="88" y="94"/>
                  </a:cubicBezTo>
                  <a:cubicBezTo>
                    <a:pt x="86" y="99"/>
                    <a:pt x="81" y="99"/>
                    <a:pt x="80" y="94"/>
                  </a:cubicBezTo>
                  <a:moveTo>
                    <a:pt x="78" y="103"/>
                  </a:moveTo>
                  <a:cubicBezTo>
                    <a:pt x="81" y="106"/>
                    <a:pt x="80" y="110"/>
                    <a:pt x="78" y="113"/>
                  </a:cubicBezTo>
                  <a:cubicBezTo>
                    <a:pt x="75" y="118"/>
                    <a:pt x="69" y="117"/>
                    <a:pt x="69" y="113"/>
                  </a:cubicBezTo>
                  <a:cubicBezTo>
                    <a:pt x="68" y="107"/>
                    <a:pt x="74" y="101"/>
                    <a:pt x="78" y="103"/>
                  </a:cubicBezTo>
                  <a:moveTo>
                    <a:pt x="79" y="55"/>
                  </a:moveTo>
                  <a:cubicBezTo>
                    <a:pt x="79" y="55"/>
                    <a:pt x="79" y="56"/>
                    <a:pt x="80" y="56"/>
                  </a:cubicBezTo>
                  <a:cubicBezTo>
                    <a:pt x="83" y="58"/>
                    <a:pt x="84" y="63"/>
                    <a:pt x="83" y="66"/>
                  </a:cubicBezTo>
                  <a:cubicBezTo>
                    <a:pt x="81" y="70"/>
                    <a:pt x="76" y="71"/>
                    <a:pt x="74" y="66"/>
                  </a:cubicBezTo>
                  <a:cubicBezTo>
                    <a:pt x="71" y="61"/>
                    <a:pt x="74" y="54"/>
                    <a:pt x="79" y="55"/>
                  </a:cubicBezTo>
                  <a:moveTo>
                    <a:pt x="80" y="22"/>
                  </a:moveTo>
                  <a:cubicBezTo>
                    <a:pt x="81" y="22"/>
                    <a:pt x="81" y="23"/>
                    <a:pt x="82" y="23"/>
                  </a:cubicBezTo>
                  <a:cubicBezTo>
                    <a:pt x="85" y="25"/>
                    <a:pt x="86" y="28"/>
                    <a:pt x="86" y="30"/>
                  </a:cubicBezTo>
                  <a:cubicBezTo>
                    <a:pt x="86" y="34"/>
                    <a:pt x="84" y="34"/>
                    <a:pt x="81" y="32"/>
                  </a:cubicBezTo>
                  <a:cubicBezTo>
                    <a:pt x="78" y="29"/>
                    <a:pt x="77" y="22"/>
                    <a:pt x="80" y="22"/>
                  </a:cubicBezTo>
                  <a:moveTo>
                    <a:pt x="81" y="38"/>
                  </a:moveTo>
                  <a:cubicBezTo>
                    <a:pt x="81" y="38"/>
                    <a:pt x="82" y="38"/>
                    <a:pt x="82" y="38"/>
                  </a:cubicBezTo>
                  <a:cubicBezTo>
                    <a:pt x="86" y="40"/>
                    <a:pt x="87" y="45"/>
                    <a:pt x="86" y="47"/>
                  </a:cubicBezTo>
                  <a:cubicBezTo>
                    <a:pt x="85" y="51"/>
                    <a:pt x="81" y="52"/>
                    <a:pt x="79" y="48"/>
                  </a:cubicBezTo>
                  <a:cubicBezTo>
                    <a:pt x="76" y="43"/>
                    <a:pt x="77" y="37"/>
                    <a:pt x="81" y="38"/>
                  </a:cubicBezTo>
                  <a:moveTo>
                    <a:pt x="65" y="85"/>
                  </a:moveTo>
                  <a:cubicBezTo>
                    <a:pt x="64" y="80"/>
                    <a:pt x="68" y="72"/>
                    <a:pt x="74" y="75"/>
                  </a:cubicBezTo>
                  <a:cubicBezTo>
                    <a:pt x="78" y="78"/>
                    <a:pt x="77" y="83"/>
                    <a:pt x="76" y="86"/>
                  </a:cubicBezTo>
                  <a:cubicBezTo>
                    <a:pt x="73" y="91"/>
                    <a:pt x="67" y="91"/>
                    <a:pt x="65" y="85"/>
                  </a:cubicBezTo>
                  <a:moveTo>
                    <a:pt x="65" y="95"/>
                  </a:moveTo>
                  <a:cubicBezTo>
                    <a:pt x="69" y="98"/>
                    <a:pt x="68" y="102"/>
                    <a:pt x="66" y="105"/>
                  </a:cubicBezTo>
                  <a:cubicBezTo>
                    <a:pt x="62" y="110"/>
                    <a:pt x="56" y="109"/>
                    <a:pt x="55" y="104"/>
                  </a:cubicBezTo>
                  <a:cubicBezTo>
                    <a:pt x="54" y="99"/>
                    <a:pt x="60" y="93"/>
                    <a:pt x="65" y="95"/>
                  </a:cubicBezTo>
                  <a:moveTo>
                    <a:pt x="64" y="48"/>
                  </a:moveTo>
                  <a:cubicBezTo>
                    <a:pt x="65" y="48"/>
                    <a:pt x="65" y="48"/>
                    <a:pt x="65" y="48"/>
                  </a:cubicBezTo>
                  <a:cubicBezTo>
                    <a:pt x="69" y="50"/>
                    <a:pt x="69" y="55"/>
                    <a:pt x="68" y="58"/>
                  </a:cubicBezTo>
                  <a:cubicBezTo>
                    <a:pt x="66" y="63"/>
                    <a:pt x="60" y="63"/>
                    <a:pt x="58" y="57"/>
                  </a:cubicBezTo>
                  <a:cubicBezTo>
                    <a:pt x="55" y="52"/>
                    <a:pt x="59" y="46"/>
                    <a:pt x="64" y="48"/>
                  </a:cubicBezTo>
                  <a:moveTo>
                    <a:pt x="50" y="77"/>
                  </a:moveTo>
                  <a:cubicBezTo>
                    <a:pt x="48" y="71"/>
                    <a:pt x="53" y="64"/>
                    <a:pt x="59" y="67"/>
                  </a:cubicBezTo>
                  <a:cubicBezTo>
                    <a:pt x="63" y="69"/>
                    <a:pt x="62" y="74"/>
                    <a:pt x="61" y="77"/>
                  </a:cubicBezTo>
                  <a:cubicBezTo>
                    <a:pt x="58" y="83"/>
                    <a:pt x="51" y="83"/>
                    <a:pt x="50" y="77"/>
                  </a:cubicBezTo>
                  <a:moveTo>
                    <a:pt x="40" y="96"/>
                  </a:moveTo>
                  <a:cubicBezTo>
                    <a:pt x="39" y="91"/>
                    <a:pt x="44" y="85"/>
                    <a:pt x="50" y="87"/>
                  </a:cubicBezTo>
                  <a:cubicBezTo>
                    <a:pt x="54" y="89"/>
                    <a:pt x="53" y="94"/>
                    <a:pt x="52" y="97"/>
                  </a:cubicBezTo>
                  <a:cubicBezTo>
                    <a:pt x="48" y="102"/>
                    <a:pt x="42" y="102"/>
                    <a:pt x="40" y="96"/>
                  </a:cubicBezTo>
                  <a:moveTo>
                    <a:pt x="40" y="106"/>
                  </a:moveTo>
                  <a:cubicBezTo>
                    <a:pt x="44" y="108"/>
                    <a:pt x="43" y="113"/>
                    <a:pt x="41" y="115"/>
                  </a:cubicBezTo>
                  <a:cubicBezTo>
                    <a:pt x="37" y="120"/>
                    <a:pt x="31" y="119"/>
                    <a:pt x="30" y="115"/>
                  </a:cubicBezTo>
                  <a:cubicBezTo>
                    <a:pt x="29" y="109"/>
                    <a:pt x="35" y="104"/>
                    <a:pt x="40" y="106"/>
                  </a:cubicBezTo>
                  <a:moveTo>
                    <a:pt x="24" y="89"/>
                  </a:moveTo>
                  <a:cubicBezTo>
                    <a:pt x="22" y="83"/>
                    <a:pt x="27" y="77"/>
                    <a:pt x="33" y="79"/>
                  </a:cubicBezTo>
                  <a:cubicBezTo>
                    <a:pt x="38" y="81"/>
                    <a:pt x="37" y="86"/>
                    <a:pt x="36" y="89"/>
                  </a:cubicBezTo>
                  <a:cubicBezTo>
                    <a:pt x="33" y="95"/>
                    <a:pt x="26" y="94"/>
                    <a:pt x="24" y="89"/>
                  </a:cubicBezTo>
                  <a:moveTo>
                    <a:pt x="24" y="99"/>
                  </a:moveTo>
                  <a:cubicBezTo>
                    <a:pt x="29" y="101"/>
                    <a:pt x="28" y="105"/>
                    <a:pt x="26" y="108"/>
                  </a:cubicBezTo>
                  <a:cubicBezTo>
                    <a:pt x="23" y="113"/>
                    <a:pt x="16" y="113"/>
                    <a:pt x="15" y="107"/>
                  </a:cubicBezTo>
                  <a:cubicBezTo>
                    <a:pt x="14" y="102"/>
                    <a:pt x="19" y="97"/>
                    <a:pt x="24" y="99"/>
                  </a:cubicBezTo>
                  <a:moveTo>
                    <a:pt x="25" y="52"/>
                  </a:moveTo>
                  <a:cubicBezTo>
                    <a:pt x="29" y="54"/>
                    <a:pt x="29" y="59"/>
                    <a:pt x="27" y="62"/>
                  </a:cubicBezTo>
                  <a:cubicBezTo>
                    <a:pt x="25" y="67"/>
                    <a:pt x="17" y="67"/>
                    <a:pt x="15" y="62"/>
                  </a:cubicBezTo>
                  <a:cubicBezTo>
                    <a:pt x="13" y="56"/>
                    <a:pt x="18" y="49"/>
                    <a:pt x="25" y="52"/>
                  </a:cubicBezTo>
                  <a:moveTo>
                    <a:pt x="36" y="42"/>
                  </a:moveTo>
                  <a:cubicBezTo>
                    <a:pt x="33" y="48"/>
                    <a:pt x="25" y="47"/>
                    <a:pt x="23" y="41"/>
                  </a:cubicBezTo>
                  <a:cubicBezTo>
                    <a:pt x="22" y="37"/>
                    <a:pt x="27" y="31"/>
                    <a:pt x="33" y="33"/>
                  </a:cubicBezTo>
                  <a:cubicBezTo>
                    <a:pt x="37" y="35"/>
                    <a:pt x="37" y="40"/>
                    <a:pt x="36" y="42"/>
                  </a:cubicBezTo>
                  <a:moveTo>
                    <a:pt x="49" y="40"/>
                  </a:moveTo>
                  <a:cubicBezTo>
                    <a:pt x="53" y="43"/>
                    <a:pt x="54" y="47"/>
                    <a:pt x="52" y="50"/>
                  </a:cubicBezTo>
                  <a:cubicBezTo>
                    <a:pt x="50" y="55"/>
                    <a:pt x="43" y="55"/>
                    <a:pt x="41" y="49"/>
                  </a:cubicBezTo>
                  <a:cubicBezTo>
                    <a:pt x="39" y="44"/>
                    <a:pt x="43" y="38"/>
                    <a:pt x="49" y="40"/>
                  </a:cubicBezTo>
                  <a:moveTo>
                    <a:pt x="42" y="59"/>
                  </a:moveTo>
                  <a:cubicBezTo>
                    <a:pt x="46" y="61"/>
                    <a:pt x="46" y="66"/>
                    <a:pt x="45" y="69"/>
                  </a:cubicBezTo>
                  <a:cubicBezTo>
                    <a:pt x="42" y="75"/>
                    <a:pt x="35" y="75"/>
                    <a:pt x="33" y="69"/>
                  </a:cubicBezTo>
                  <a:cubicBezTo>
                    <a:pt x="31" y="63"/>
                    <a:pt x="36" y="57"/>
                    <a:pt x="42" y="59"/>
                  </a:cubicBezTo>
                  <a:moveTo>
                    <a:pt x="105" y="39"/>
                  </a:moveTo>
                  <a:cubicBezTo>
                    <a:pt x="105" y="39"/>
                    <a:pt x="105" y="39"/>
                    <a:pt x="105" y="40"/>
                  </a:cubicBezTo>
                  <a:cubicBezTo>
                    <a:pt x="106" y="41"/>
                    <a:pt x="108" y="45"/>
                    <a:pt x="109" y="48"/>
                  </a:cubicBezTo>
                  <a:cubicBezTo>
                    <a:pt x="110" y="51"/>
                    <a:pt x="110" y="52"/>
                    <a:pt x="109" y="52"/>
                  </a:cubicBezTo>
                  <a:cubicBezTo>
                    <a:pt x="108" y="52"/>
                    <a:pt x="104" y="40"/>
                    <a:pt x="105" y="39"/>
                  </a:cubicBezTo>
                  <a:moveTo>
                    <a:pt x="153" y="0"/>
                  </a:moveTo>
                  <a:cubicBezTo>
                    <a:pt x="69" y="0"/>
                    <a:pt x="69" y="0"/>
                    <a:pt x="69" y="0"/>
                  </a:cubicBezTo>
                  <a:cubicBezTo>
                    <a:pt x="69" y="0"/>
                    <a:pt x="70" y="1"/>
                    <a:pt x="70" y="2"/>
                  </a:cubicBezTo>
                  <a:cubicBezTo>
                    <a:pt x="71" y="3"/>
                    <a:pt x="71" y="3"/>
                    <a:pt x="70" y="3"/>
                  </a:cubicBezTo>
                  <a:cubicBezTo>
                    <a:pt x="68" y="3"/>
                    <a:pt x="67" y="1"/>
                    <a:pt x="66" y="0"/>
                  </a:cubicBezTo>
                  <a:cubicBezTo>
                    <a:pt x="54" y="0"/>
                    <a:pt x="54" y="0"/>
                    <a:pt x="54" y="0"/>
                  </a:cubicBezTo>
                  <a:cubicBezTo>
                    <a:pt x="54" y="0"/>
                    <a:pt x="54" y="1"/>
                    <a:pt x="53" y="2"/>
                  </a:cubicBezTo>
                  <a:cubicBezTo>
                    <a:pt x="52" y="4"/>
                    <a:pt x="46" y="3"/>
                    <a:pt x="45" y="0"/>
                  </a:cubicBezTo>
                  <a:cubicBezTo>
                    <a:pt x="45" y="0"/>
                    <a:pt x="45" y="0"/>
                    <a:pt x="45" y="0"/>
                  </a:cubicBezTo>
                  <a:cubicBezTo>
                    <a:pt x="23" y="0"/>
                    <a:pt x="23" y="0"/>
                    <a:pt x="23" y="0"/>
                  </a:cubicBezTo>
                  <a:cubicBezTo>
                    <a:pt x="23" y="0"/>
                    <a:pt x="22" y="1"/>
                    <a:pt x="21" y="2"/>
                  </a:cubicBezTo>
                  <a:cubicBezTo>
                    <a:pt x="18" y="5"/>
                    <a:pt x="11" y="4"/>
                    <a:pt x="11" y="1"/>
                  </a:cubicBezTo>
                  <a:cubicBezTo>
                    <a:pt x="11" y="1"/>
                    <a:pt x="11" y="0"/>
                    <a:pt x="12" y="0"/>
                  </a:cubicBezTo>
                  <a:cubicBezTo>
                    <a:pt x="0" y="0"/>
                    <a:pt x="0" y="0"/>
                    <a:pt x="0" y="0"/>
                  </a:cubicBezTo>
                  <a:cubicBezTo>
                    <a:pt x="0" y="1"/>
                    <a:pt x="0" y="1"/>
                    <a:pt x="0" y="1"/>
                  </a:cubicBezTo>
                  <a:cubicBezTo>
                    <a:pt x="0" y="6"/>
                    <a:pt x="0" y="6"/>
                    <a:pt x="0" y="6"/>
                  </a:cubicBezTo>
                  <a:cubicBezTo>
                    <a:pt x="0" y="12"/>
                    <a:pt x="0" y="12"/>
                    <a:pt x="0" y="12"/>
                  </a:cubicBezTo>
                  <a:cubicBezTo>
                    <a:pt x="1" y="9"/>
                    <a:pt x="6" y="6"/>
                    <a:pt x="10" y="7"/>
                  </a:cubicBezTo>
                  <a:cubicBezTo>
                    <a:pt x="14" y="9"/>
                    <a:pt x="13" y="12"/>
                    <a:pt x="11" y="14"/>
                  </a:cubicBezTo>
                  <a:cubicBezTo>
                    <a:pt x="8" y="18"/>
                    <a:pt x="1" y="18"/>
                    <a:pt x="0" y="15"/>
                  </a:cubicBezTo>
                  <a:cubicBezTo>
                    <a:pt x="0" y="22"/>
                    <a:pt x="0" y="22"/>
                    <a:pt x="0" y="22"/>
                  </a:cubicBezTo>
                  <a:cubicBezTo>
                    <a:pt x="4" y="24"/>
                    <a:pt x="3" y="28"/>
                    <a:pt x="1" y="30"/>
                  </a:cubicBezTo>
                  <a:cubicBezTo>
                    <a:pt x="1" y="30"/>
                    <a:pt x="1" y="31"/>
                    <a:pt x="0" y="31"/>
                  </a:cubicBezTo>
                  <a:cubicBezTo>
                    <a:pt x="0" y="47"/>
                    <a:pt x="0" y="47"/>
                    <a:pt x="0" y="47"/>
                  </a:cubicBezTo>
                  <a:cubicBezTo>
                    <a:pt x="2" y="45"/>
                    <a:pt x="4" y="44"/>
                    <a:pt x="7" y="45"/>
                  </a:cubicBezTo>
                  <a:cubicBezTo>
                    <a:pt x="12" y="47"/>
                    <a:pt x="11" y="52"/>
                    <a:pt x="10" y="55"/>
                  </a:cubicBezTo>
                  <a:cubicBezTo>
                    <a:pt x="8" y="59"/>
                    <a:pt x="3" y="60"/>
                    <a:pt x="0" y="58"/>
                  </a:cubicBezTo>
                  <a:cubicBezTo>
                    <a:pt x="0" y="66"/>
                    <a:pt x="0" y="66"/>
                    <a:pt x="0" y="66"/>
                  </a:cubicBezTo>
                  <a:cubicBezTo>
                    <a:pt x="3" y="68"/>
                    <a:pt x="3" y="73"/>
                    <a:pt x="2" y="75"/>
                  </a:cubicBezTo>
                  <a:cubicBezTo>
                    <a:pt x="1" y="76"/>
                    <a:pt x="1" y="77"/>
                    <a:pt x="0" y="78"/>
                  </a:cubicBezTo>
                  <a:cubicBezTo>
                    <a:pt x="0" y="97"/>
                    <a:pt x="0" y="97"/>
                    <a:pt x="0" y="97"/>
                  </a:cubicBezTo>
                  <a:cubicBezTo>
                    <a:pt x="1" y="93"/>
                    <a:pt x="4" y="90"/>
                    <a:pt x="8" y="92"/>
                  </a:cubicBezTo>
                  <a:cubicBezTo>
                    <a:pt x="12" y="94"/>
                    <a:pt x="12" y="99"/>
                    <a:pt x="11" y="101"/>
                  </a:cubicBezTo>
                  <a:cubicBezTo>
                    <a:pt x="8" y="107"/>
                    <a:pt x="2" y="106"/>
                    <a:pt x="0" y="101"/>
                  </a:cubicBezTo>
                  <a:cubicBezTo>
                    <a:pt x="0" y="110"/>
                    <a:pt x="0" y="110"/>
                    <a:pt x="0" y="110"/>
                  </a:cubicBezTo>
                  <a:cubicBezTo>
                    <a:pt x="0" y="110"/>
                    <a:pt x="1" y="111"/>
                    <a:pt x="1" y="111"/>
                  </a:cubicBezTo>
                  <a:cubicBezTo>
                    <a:pt x="5" y="112"/>
                    <a:pt x="5" y="117"/>
                    <a:pt x="4" y="119"/>
                  </a:cubicBezTo>
                  <a:cubicBezTo>
                    <a:pt x="3" y="121"/>
                    <a:pt x="1" y="122"/>
                    <a:pt x="0" y="123"/>
                  </a:cubicBezTo>
                  <a:cubicBezTo>
                    <a:pt x="0" y="137"/>
                    <a:pt x="0" y="137"/>
                    <a:pt x="0" y="137"/>
                  </a:cubicBezTo>
                  <a:cubicBezTo>
                    <a:pt x="1" y="134"/>
                    <a:pt x="4" y="132"/>
                    <a:pt x="7" y="133"/>
                  </a:cubicBezTo>
                  <a:cubicBezTo>
                    <a:pt x="10" y="134"/>
                    <a:pt x="9" y="138"/>
                    <a:pt x="7" y="140"/>
                  </a:cubicBezTo>
                  <a:cubicBezTo>
                    <a:pt x="5" y="143"/>
                    <a:pt x="1" y="144"/>
                    <a:pt x="0" y="141"/>
                  </a:cubicBezTo>
                  <a:cubicBezTo>
                    <a:pt x="0" y="149"/>
                    <a:pt x="0" y="149"/>
                    <a:pt x="0" y="149"/>
                  </a:cubicBezTo>
                  <a:cubicBezTo>
                    <a:pt x="18" y="149"/>
                    <a:pt x="18" y="149"/>
                    <a:pt x="18" y="149"/>
                  </a:cubicBezTo>
                  <a:cubicBezTo>
                    <a:pt x="19" y="146"/>
                    <a:pt x="25" y="142"/>
                    <a:pt x="28" y="144"/>
                  </a:cubicBezTo>
                  <a:cubicBezTo>
                    <a:pt x="30" y="145"/>
                    <a:pt x="29" y="147"/>
                    <a:pt x="27" y="149"/>
                  </a:cubicBezTo>
                  <a:cubicBezTo>
                    <a:pt x="33" y="149"/>
                    <a:pt x="33" y="149"/>
                    <a:pt x="33" y="149"/>
                  </a:cubicBezTo>
                  <a:cubicBezTo>
                    <a:pt x="37" y="149"/>
                    <a:pt x="37" y="149"/>
                    <a:pt x="37" y="149"/>
                  </a:cubicBezTo>
                  <a:cubicBezTo>
                    <a:pt x="50" y="149"/>
                    <a:pt x="50" y="149"/>
                    <a:pt x="50" y="149"/>
                  </a:cubicBezTo>
                  <a:cubicBezTo>
                    <a:pt x="52" y="146"/>
                    <a:pt x="59" y="141"/>
                    <a:pt x="62" y="143"/>
                  </a:cubicBezTo>
                  <a:cubicBezTo>
                    <a:pt x="63" y="145"/>
                    <a:pt x="62" y="147"/>
                    <a:pt x="59" y="149"/>
                  </a:cubicBezTo>
                  <a:cubicBezTo>
                    <a:pt x="65" y="149"/>
                    <a:pt x="65" y="149"/>
                    <a:pt x="65" y="149"/>
                  </a:cubicBezTo>
                  <a:cubicBezTo>
                    <a:pt x="68" y="149"/>
                    <a:pt x="68" y="149"/>
                    <a:pt x="68" y="149"/>
                  </a:cubicBezTo>
                  <a:cubicBezTo>
                    <a:pt x="77" y="149"/>
                    <a:pt x="77" y="149"/>
                    <a:pt x="77" y="149"/>
                  </a:cubicBezTo>
                  <a:cubicBezTo>
                    <a:pt x="78" y="146"/>
                    <a:pt x="86" y="139"/>
                    <a:pt x="88" y="140"/>
                  </a:cubicBezTo>
                  <a:cubicBezTo>
                    <a:pt x="88" y="140"/>
                    <a:pt x="88" y="140"/>
                    <a:pt x="88" y="141"/>
                  </a:cubicBezTo>
                  <a:cubicBezTo>
                    <a:pt x="88" y="142"/>
                    <a:pt x="85" y="145"/>
                    <a:pt x="82" y="147"/>
                  </a:cubicBezTo>
                  <a:cubicBezTo>
                    <a:pt x="82" y="148"/>
                    <a:pt x="81" y="149"/>
                    <a:pt x="80" y="149"/>
                  </a:cubicBezTo>
                  <a:cubicBezTo>
                    <a:pt x="120" y="149"/>
                    <a:pt x="120" y="149"/>
                    <a:pt x="120" y="149"/>
                  </a:cubicBezTo>
                  <a:cubicBezTo>
                    <a:pt x="123" y="149"/>
                    <a:pt x="128" y="149"/>
                    <a:pt x="130" y="149"/>
                  </a:cubicBezTo>
                  <a:cubicBezTo>
                    <a:pt x="136" y="148"/>
                    <a:pt x="145" y="145"/>
                    <a:pt x="150" y="135"/>
                  </a:cubicBezTo>
                  <a:cubicBezTo>
                    <a:pt x="153" y="130"/>
                    <a:pt x="153" y="125"/>
                    <a:pt x="152" y="117"/>
                  </a:cubicBezTo>
                  <a:lnTo>
                    <a:pt x="1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6" name="Text Placeholder 5"/>
          <p:cNvSpPr>
            <a:spLocks noGrp="1"/>
          </p:cNvSpPr>
          <p:nvPr>
            <p:ph type="body" sz="quarter" idx="10" hasCustomPrompt="1"/>
          </p:nvPr>
        </p:nvSpPr>
        <p:spPr>
          <a:xfrm>
            <a:off x="5741581" y="6293920"/>
            <a:ext cx="3008719" cy="25545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91440" bIns="45720" numCol="1" anchor="t" anchorCtr="0" compatLnSpc="1">
            <a:prstTxWarp prst="textNoShape">
              <a:avLst/>
            </a:prstTxWarp>
            <a:spAutoFit/>
          </a:bodyPr>
          <a:lstStyle>
            <a:lvl1pPr algn="r">
              <a:defRPr lang="en-US" sz="1600" b="0" i="0" smtClean="0">
                <a:solidFill>
                  <a:srgbClr val="FFFFFF"/>
                </a:solidFill>
                <a:latin typeface="+mj-lt"/>
              </a:defRPr>
            </a:lvl1pPr>
            <a:lvl2pPr>
              <a:defRPr lang="en-US" smtClean="0"/>
            </a:lvl2pPr>
            <a:lvl3pPr>
              <a:defRPr lang="en-US" smtClean="0"/>
            </a:lvl3pPr>
            <a:lvl4pPr>
              <a:defRPr lang="en-US" smtClean="0"/>
            </a:lvl4pPr>
            <a:lvl5pPr>
              <a:defRPr lang="en-US"/>
            </a:lvl5pPr>
          </a:lstStyle>
          <a:p>
            <a:pPr marL="0" lvl="0" indent="0">
              <a:tabLst>
                <a:tab pos="1025525" algn="l"/>
              </a:tabLst>
            </a:pPr>
            <a:r>
              <a:rPr lang="en-US" dirty="0" smtClean="0"/>
              <a:t>Click to Edit Master Text Styles</a:t>
            </a:r>
          </a:p>
        </p:txBody>
      </p:sp>
      <p:sp>
        <p:nvSpPr>
          <p:cNvPr id="12" name="TextBox 11"/>
          <p:cNvSpPr txBox="1"/>
          <p:nvPr userDrawn="1"/>
        </p:nvSpPr>
        <p:spPr bwMode="white">
          <a:xfrm>
            <a:off x="8839258" y="633451"/>
            <a:ext cx="155941" cy="12926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600" b="0" i="0" u="none" strike="noStrike" kern="0" cap="none" spc="0" normalizeH="0" baseline="0" noProof="0" dirty="0" smtClean="0">
                <a:ln>
                  <a:noFill/>
                </a:ln>
                <a:solidFill>
                  <a:srgbClr val="FFFFFF"/>
                </a:solidFill>
                <a:effectLst/>
                <a:uLnTx/>
                <a:uFillTx/>
                <a:latin typeface="+mj-lt"/>
                <a:ea typeface="+mn-ea"/>
                <a:cs typeface="+mn-cs"/>
              </a:rPr>
              <a:t>®</a:t>
            </a:r>
          </a:p>
        </p:txBody>
      </p:sp>
    </p:spTree>
    <p:extLst>
      <p:ext uri="{BB962C8B-B14F-4D97-AF65-F5344CB8AC3E}">
        <p14:creationId xmlns:p14="http://schemas.microsoft.com/office/powerpoint/2010/main" val="1805318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mparison Without Subheadin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5" name="Slide Number Placeholder 4"/>
          <p:cNvSpPr>
            <a:spLocks noGrp="1" noChangeArrowheads="1"/>
          </p:cNvSpPr>
          <p:nvPr>
            <p:ph type="sldNum" sz="quarter" idx="13"/>
          </p:nvPr>
        </p:nvSpPr>
        <p:spPr bwMode="white">
          <a:xfrm>
            <a:off x="164811" y="6486440"/>
            <a:ext cx="501650" cy="282575"/>
          </a:xfrm>
          <a:prstGeom prst="rect">
            <a:avLst/>
          </a:prstGeom>
          <a:ln/>
        </p:spPr>
        <p:txBody>
          <a:bodyPr/>
          <a:lstStyle>
            <a:lvl1pPr>
              <a:defRPr>
                <a:solidFill>
                  <a:srgbClr val="FFFFFF"/>
                </a:solidFill>
              </a:defRPr>
            </a:lvl1pPr>
          </a:lstStyle>
          <a:p>
            <a:fld id="{A1B09B94-9FAA-4E03-B002-4DB3433F12B4}" type="slidenum">
              <a:rPr lang="en-US" smtClean="0"/>
              <a:pPr/>
              <a:t>‹#›</a:t>
            </a:fld>
            <a:endParaRPr lang="en-US" dirty="0"/>
          </a:p>
        </p:txBody>
      </p:sp>
      <p:sp>
        <p:nvSpPr>
          <p:cNvPr id="6" name="Title 4"/>
          <p:cNvSpPr>
            <a:spLocks noGrp="1"/>
          </p:cNvSpPr>
          <p:nvPr>
            <p:ph type="title" hasCustomPrompt="1"/>
          </p:nvPr>
        </p:nvSpPr>
        <p:spPr>
          <a:xfrm>
            <a:off x="425450" y="44323"/>
            <a:ext cx="8377949" cy="831850"/>
          </a:xfrm>
        </p:spPr>
        <p:txBody>
          <a:bodyPr/>
          <a:lstStyle>
            <a:lvl1pPr>
              <a:defRPr sz="2400" b="1">
                <a:solidFill>
                  <a:schemeClr val="tx2"/>
                </a:solidFill>
              </a:defRPr>
            </a:lvl1pPr>
          </a:lstStyle>
          <a:p>
            <a:r>
              <a:rPr lang="en-US" dirty="0" smtClean="0"/>
              <a:t>Click to Edit Master Title Style</a:t>
            </a:r>
            <a:endParaRPr lang="en-US" dirty="0"/>
          </a:p>
        </p:txBody>
      </p:sp>
      <p:sp>
        <p:nvSpPr>
          <p:cNvPr id="9" name="Text Placeholder 2"/>
          <p:cNvSpPr>
            <a:spLocks noGrp="1"/>
          </p:cNvSpPr>
          <p:nvPr>
            <p:ph type="body" sz="quarter" idx="14"/>
          </p:nvPr>
        </p:nvSpPr>
        <p:spPr>
          <a:xfrm>
            <a:off x="413576" y="946975"/>
            <a:ext cx="4022724" cy="15240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lvl1pPr marL="0" indent="0">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4" name="Group 13"/>
          <p:cNvGrpSpPr/>
          <p:nvPr userDrawn="1"/>
        </p:nvGrpSpPr>
        <p:grpSpPr bwMode="white">
          <a:xfrm>
            <a:off x="8228277" y="6476722"/>
            <a:ext cx="823119" cy="294495"/>
            <a:chOff x="-2422525" y="3141663"/>
            <a:chExt cx="1601787" cy="573087"/>
          </a:xfrm>
        </p:grpSpPr>
        <p:sp>
          <p:nvSpPr>
            <p:cNvPr id="15" name="Freeform 6"/>
            <p:cNvSpPr>
              <a:spLocks/>
            </p:cNvSpPr>
            <p:nvPr userDrawn="1"/>
          </p:nvSpPr>
          <p:spPr bwMode="white">
            <a:xfrm>
              <a:off x="-1792288" y="3149600"/>
              <a:ext cx="296862" cy="565150"/>
            </a:xfrm>
            <a:custGeom>
              <a:avLst/>
              <a:gdLst>
                <a:gd name="T0" fmla="*/ 53 w 79"/>
                <a:gd name="T1" fmla="*/ 112 h 151"/>
                <a:gd name="T2" fmla="*/ 39 w 79"/>
                <a:gd name="T3" fmla="*/ 129 h 151"/>
                <a:gd name="T4" fmla="*/ 26 w 79"/>
                <a:gd name="T5" fmla="*/ 112 h 151"/>
                <a:gd name="T6" fmla="*/ 26 w 79"/>
                <a:gd name="T7" fmla="*/ 0 h 151"/>
                <a:gd name="T8" fmla="*/ 0 w 79"/>
                <a:gd name="T9" fmla="*/ 0 h 151"/>
                <a:gd name="T10" fmla="*/ 0 w 79"/>
                <a:gd name="T11" fmla="*/ 111 h 151"/>
                <a:gd name="T12" fmla="*/ 39 w 79"/>
                <a:gd name="T13" fmla="*/ 151 h 151"/>
                <a:gd name="T14" fmla="*/ 79 w 79"/>
                <a:gd name="T15" fmla="*/ 111 h 151"/>
                <a:gd name="T16" fmla="*/ 79 w 79"/>
                <a:gd name="T17" fmla="*/ 0 h 151"/>
                <a:gd name="T18" fmla="*/ 53 w 79"/>
                <a:gd name="T19" fmla="*/ 0 h 151"/>
                <a:gd name="T20" fmla="*/ 53 w 79"/>
                <a:gd name="T21" fmla="*/ 11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51">
                  <a:moveTo>
                    <a:pt x="53" y="112"/>
                  </a:moveTo>
                  <a:cubicBezTo>
                    <a:pt x="53" y="123"/>
                    <a:pt x="49" y="129"/>
                    <a:pt x="39" y="129"/>
                  </a:cubicBezTo>
                  <a:cubicBezTo>
                    <a:pt x="30" y="129"/>
                    <a:pt x="26" y="123"/>
                    <a:pt x="26" y="112"/>
                  </a:cubicBezTo>
                  <a:cubicBezTo>
                    <a:pt x="26" y="0"/>
                    <a:pt x="26" y="0"/>
                    <a:pt x="26" y="0"/>
                  </a:cubicBezTo>
                  <a:cubicBezTo>
                    <a:pt x="0" y="0"/>
                    <a:pt x="0" y="0"/>
                    <a:pt x="0" y="0"/>
                  </a:cubicBezTo>
                  <a:cubicBezTo>
                    <a:pt x="0" y="111"/>
                    <a:pt x="0" y="111"/>
                    <a:pt x="0" y="111"/>
                  </a:cubicBezTo>
                  <a:cubicBezTo>
                    <a:pt x="0" y="137"/>
                    <a:pt x="15" y="151"/>
                    <a:pt x="39" y="151"/>
                  </a:cubicBezTo>
                  <a:cubicBezTo>
                    <a:pt x="64" y="151"/>
                    <a:pt x="79" y="137"/>
                    <a:pt x="79" y="111"/>
                  </a:cubicBezTo>
                  <a:cubicBezTo>
                    <a:pt x="79" y="0"/>
                    <a:pt x="79" y="0"/>
                    <a:pt x="79" y="0"/>
                  </a:cubicBezTo>
                  <a:cubicBezTo>
                    <a:pt x="53" y="0"/>
                    <a:pt x="53" y="0"/>
                    <a:pt x="53" y="0"/>
                  </a:cubicBezTo>
                  <a:lnTo>
                    <a:pt x="53"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6" name="Freeform 7"/>
            <p:cNvSpPr>
              <a:spLocks/>
            </p:cNvSpPr>
            <p:nvPr userDrawn="1"/>
          </p:nvSpPr>
          <p:spPr bwMode="white">
            <a:xfrm>
              <a:off x="-1450975" y="3149600"/>
              <a:ext cx="295275" cy="557212"/>
            </a:xfrm>
            <a:custGeom>
              <a:avLst/>
              <a:gdLst>
                <a:gd name="T0" fmla="*/ 125 w 186"/>
                <a:gd name="T1" fmla="*/ 141 h 351"/>
                <a:gd name="T2" fmla="*/ 61 w 186"/>
                <a:gd name="T3" fmla="*/ 141 h 351"/>
                <a:gd name="T4" fmla="*/ 61 w 186"/>
                <a:gd name="T5" fmla="*/ 0 h 351"/>
                <a:gd name="T6" fmla="*/ 0 w 186"/>
                <a:gd name="T7" fmla="*/ 0 h 351"/>
                <a:gd name="T8" fmla="*/ 0 w 186"/>
                <a:gd name="T9" fmla="*/ 351 h 351"/>
                <a:gd name="T10" fmla="*/ 61 w 186"/>
                <a:gd name="T11" fmla="*/ 351 h 351"/>
                <a:gd name="T12" fmla="*/ 61 w 186"/>
                <a:gd name="T13" fmla="*/ 196 h 351"/>
                <a:gd name="T14" fmla="*/ 125 w 186"/>
                <a:gd name="T15" fmla="*/ 196 h 351"/>
                <a:gd name="T16" fmla="*/ 125 w 186"/>
                <a:gd name="T17" fmla="*/ 351 h 351"/>
                <a:gd name="T18" fmla="*/ 186 w 186"/>
                <a:gd name="T19" fmla="*/ 351 h 351"/>
                <a:gd name="T20" fmla="*/ 186 w 186"/>
                <a:gd name="T21" fmla="*/ 0 h 351"/>
                <a:gd name="T22" fmla="*/ 125 w 186"/>
                <a:gd name="T23" fmla="*/ 0 h 351"/>
                <a:gd name="T24" fmla="*/ 125 w 186"/>
                <a:gd name="T25" fmla="*/ 14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351">
                  <a:moveTo>
                    <a:pt x="125" y="141"/>
                  </a:moveTo>
                  <a:lnTo>
                    <a:pt x="61" y="141"/>
                  </a:lnTo>
                  <a:lnTo>
                    <a:pt x="61" y="0"/>
                  </a:lnTo>
                  <a:lnTo>
                    <a:pt x="0" y="0"/>
                  </a:lnTo>
                  <a:lnTo>
                    <a:pt x="0" y="351"/>
                  </a:lnTo>
                  <a:lnTo>
                    <a:pt x="61" y="351"/>
                  </a:lnTo>
                  <a:lnTo>
                    <a:pt x="61" y="196"/>
                  </a:lnTo>
                  <a:lnTo>
                    <a:pt x="125" y="196"/>
                  </a:lnTo>
                  <a:lnTo>
                    <a:pt x="125" y="351"/>
                  </a:lnTo>
                  <a:lnTo>
                    <a:pt x="186" y="351"/>
                  </a:lnTo>
                  <a:lnTo>
                    <a:pt x="186" y="0"/>
                  </a:lnTo>
                  <a:lnTo>
                    <a:pt x="125" y="0"/>
                  </a:lnTo>
                  <a:lnTo>
                    <a:pt x="125"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7" name="Freeform 8"/>
            <p:cNvSpPr>
              <a:spLocks/>
            </p:cNvSpPr>
            <p:nvPr userDrawn="1"/>
          </p:nvSpPr>
          <p:spPr bwMode="white">
            <a:xfrm>
              <a:off x="-1109663" y="3141663"/>
              <a:ext cx="288925" cy="573087"/>
            </a:xfrm>
            <a:custGeom>
              <a:avLst/>
              <a:gdLst>
                <a:gd name="T0" fmla="*/ 39 w 77"/>
                <a:gd name="T1" fmla="*/ 0 h 153"/>
                <a:gd name="T2" fmla="*/ 0 w 77"/>
                <a:gd name="T3" fmla="*/ 38 h 153"/>
                <a:gd name="T4" fmla="*/ 0 w 77"/>
                <a:gd name="T5" fmla="*/ 115 h 153"/>
                <a:gd name="T6" fmla="*/ 39 w 77"/>
                <a:gd name="T7" fmla="*/ 153 h 153"/>
                <a:gd name="T8" fmla="*/ 77 w 77"/>
                <a:gd name="T9" fmla="*/ 115 h 153"/>
                <a:gd name="T10" fmla="*/ 77 w 77"/>
                <a:gd name="T11" fmla="*/ 98 h 153"/>
                <a:gd name="T12" fmla="*/ 52 w 77"/>
                <a:gd name="T13" fmla="*/ 98 h 153"/>
                <a:gd name="T14" fmla="*/ 52 w 77"/>
                <a:gd name="T15" fmla="*/ 116 h 153"/>
                <a:gd name="T16" fmla="*/ 39 w 77"/>
                <a:gd name="T17" fmla="*/ 131 h 153"/>
                <a:gd name="T18" fmla="*/ 26 w 77"/>
                <a:gd name="T19" fmla="*/ 114 h 153"/>
                <a:gd name="T20" fmla="*/ 26 w 77"/>
                <a:gd name="T21" fmla="*/ 38 h 153"/>
                <a:gd name="T22" fmla="*/ 39 w 77"/>
                <a:gd name="T23" fmla="*/ 22 h 153"/>
                <a:gd name="T24" fmla="*/ 52 w 77"/>
                <a:gd name="T25" fmla="*/ 40 h 153"/>
                <a:gd name="T26" fmla="*/ 52 w 77"/>
                <a:gd name="T27" fmla="*/ 51 h 153"/>
                <a:gd name="T28" fmla="*/ 77 w 77"/>
                <a:gd name="T29" fmla="*/ 51 h 153"/>
                <a:gd name="T30" fmla="*/ 77 w 77"/>
                <a:gd name="T31" fmla="*/ 41 h 153"/>
                <a:gd name="T32" fmla="*/ 39 w 77"/>
                <a:gd name="T3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53">
                  <a:moveTo>
                    <a:pt x="39" y="0"/>
                  </a:moveTo>
                  <a:cubicBezTo>
                    <a:pt x="12" y="0"/>
                    <a:pt x="0" y="17"/>
                    <a:pt x="0" y="38"/>
                  </a:cubicBezTo>
                  <a:cubicBezTo>
                    <a:pt x="0" y="115"/>
                    <a:pt x="0" y="115"/>
                    <a:pt x="0" y="115"/>
                  </a:cubicBezTo>
                  <a:cubicBezTo>
                    <a:pt x="0" y="136"/>
                    <a:pt x="12" y="153"/>
                    <a:pt x="39" y="153"/>
                  </a:cubicBezTo>
                  <a:cubicBezTo>
                    <a:pt x="65" y="153"/>
                    <a:pt x="77" y="136"/>
                    <a:pt x="77" y="115"/>
                  </a:cubicBezTo>
                  <a:cubicBezTo>
                    <a:pt x="77" y="98"/>
                    <a:pt x="77" y="98"/>
                    <a:pt x="77" y="98"/>
                  </a:cubicBezTo>
                  <a:cubicBezTo>
                    <a:pt x="52" y="98"/>
                    <a:pt x="52" y="98"/>
                    <a:pt x="52" y="98"/>
                  </a:cubicBezTo>
                  <a:cubicBezTo>
                    <a:pt x="52" y="116"/>
                    <a:pt x="52" y="116"/>
                    <a:pt x="52" y="116"/>
                  </a:cubicBezTo>
                  <a:cubicBezTo>
                    <a:pt x="52" y="125"/>
                    <a:pt x="49" y="131"/>
                    <a:pt x="39" y="131"/>
                  </a:cubicBezTo>
                  <a:cubicBezTo>
                    <a:pt x="29" y="131"/>
                    <a:pt x="26" y="125"/>
                    <a:pt x="26" y="114"/>
                  </a:cubicBezTo>
                  <a:cubicBezTo>
                    <a:pt x="26" y="38"/>
                    <a:pt x="26" y="38"/>
                    <a:pt x="26" y="38"/>
                  </a:cubicBezTo>
                  <a:cubicBezTo>
                    <a:pt x="26" y="27"/>
                    <a:pt x="29" y="22"/>
                    <a:pt x="39" y="22"/>
                  </a:cubicBezTo>
                  <a:cubicBezTo>
                    <a:pt x="46" y="22"/>
                    <a:pt x="52" y="27"/>
                    <a:pt x="52" y="40"/>
                  </a:cubicBezTo>
                  <a:cubicBezTo>
                    <a:pt x="52" y="51"/>
                    <a:pt x="52" y="51"/>
                    <a:pt x="52" y="51"/>
                  </a:cubicBezTo>
                  <a:cubicBezTo>
                    <a:pt x="77" y="51"/>
                    <a:pt x="77" y="51"/>
                    <a:pt x="77" y="51"/>
                  </a:cubicBezTo>
                  <a:cubicBezTo>
                    <a:pt x="77" y="41"/>
                    <a:pt x="77" y="41"/>
                    <a:pt x="77" y="41"/>
                  </a:cubicBezTo>
                  <a:cubicBezTo>
                    <a:pt x="77" y="18"/>
                    <a:pt x="65" y="0"/>
                    <a:pt x="3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8" name="Freeform 9"/>
            <p:cNvSpPr>
              <a:spLocks noEditPoints="1"/>
            </p:cNvSpPr>
            <p:nvPr userDrawn="1"/>
          </p:nvSpPr>
          <p:spPr bwMode="white">
            <a:xfrm>
              <a:off x="-2422525" y="3149600"/>
              <a:ext cx="574675" cy="557212"/>
            </a:xfrm>
            <a:custGeom>
              <a:avLst/>
              <a:gdLst>
                <a:gd name="T0" fmla="*/ 111 w 153"/>
                <a:gd name="T1" fmla="*/ 87 h 149"/>
                <a:gd name="T2" fmla="*/ 104 w 153"/>
                <a:gd name="T3" fmla="*/ 118 h 149"/>
                <a:gd name="T4" fmla="*/ 106 w 153"/>
                <a:gd name="T5" fmla="*/ 98 h 149"/>
                <a:gd name="T6" fmla="*/ 101 w 153"/>
                <a:gd name="T7" fmla="*/ 124 h 149"/>
                <a:gd name="T8" fmla="*/ 88 w 153"/>
                <a:gd name="T9" fmla="*/ 129 h 149"/>
                <a:gd name="T10" fmla="*/ 73 w 153"/>
                <a:gd name="T11" fmla="*/ 144 h 149"/>
                <a:gd name="T12" fmla="*/ 66 w 153"/>
                <a:gd name="T13" fmla="*/ 137 h 149"/>
                <a:gd name="T14" fmla="*/ 54 w 153"/>
                <a:gd name="T15" fmla="*/ 114 h 149"/>
                <a:gd name="T16" fmla="*/ 50 w 153"/>
                <a:gd name="T17" fmla="*/ 144 h 149"/>
                <a:gd name="T18" fmla="*/ 20 w 153"/>
                <a:gd name="T19" fmla="*/ 130 h 149"/>
                <a:gd name="T20" fmla="*/ 17 w 153"/>
                <a:gd name="T21" fmla="*/ 145 h 149"/>
                <a:gd name="T22" fmla="*/ 16 w 153"/>
                <a:gd name="T23" fmla="*/ 72 h 149"/>
                <a:gd name="T24" fmla="*/ 6 w 153"/>
                <a:gd name="T25" fmla="*/ 35 h 149"/>
                <a:gd name="T26" fmla="*/ 35 w 153"/>
                <a:gd name="T27" fmla="*/ 7 h 149"/>
                <a:gd name="T28" fmla="*/ 40 w 153"/>
                <a:gd name="T29" fmla="*/ 18 h 149"/>
                <a:gd name="T30" fmla="*/ 58 w 153"/>
                <a:gd name="T31" fmla="*/ 32 h 149"/>
                <a:gd name="T32" fmla="*/ 53 w 153"/>
                <a:gd name="T33" fmla="*/ 17 h 149"/>
                <a:gd name="T34" fmla="*/ 60 w 153"/>
                <a:gd name="T35" fmla="*/ 1 h 149"/>
                <a:gd name="T36" fmla="*/ 70 w 153"/>
                <a:gd name="T37" fmla="*/ 16 h 149"/>
                <a:gd name="T38" fmla="*/ 70 w 153"/>
                <a:gd name="T39" fmla="*/ 6 h 149"/>
                <a:gd name="T40" fmla="*/ 77 w 153"/>
                <a:gd name="T41" fmla="*/ 5 h 149"/>
                <a:gd name="T42" fmla="*/ 78 w 153"/>
                <a:gd name="T43" fmla="*/ 10 h 149"/>
                <a:gd name="T44" fmla="*/ 91 w 153"/>
                <a:gd name="T45" fmla="*/ 24 h 149"/>
                <a:gd name="T46" fmla="*/ 97 w 153"/>
                <a:gd name="T47" fmla="*/ 26 h 149"/>
                <a:gd name="T48" fmla="*/ 103 w 153"/>
                <a:gd name="T49" fmla="*/ 46 h 149"/>
                <a:gd name="T50" fmla="*/ 103 w 153"/>
                <a:gd name="T51" fmla="*/ 65 h 149"/>
                <a:gd name="T52" fmla="*/ 98 w 153"/>
                <a:gd name="T53" fmla="*/ 91 h 149"/>
                <a:gd name="T54" fmla="*/ 92 w 153"/>
                <a:gd name="T55" fmla="*/ 56 h 149"/>
                <a:gd name="T56" fmla="*/ 92 w 153"/>
                <a:gd name="T57" fmla="*/ 29 h 149"/>
                <a:gd name="T58" fmla="*/ 95 w 153"/>
                <a:gd name="T59" fmla="*/ 74 h 149"/>
                <a:gd name="T60" fmla="*/ 80 w 153"/>
                <a:gd name="T61" fmla="*/ 94 h 149"/>
                <a:gd name="T62" fmla="*/ 80 w 153"/>
                <a:gd name="T63" fmla="*/ 56 h 149"/>
                <a:gd name="T64" fmla="*/ 86 w 153"/>
                <a:gd name="T65" fmla="*/ 30 h 149"/>
                <a:gd name="T66" fmla="*/ 79 w 153"/>
                <a:gd name="T67" fmla="*/ 48 h 149"/>
                <a:gd name="T68" fmla="*/ 65 w 153"/>
                <a:gd name="T69" fmla="*/ 95 h 149"/>
                <a:gd name="T70" fmla="*/ 68 w 153"/>
                <a:gd name="T71" fmla="*/ 58 h 149"/>
                <a:gd name="T72" fmla="*/ 50 w 153"/>
                <a:gd name="T73" fmla="*/ 77 h 149"/>
                <a:gd name="T74" fmla="*/ 41 w 153"/>
                <a:gd name="T75" fmla="*/ 115 h 149"/>
                <a:gd name="T76" fmla="*/ 24 w 153"/>
                <a:gd name="T77" fmla="*/ 89 h 149"/>
                <a:gd name="T78" fmla="*/ 27 w 153"/>
                <a:gd name="T79" fmla="*/ 62 h 149"/>
                <a:gd name="T80" fmla="*/ 36 w 153"/>
                <a:gd name="T81" fmla="*/ 42 h 149"/>
                <a:gd name="T82" fmla="*/ 45 w 153"/>
                <a:gd name="T83" fmla="*/ 69 h 149"/>
                <a:gd name="T84" fmla="*/ 109 w 153"/>
                <a:gd name="T85" fmla="*/ 52 h 149"/>
                <a:gd name="T86" fmla="*/ 66 w 153"/>
                <a:gd name="T87" fmla="*/ 0 h 149"/>
                <a:gd name="T88" fmla="*/ 21 w 153"/>
                <a:gd name="T89" fmla="*/ 2 h 149"/>
                <a:gd name="T90" fmla="*/ 0 w 153"/>
                <a:gd name="T91" fmla="*/ 12 h 149"/>
                <a:gd name="T92" fmla="*/ 0 w 153"/>
                <a:gd name="T93" fmla="*/ 31 h 149"/>
                <a:gd name="T94" fmla="*/ 2 w 153"/>
                <a:gd name="T95" fmla="*/ 75 h 149"/>
                <a:gd name="T96" fmla="*/ 0 w 153"/>
                <a:gd name="T97" fmla="*/ 110 h 149"/>
                <a:gd name="T98" fmla="*/ 7 w 153"/>
                <a:gd name="T99" fmla="*/ 140 h 149"/>
                <a:gd name="T100" fmla="*/ 33 w 153"/>
                <a:gd name="T101" fmla="*/ 149 h 149"/>
                <a:gd name="T102" fmla="*/ 68 w 153"/>
                <a:gd name="T103" fmla="*/ 149 h 149"/>
                <a:gd name="T104" fmla="*/ 120 w 153"/>
                <a:gd name="T10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149">
                  <a:moveTo>
                    <a:pt x="111" y="72"/>
                  </a:moveTo>
                  <a:cubicBezTo>
                    <a:pt x="109" y="70"/>
                    <a:pt x="108" y="58"/>
                    <a:pt x="109" y="58"/>
                  </a:cubicBezTo>
                  <a:cubicBezTo>
                    <a:pt x="110" y="58"/>
                    <a:pt x="110" y="58"/>
                    <a:pt x="110" y="58"/>
                  </a:cubicBezTo>
                  <a:cubicBezTo>
                    <a:pt x="111" y="60"/>
                    <a:pt x="112" y="64"/>
                    <a:pt x="112" y="67"/>
                  </a:cubicBezTo>
                  <a:cubicBezTo>
                    <a:pt x="112" y="70"/>
                    <a:pt x="112" y="72"/>
                    <a:pt x="111" y="72"/>
                  </a:cubicBezTo>
                  <a:moveTo>
                    <a:pt x="111" y="87"/>
                  </a:moveTo>
                  <a:cubicBezTo>
                    <a:pt x="110" y="91"/>
                    <a:pt x="109" y="93"/>
                    <a:pt x="108" y="92"/>
                  </a:cubicBezTo>
                  <a:cubicBezTo>
                    <a:pt x="106" y="88"/>
                    <a:pt x="108" y="77"/>
                    <a:pt x="110" y="78"/>
                  </a:cubicBezTo>
                  <a:cubicBezTo>
                    <a:pt x="110" y="78"/>
                    <a:pt x="110" y="78"/>
                    <a:pt x="110" y="78"/>
                  </a:cubicBezTo>
                  <a:cubicBezTo>
                    <a:pt x="112" y="80"/>
                    <a:pt x="111" y="85"/>
                    <a:pt x="111" y="87"/>
                  </a:cubicBezTo>
                  <a:moveTo>
                    <a:pt x="108" y="113"/>
                  </a:moveTo>
                  <a:cubicBezTo>
                    <a:pt x="106" y="117"/>
                    <a:pt x="105" y="119"/>
                    <a:pt x="104" y="118"/>
                  </a:cubicBezTo>
                  <a:cubicBezTo>
                    <a:pt x="103" y="116"/>
                    <a:pt x="108" y="103"/>
                    <a:pt x="110" y="104"/>
                  </a:cubicBezTo>
                  <a:cubicBezTo>
                    <a:pt x="110" y="104"/>
                    <a:pt x="110" y="104"/>
                    <a:pt x="110" y="104"/>
                  </a:cubicBezTo>
                  <a:cubicBezTo>
                    <a:pt x="110" y="106"/>
                    <a:pt x="109" y="110"/>
                    <a:pt x="108" y="113"/>
                  </a:cubicBezTo>
                  <a:moveTo>
                    <a:pt x="100" y="111"/>
                  </a:moveTo>
                  <a:cubicBezTo>
                    <a:pt x="98" y="108"/>
                    <a:pt x="103" y="97"/>
                    <a:pt x="106" y="98"/>
                  </a:cubicBezTo>
                  <a:cubicBezTo>
                    <a:pt x="106" y="98"/>
                    <a:pt x="106" y="98"/>
                    <a:pt x="106" y="98"/>
                  </a:cubicBezTo>
                  <a:cubicBezTo>
                    <a:pt x="107" y="100"/>
                    <a:pt x="106" y="105"/>
                    <a:pt x="105" y="108"/>
                  </a:cubicBezTo>
                  <a:cubicBezTo>
                    <a:pt x="103" y="112"/>
                    <a:pt x="101" y="114"/>
                    <a:pt x="100" y="111"/>
                  </a:cubicBezTo>
                  <a:moveTo>
                    <a:pt x="97" y="132"/>
                  </a:moveTo>
                  <a:cubicBezTo>
                    <a:pt x="94" y="135"/>
                    <a:pt x="92" y="137"/>
                    <a:pt x="92" y="135"/>
                  </a:cubicBezTo>
                  <a:cubicBezTo>
                    <a:pt x="92" y="133"/>
                    <a:pt x="99" y="122"/>
                    <a:pt x="101" y="124"/>
                  </a:cubicBezTo>
                  <a:cubicBezTo>
                    <a:pt x="101" y="124"/>
                    <a:pt x="101" y="124"/>
                    <a:pt x="101" y="124"/>
                  </a:cubicBezTo>
                  <a:cubicBezTo>
                    <a:pt x="101" y="125"/>
                    <a:pt x="99" y="129"/>
                    <a:pt x="97" y="132"/>
                  </a:cubicBezTo>
                  <a:moveTo>
                    <a:pt x="88" y="129"/>
                  </a:moveTo>
                  <a:cubicBezTo>
                    <a:pt x="87" y="125"/>
                    <a:pt x="94" y="116"/>
                    <a:pt x="97" y="118"/>
                  </a:cubicBezTo>
                  <a:cubicBezTo>
                    <a:pt x="97" y="118"/>
                    <a:pt x="97" y="118"/>
                    <a:pt x="97" y="118"/>
                  </a:cubicBezTo>
                  <a:cubicBezTo>
                    <a:pt x="98" y="120"/>
                    <a:pt x="96" y="124"/>
                    <a:pt x="94" y="127"/>
                  </a:cubicBezTo>
                  <a:cubicBezTo>
                    <a:pt x="91" y="131"/>
                    <a:pt x="88" y="132"/>
                    <a:pt x="88" y="129"/>
                  </a:cubicBezTo>
                  <a:moveTo>
                    <a:pt x="80" y="121"/>
                  </a:moveTo>
                  <a:cubicBezTo>
                    <a:pt x="79" y="116"/>
                    <a:pt x="85" y="108"/>
                    <a:pt x="89" y="111"/>
                  </a:cubicBezTo>
                  <a:cubicBezTo>
                    <a:pt x="92" y="113"/>
                    <a:pt x="90" y="118"/>
                    <a:pt x="88" y="121"/>
                  </a:cubicBezTo>
                  <a:cubicBezTo>
                    <a:pt x="85" y="125"/>
                    <a:pt x="81" y="125"/>
                    <a:pt x="80" y="121"/>
                  </a:cubicBezTo>
                  <a:moveTo>
                    <a:pt x="80" y="143"/>
                  </a:moveTo>
                  <a:cubicBezTo>
                    <a:pt x="76" y="146"/>
                    <a:pt x="73" y="146"/>
                    <a:pt x="73" y="144"/>
                  </a:cubicBezTo>
                  <a:cubicBezTo>
                    <a:pt x="73" y="140"/>
                    <a:pt x="81" y="133"/>
                    <a:pt x="84" y="135"/>
                  </a:cubicBezTo>
                  <a:cubicBezTo>
                    <a:pt x="85" y="137"/>
                    <a:pt x="82" y="141"/>
                    <a:pt x="80" y="143"/>
                  </a:cubicBezTo>
                  <a:moveTo>
                    <a:pt x="66" y="137"/>
                  </a:moveTo>
                  <a:cubicBezTo>
                    <a:pt x="66" y="133"/>
                    <a:pt x="73" y="126"/>
                    <a:pt x="77" y="129"/>
                  </a:cubicBezTo>
                  <a:cubicBezTo>
                    <a:pt x="79" y="131"/>
                    <a:pt x="77" y="135"/>
                    <a:pt x="74" y="137"/>
                  </a:cubicBezTo>
                  <a:cubicBezTo>
                    <a:pt x="70" y="140"/>
                    <a:pt x="66" y="140"/>
                    <a:pt x="66" y="137"/>
                  </a:cubicBezTo>
                  <a:moveTo>
                    <a:pt x="56" y="129"/>
                  </a:moveTo>
                  <a:cubicBezTo>
                    <a:pt x="56" y="125"/>
                    <a:pt x="62" y="119"/>
                    <a:pt x="67" y="121"/>
                  </a:cubicBezTo>
                  <a:cubicBezTo>
                    <a:pt x="69" y="123"/>
                    <a:pt x="68" y="128"/>
                    <a:pt x="65" y="130"/>
                  </a:cubicBezTo>
                  <a:cubicBezTo>
                    <a:pt x="61" y="134"/>
                    <a:pt x="56" y="133"/>
                    <a:pt x="56" y="129"/>
                  </a:cubicBezTo>
                  <a:moveTo>
                    <a:pt x="44" y="122"/>
                  </a:moveTo>
                  <a:cubicBezTo>
                    <a:pt x="44" y="117"/>
                    <a:pt x="49" y="111"/>
                    <a:pt x="54" y="114"/>
                  </a:cubicBezTo>
                  <a:cubicBezTo>
                    <a:pt x="57" y="116"/>
                    <a:pt x="56" y="120"/>
                    <a:pt x="54" y="123"/>
                  </a:cubicBezTo>
                  <a:cubicBezTo>
                    <a:pt x="50" y="127"/>
                    <a:pt x="44" y="126"/>
                    <a:pt x="44" y="122"/>
                  </a:cubicBezTo>
                  <a:moveTo>
                    <a:pt x="50" y="144"/>
                  </a:moveTo>
                  <a:cubicBezTo>
                    <a:pt x="46" y="147"/>
                    <a:pt x="41" y="147"/>
                    <a:pt x="41" y="143"/>
                  </a:cubicBezTo>
                  <a:cubicBezTo>
                    <a:pt x="42" y="140"/>
                    <a:pt x="49" y="134"/>
                    <a:pt x="53" y="137"/>
                  </a:cubicBezTo>
                  <a:cubicBezTo>
                    <a:pt x="55" y="138"/>
                    <a:pt x="53" y="142"/>
                    <a:pt x="50" y="144"/>
                  </a:cubicBezTo>
                  <a:moveTo>
                    <a:pt x="31" y="137"/>
                  </a:moveTo>
                  <a:cubicBezTo>
                    <a:pt x="32" y="133"/>
                    <a:pt x="37" y="128"/>
                    <a:pt x="42" y="130"/>
                  </a:cubicBezTo>
                  <a:cubicBezTo>
                    <a:pt x="44" y="132"/>
                    <a:pt x="43" y="135"/>
                    <a:pt x="40" y="138"/>
                  </a:cubicBezTo>
                  <a:cubicBezTo>
                    <a:pt x="37" y="141"/>
                    <a:pt x="31" y="141"/>
                    <a:pt x="31" y="137"/>
                  </a:cubicBezTo>
                  <a:moveTo>
                    <a:pt x="29" y="131"/>
                  </a:moveTo>
                  <a:cubicBezTo>
                    <a:pt x="26" y="135"/>
                    <a:pt x="20" y="135"/>
                    <a:pt x="20" y="130"/>
                  </a:cubicBezTo>
                  <a:cubicBezTo>
                    <a:pt x="20" y="126"/>
                    <a:pt x="25" y="121"/>
                    <a:pt x="29" y="123"/>
                  </a:cubicBezTo>
                  <a:cubicBezTo>
                    <a:pt x="32" y="125"/>
                    <a:pt x="31" y="129"/>
                    <a:pt x="29" y="131"/>
                  </a:cubicBezTo>
                  <a:moveTo>
                    <a:pt x="17" y="145"/>
                  </a:moveTo>
                  <a:cubicBezTo>
                    <a:pt x="14" y="148"/>
                    <a:pt x="9" y="148"/>
                    <a:pt x="9" y="144"/>
                  </a:cubicBezTo>
                  <a:cubicBezTo>
                    <a:pt x="9" y="141"/>
                    <a:pt x="14" y="136"/>
                    <a:pt x="18" y="138"/>
                  </a:cubicBezTo>
                  <a:cubicBezTo>
                    <a:pt x="21" y="140"/>
                    <a:pt x="20" y="143"/>
                    <a:pt x="17" y="145"/>
                  </a:cubicBezTo>
                  <a:moveTo>
                    <a:pt x="7" y="124"/>
                  </a:moveTo>
                  <a:cubicBezTo>
                    <a:pt x="6" y="120"/>
                    <a:pt x="11" y="115"/>
                    <a:pt x="15" y="117"/>
                  </a:cubicBezTo>
                  <a:cubicBezTo>
                    <a:pt x="19" y="119"/>
                    <a:pt x="18" y="123"/>
                    <a:pt x="17" y="125"/>
                  </a:cubicBezTo>
                  <a:cubicBezTo>
                    <a:pt x="14" y="129"/>
                    <a:pt x="8" y="130"/>
                    <a:pt x="7" y="124"/>
                  </a:cubicBezTo>
                  <a:moveTo>
                    <a:pt x="7" y="81"/>
                  </a:moveTo>
                  <a:cubicBezTo>
                    <a:pt x="6" y="76"/>
                    <a:pt x="10" y="70"/>
                    <a:pt x="16" y="72"/>
                  </a:cubicBezTo>
                  <a:cubicBezTo>
                    <a:pt x="21" y="74"/>
                    <a:pt x="21" y="79"/>
                    <a:pt x="19" y="82"/>
                  </a:cubicBezTo>
                  <a:cubicBezTo>
                    <a:pt x="16" y="88"/>
                    <a:pt x="9" y="87"/>
                    <a:pt x="7" y="81"/>
                  </a:cubicBezTo>
                  <a:moveTo>
                    <a:pt x="6" y="35"/>
                  </a:moveTo>
                  <a:cubicBezTo>
                    <a:pt x="5" y="30"/>
                    <a:pt x="10" y="25"/>
                    <a:pt x="16" y="27"/>
                  </a:cubicBezTo>
                  <a:cubicBezTo>
                    <a:pt x="20" y="29"/>
                    <a:pt x="20" y="33"/>
                    <a:pt x="18" y="36"/>
                  </a:cubicBezTo>
                  <a:cubicBezTo>
                    <a:pt x="15" y="41"/>
                    <a:pt x="7" y="41"/>
                    <a:pt x="6" y="35"/>
                  </a:cubicBezTo>
                  <a:moveTo>
                    <a:pt x="25" y="12"/>
                  </a:moveTo>
                  <a:cubicBezTo>
                    <a:pt x="29" y="14"/>
                    <a:pt x="28" y="18"/>
                    <a:pt x="27" y="19"/>
                  </a:cubicBezTo>
                  <a:cubicBezTo>
                    <a:pt x="24" y="24"/>
                    <a:pt x="16" y="23"/>
                    <a:pt x="15" y="19"/>
                  </a:cubicBezTo>
                  <a:cubicBezTo>
                    <a:pt x="15" y="15"/>
                    <a:pt x="20" y="11"/>
                    <a:pt x="25" y="12"/>
                  </a:cubicBezTo>
                  <a:moveTo>
                    <a:pt x="33" y="1"/>
                  </a:moveTo>
                  <a:cubicBezTo>
                    <a:pt x="37" y="2"/>
                    <a:pt x="36" y="5"/>
                    <a:pt x="35" y="7"/>
                  </a:cubicBezTo>
                  <a:cubicBezTo>
                    <a:pt x="32" y="10"/>
                    <a:pt x="25" y="9"/>
                    <a:pt x="25" y="5"/>
                  </a:cubicBezTo>
                  <a:cubicBezTo>
                    <a:pt x="25" y="2"/>
                    <a:pt x="29" y="0"/>
                    <a:pt x="33" y="1"/>
                  </a:cubicBezTo>
                  <a:moveTo>
                    <a:pt x="40" y="18"/>
                  </a:moveTo>
                  <a:cubicBezTo>
                    <a:pt x="44" y="20"/>
                    <a:pt x="44" y="24"/>
                    <a:pt x="43" y="26"/>
                  </a:cubicBezTo>
                  <a:cubicBezTo>
                    <a:pt x="40" y="30"/>
                    <a:pt x="33" y="29"/>
                    <a:pt x="32" y="24"/>
                  </a:cubicBezTo>
                  <a:cubicBezTo>
                    <a:pt x="30" y="20"/>
                    <a:pt x="35" y="16"/>
                    <a:pt x="40" y="18"/>
                  </a:cubicBezTo>
                  <a:moveTo>
                    <a:pt x="46" y="6"/>
                  </a:moveTo>
                  <a:cubicBezTo>
                    <a:pt x="50" y="7"/>
                    <a:pt x="50" y="10"/>
                    <a:pt x="49" y="12"/>
                  </a:cubicBezTo>
                  <a:cubicBezTo>
                    <a:pt x="47" y="15"/>
                    <a:pt x="40" y="15"/>
                    <a:pt x="39" y="11"/>
                  </a:cubicBezTo>
                  <a:cubicBezTo>
                    <a:pt x="38" y="7"/>
                    <a:pt x="42" y="4"/>
                    <a:pt x="46" y="6"/>
                  </a:cubicBezTo>
                  <a:moveTo>
                    <a:pt x="55" y="24"/>
                  </a:moveTo>
                  <a:cubicBezTo>
                    <a:pt x="59" y="26"/>
                    <a:pt x="59" y="30"/>
                    <a:pt x="58" y="32"/>
                  </a:cubicBezTo>
                  <a:cubicBezTo>
                    <a:pt x="56" y="37"/>
                    <a:pt x="50" y="36"/>
                    <a:pt x="48" y="32"/>
                  </a:cubicBezTo>
                  <a:cubicBezTo>
                    <a:pt x="46" y="27"/>
                    <a:pt x="50" y="22"/>
                    <a:pt x="55" y="24"/>
                  </a:cubicBezTo>
                  <a:moveTo>
                    <a:pt x="58" y="11"/>
                  </a:moveTo>
                  <a:cubicBezTo>
                    <a:pt x="58" y="11"/>
                    <a:pt x="59" y="11"/>
                    <a:pt x="59" y="11"/>
                  </a:cubicBezTo>
                  <a:cubicBezTo>
                    <a:pt x="62" y="13"/>
                    <a:pt x="63" y="16"/>
                    <a:pt x="62" y="18"/>
                  </a:cubicBezTo>
                  <a:cubicBezTo>
                    <a:pt x="61" y="21"/>
                    <a:pt x="55" y="21"/>
                    <a:pt x="53" y="17"/>
                  </a:cubicBezTo>
                  <a:cubicBezTo>
                    <a:pt x="51" y="13"/>
                    <a:pt x="54" y="10"/>
                    <a:pt x="58" y="11"/>
                  </a:cubicBezTo>
                  <a:moveTo>
                    <a:pt x="60" y="1"/>
                  </a:moveTo>
                  <a:cubicBezTo>
                    <a:pt x="60" y="1"/>
                    <a:pt x="60" y="1"/>
                    <a:pt x="61" y="1"/>
                  </a:cubicBezTo>
                  <a:cubicBezTo>
                    <a:pt x="63" y="3"/>
                    <a:pt x="64" y="5"/>
                    <a:pt x="64" y="6"/>
                  </a:cubicBezTo>
                  <a:cubicBezTo>
                    <a:pt x="63" y="9"/>
                    <a:pt x="59" y="9"/>
                    <a:pt x="57" y="6"/>
                  </a:cubicBezTo>
                  <a:cubicBezTo>
                    <a:pt x="55" y="3"/>
                    <a:pt x="57" y="1"/>
                    <a:pt x="60" y="1"/>
                  </a:cubicBezTo>
                  <a:moveTo>
                    <a:pt x="68" y="31"/>
                  </a:moveTo>
                  <a:cubicBezTo>
                    <a:pt x="68" y="31"/>
                    <a:pt x="69" y="31"/>
                    <a:pt x="69" y="31"/>
                  </a:cubicBezTo>
                  <a:cubicBezTo>
                    <a:pt x="73" y="33"/>
                    <a:pt x="74" y="37"/>
                    <a:pt x="73" y="40"/>
                  </a:cubicBezTo>
                  <a:cubicBezTo>
                    <a:pt x="72" y="44"/>
                    <a:pt x="66" y="44"/>
                    <a:pt x="64" y="39"/>
                  </a:cubicBezTo>
                  <a:cubicBezTo>
                    <a:pt x="61" y="35"/>
                    <a:pt x="64" y="30"/>
                    <a:pt x="68" y="31"/>
                  </a:cubicBezTo>
                  <a:moveTo>
                    <a:pt x="70" y="16"/>
                  </a:moveTo>
                  <a:cubicBezTo>
                    <a:pt x="70" y="16"/>
                    <a:pt x="70" y="17"/>
                    <a:pt x="71" y="17"/>
                  </a:cubicBezTo>
                  <a:cubicBezTo>
                    <a:pt x="74" y="19"/>
                    <a:pt x="75" y="22"/>
                    <a:pt x="75" y="24"/>
                  </a:cubicBezTo>
                  <a:cubicBezTo>
                    <a:pt x="74" y="28"/>
                    <a:pt x="70" y="28"/>
                    <a:pt x="67" y="24"/>
                  </a:cubicBezTo>
                  <a:cubicBezTo>
                    <a:pt x="65" y="20"/>
                    <a:pt x="66" y="16"/>
                    <a:pt x="70" y="16"/>
                  </a:cubicBezTo>
                  <a:moveTo>
                    <a:pt x="68" y="5"/>
                  </a:moveTo>
                  <a:cubicBezTo>
                    <a:pt x="69" y="5"/>
                    <a:pt x="70" y="6"/>
                    <a:pt x="70" y="6"/>
                  </a:cubicBezTo>
                  <a:cubicBezTo>
                    <a:pt x="72" y="7"/>
                    <a:pt x="74" y="10"/>
                    <a:pt x="74" y="11"/>
                  </a:cubicBezTo>
                  <a:cubicBezTo>
                    <a:pt x="74" y="14"/>
                    <a:pt x="72" y="14"/>
                    <a:pt x="70" y="12"/>
                  </a:cubicBezTo>
                  <a:cubicBezTo>
                    <a:pt x="66" y="10"/>
                    <a:pt x="66" y="5"/>
                    <a:pt x="68" y="5"/>
                  </a:cubicBezTo>
                  <a:moveTo>
                    <a:pt x="71" y="1"/>
                  </a:moveTo>
                  <a:cubicBezTo>
                    <a:pt x="71" y="1"/>
                    <a:pt x="72" y="1"/>
                    <a:pt x="72" y="1"/>
                  </a:cubicBezTo>
                  <a:cubicBezTo>
                    <a:pt x="73" y="2"/>
                    <a:pt x="76" y="4"/>
                    <a:pt x="77" y="5"/>
                  </a:cubicBezTo>
                  <a:cubicBezTo>
                    <a:pt x="78" y="6"/>
                    <a:pt x="78" y="7"/>
                    <a:pt x="77" y="7"/>
                  </a:cubicBezTo>
                  <a:cubicBezTo>
                    <a:pt x="75" y="7"/>
                    <a:pt x="71" y="1"/>
                    <a:pt x="71" y="1"/>
                  </a:cubicBezTo>
                  <a:moveTo>
                    <a:pt x="83" y="16"/>
                  </a:moveTo>
                  <a:cubicBezTo>
                    <a:pt x="84" y="18"/>
                    <a:pt x="83" y="19"/>
                    <a:pt x="81" y="18"/>
                  </a:cubicBezTo>
                  <a:cubicBezTo>
                    <a:pt x="78" y="16"/>
                    <a:pt x="75" y="10"/>
                    <a:pt x="77" y="10"/>
                  </a:cubicBezTo>
                  <a:cubicBezTo>
                    <a:pt x="78" y="10"/>
                    <a:pt x="78" y="10"/>
                    <a:pt x="78" y="10"/>
                  </a:cubicBezTo>
                  <a:cubicBezTo>
                    <a:pt x="80" y="12"/>
                    <a:pt x="82" y="14"/>
                    <a:pt x="83" y="16"/>
                  </a:cubicBezTo>
                  <a:moveTo>
                    <a:pt x="79" y="6"/>
                  </a:moveTo>
                  <a:cubicBezTo>
                    <a:pt x="79" y="5"/>
                    <a:pt x="86" y="13"/>
                    <a:pt x="85" y="13"/>
                  </a:cubicBezTo>
                  <a:cubicBezTo>
                    <a:pt x="85" y="14"/>
                    <a:pt x="78" y="6"/>
                    <a:pt x="79" y="6"/>
                  </a:cubicBezTo>
                  <a:moveTo>
                    <a:pt x="91" y="21"/>
                  </a:moveTo>
                  <a:cubicBezTo>
                    <a:pt x="92" y="23"/>
                    <a:pt x="92" y="25"/>
                    <a:pt x="91" y="24"/>
                  </a:cubicBezTo>
                  <a:cubicBezTo>
                    <a:pt x="88" y="23"/>
                    <a:pt x="84" y="15"/>
                    <a:pt x="85" y="14"/>
                  </a:cubicBezTo>
                  <a:cubicBezTo>
                    <a:pt x="85" y="14"/>
                    <a:pt x="85" y="15"/>
                    <a:pt x="86" y="15"/>
                  </a:cubicBezTo>
                  <a:cubicBezTo>
                    <a:pt x="88" y="16"/>
                    <a:pt x="90" y="19"/>
                    <a:pt x="91" y="21"/>
                  </a:cubicBezTo>
                  <a:moveTo>
                    <a:pt x="91" y="19"/>
                  </a:moveTo>
                  <a:cubicBezTo>
                    <a:pt x="91" y="19"/>
                    <a:pt x="92" y="19"/>
                    <a:pt x="92" y="19"/>
                  </a:cubicBezTo>
                  <a:cubicBezTo>
                    <a:pt x="93" y="20"/>
                    <a:pt x="96" y="24"/>
                    <a:pt x="97" y="26"/>
                  </a:cubicBezTo>
                  <a:cubicBezTo>
                    <a:pt x="98" y="28"/>
                    <a:pt x="99" y="30"/>
                    <a:pt x="98" y="30"/>
                  </a:cubicBezTo>
                  <a:cubicBezTo>
                    <a:pt x="96" y="29"/>
                    <a:pt x="91" y="19"/>
                    <a:pt x="91" y="19"/>
                  </a:cubicBezTo>
                  <a:moveTo>
                    <a:pt x="99" y="34"/>
                  </a:moveTo>
                  <a:cubicBezTo>
                    <a:pt x="99" y="34"/>
                    <a:pt x="99" y="34"/>
                    <a:pt x="99" y="34"/>
                  </a:cubicBezTo>
                  <a:cubicBezTo>
                    <a:pt x="101" y="36"/>
                    <a:pt x="103" y="40"/>
                    <a:pt x="104" y="43"/>
                  </a:cubicBezTo>
                  <a:cubicBezTo>
                    <a:pt x="105" y="46"/>
                    <a:pt x="104" y="47"/>
                    <a:pt x="103" y="46"/>
                  </a:cubicBezTo>
                  <a:cubicBezTo>
                    <a:pt x="100" y="45"/>
                    <a:pt x="97" y="34"/>
                    <a:pt x="99" y="34"/>
                  </a:cubicBezTo>
                  <a:moveTo>
                    <a:pt x="103" y="65"/>
                  </a:moveTo>
                  <a:cubicBezTo>
                    <a:pt x="100" y="61"/>
                    <a:pt x="99" y="52"/>
                    <a:pt x="102" y="52"/>
                  </a:cubicBezTo>
                  <a:cubicBezTo>
                    <a:pt x="103" y="51"/>
                    <a:pt x="103" y="52"/>
                    <a:pt x="103" y="52"/>
                  </a:cubicBezTo>
                  <a:cubicBezTo>
                    <a:pt x="106" y="54"/>
                    <a:pt x="107" y="59"/>
                    <a:pt x="107" y="61"/>
                  </a:cubicBezTo>
                  <a:cubicBezTo>
                    <a:pt x="106" y="65"/>
                    <a:pt x="105" y="66"/>
                    <a:pt x="103" y="65"/>
                  </a:cubicBezTo>
                  <a:moveTo>
                    <a:pt x="99" y="84"/>
                  </a:moveTo>
                  <a:cubicBezTo>
                    <a:pt x="97" y="79"/>
                    <a:pt x="99" y="69"/>
                    <a:pt x="102" y="71"/>
                  </a:cubicBezTo>
                  <a:cubicBezTo>
                    <a:pt x="103" y="71"/>
                    <a:pt x="103" y="71"/>
                    <a:pt x="103" y="71"/>
                  </a:cubicBezTo>
                  <a:cubicBezTo>
                    <a:pt x="105" y="73"/>
                    <a:pt x="106" y="78"/>
                    <a:pt x="105" y="81"/>
                  </a:cubicBezTo>
                  <a:cubicBezTo>
                    <a:pt x="104" y="85"/>
                    <a:pt x="101" y="87"/>
                    <a:pt x="99" y="84"/>
                  </a:cubicBezTo>
                  <a:moveTo>
                    <a:pt x="98" y="91"/>
                  </a:moveTo>
                  <a:cubicBezTo>
                    <a:pt x="98" y="91"/>
                    <a:pt x="98" y="91"/>
                    <a:pt x="98" y="91"/>
                  </a:cubicBezTo>
                  <a:cubicBezTo>
                    <a:pt x="101" y="93"/>
                    <a:pt x="100" y="99"/>
                    <a:pt x="98" y="101"/>
                  </a:cubicBezTo>
                  <a:cubicBezTo>
                    <a:pt x="96" y="106"/>
                    <a:pt x="93" y="107"/>
                    <a:pt x="91" y="103"/>
                  </a:cubicBezTo>
                  <a:cubicBezTo>
                    <a:pt x="89" y="98"/>
                    <a:pt x="94" y="89"/>
                    <a:pt x="98" y="91"/>
                  </a:cubicBezTo>
                  <a:moveTo>
                    <a:pt x="97" y="54"/>
                  </a:moveTo>
                  <a:cubicBezTo>
                    <a:pt x="97" y="58"/>
                    <a:pt x="94" y="59"/>
                    <a:pt x="92" y="56"/>
                  </a:cubicBezTo>
                  <a:cubicBezTo>
                    <a:pt x="89" y="52"/>
                    <a:pt x="89" y="44"/>
                    <a:pt x="93" y="45"/>
                  </a:cubicBezTo>
                  <a:cubicBezTo>
                    <a:pt x="93" y="45"/>
                    <a:pt x="94" y="45"/>
                    <a:pt x="94" y="45"/>
                  </a:cubicBezTo>
                  <a:cubicBezTo>
                    <a:pt x="97" y="47"/>
                    <a:pt x="98" y="52"/>
                    <a:pt x="97" y="54"/>
                  </a:cubicBezTo>
                  <a:moveTo>
                    <a:pt x="93" y="39"/>
                  </a:moveTo>
                  <a:cubicBezTo>
                    <a:pt x="89" y="36"/>
                    <a:pt x="88" y="28"/>
                    <a:pt x="90" y="28"/>
                  </a:cubicBezTo>
                  <a:cubicBezTo>
                    <a:pt x="91" y="28"/>
                    <a:pt x="91" y="28"/>
                    <a:pt x="92" y="29"/>
                  </a:cubicBezTo>
                  <a:cubicBezTo>
                    <a:pt x="94" y="30"/>
                    <a:pt x="96" y="35"/>
                    <a:pt x="96" y="37"/>
                  </a:cubicBezTo>
                  <a:cubicBezTo>
                    <a:pt x="97" y="40"/>
                    <a:pt x="95" y="41"/>
                    <a:pt x="93" y="39"/>
                  </a:cubicBezTo>
                  <a:moveTo>
                    <a:pt x="87" y="75"/>
                  </a:moveTo>
                  <a:cubicBezTo>
                    <a:pt x="85" y="70"/>
                    <a:pt x="88" y="62"/>
                    <a:pt x="92" y="63"/>
                  </a:cubicBezTo>
                  <a:cubicBezTo>
                    <a:pt x="92" y="63"/>
                    <a:pt x="92" y="63"/>
                    <a:pt x="92" y="64"/>
                  </a:cubicBezTo>
                  <a:cubicBezTo>
                    <a:pt x="96" y="66"/>
                    <a:pt x="96" y="71"/>
                    <a:pt x="95" y="74"/>
                  </a:cubicBezTo>
                  <a:cubicBezTo>
                    <a:pt x="94" y="78"/>
                    <a:pt x="90" y="79"/>
                    <a:pt x="87" y="75"/>
                  </a:cubicBezTo>
                  <a:moveTo>
                    <a:pt x="80" y="94"/>
                  </a:moveTo>
                  <a:cubicBezTo>
                    <a:pt x="78" y="88"/>
                    <a:pt x="83" y="81"/>
                    <a:pt x="87" y="83"/>
                  </a:cubicBezTo>
                  <a:cubicBezTo>
                    <a:pt x="87" y="83"/>
                    <a:pt x="87" y="83"/>
                    <a:pt x="87" y="83"/>
                  </a:cubicBezTo>
                  <a:cubicBezTo>
                    <a:pt x="90" y="86"/>
                    <a:pt x="90" y="91"/>
                    <a:pt x="88" y="94"/>
                  </a:cubicBezTo>
                  <a:cubicBezTo>
                    <a:pt x="86" y="99"/>
                    <a:pt x="81" y="99"/>
                    <a:pt x="80" y="94"/>
                  </a:cubicBezTo>
                  <a:moveTo>
                    <a:pt x="78" y="103"/>
                  </a:moveTo>
                  <a:cubicBezTo>
                    <a:pt x="81" y="106"/>
                    <a:pt x="80" y="110"/>
                    <a:pt x="78" y="113"/>
                  </a:cubicBezTo>
                  <a:cubicBezTo>
                    <a:pt x="75" y="118"/>
                    <a:pt x="69" y="117"/>
                    <a:pt x="69" y="113"/>
                  </a:cubicBezTo>
                  <a:cubicBezTo>
                    <a:pt x="68" y="107"/>
                    <a:pt x="74" y="101"/>
                    <a:pt x="78" y="103"/>
                  </a:cubicBezTo>
                  <a:moveTo>
                    <a:pt x="79" y="55"/>
                  </a:moveTo>
                  <a:cubicBezTo>
                    <a:pt x="79" y="55"/>
                    <a:pt x="79" y="56"/>
                    <a:pt x="80" y="56"/>
                  </a:cubicBezTo>
                  <a:cubicBezTo>
                    <a:pt x="83" y="58"/>
                    <a:pt x="84" y="63"/>
                    <a:pt x="83" y="66"/>
                  </a:cubicBezTo>
                  <a:cubicBezTo>
                    <a:pt x="81" y="70"/>
                    <a:pt x="76" y="71"/>
                    <a:pt x="74" y="66"/>
                  </a:cubicBezTo>
                  <a:cubicBezTo>
                    <a:pt x="71" y="61"/>
                    <a:pt x="74" y="54"/>
                    <a:pt x="79" y="55"/>
                  </a:cubicBezTo>
                  <a:moveTo>
                    <a:pt x="80" y="22"/>
                  </a:moveTo>
                  <a:cubicBezTo>
                    <a:pt x="81" y="22"/>
                    <a:pt x="81" y="23"/>
                    <a:pt x="82" y="23"/>
                  </a:cubicBezTo>
                  <a:cubicBezTo>
                    <a:pt x="85" y="25"/>
                    <a:pt x="86" y="28"/>
                    <a:pt x="86" y="30"/>
                  </a:cubicBezTo>
                  <a:cubicBezTo>
                    <a:pt x="86" y="34"/>
                    <a:pt x="84" y="34"/>
                    <a:pt x="81" y="32"/>
                  </a:cubicBezTo>
                  <a:cubicBezTo>
                    <a:pt x="78" y="29"/>
                    <a:pt x="77" y="22"/>
                    <a:pt x="80" y="22"/>
                  </a:cubicBezTo>
                  <a:moveTo>
                    <a:pt x="81" y="38"/>
                  </a:moveTo>
                  <a:cubicBezTo>
                    <a:pt x="81" y="38"/>
                    <a:pt x="82" y="38"/>
                    <a:pt x="82" y="38"/>
                  </a:cubicBezTo>
                  <a:cubicBezTo>
                    <a:pt x="86" y="40"/>
                    <a:pt x="87" y="45"/>
                    <a:pt x="86" y="47"/>
                  </a:cubicBezTo>
                  <a:cubicBezTo>
                    <a:pt x="85" y="51"/>
                    <a:pt x="81" y="52"/>
                    <a:pt x="79" y="48"/>
                  </a:cubicBezTo>
                  <a:cubicBezTo>
                    <a:pt x="76" y="43"/>
                    <a:pt x="77" y="37"/>
                    <a:pt x="81" y="38"/>
                  </a:cubicBezTo>
                  <a:moveTo>
                    <a:pt x="65" y="85"/>
                  </a:moveTo>
                  <a:cubicBezTo>
                    <a:pt x="64" y="80"/>
                    <a:pt x="68" y="72"/>
                    <a:pt x="74" y="75"/>
                  </a:cubicBezTo>
                  <a:cubicBezTo>
                    <a:pt x="78" y="78"/>
                    <a:pt x="77" y="83"/>
                    <a:pt x="76" y="86"/>
                  </a:cubicBezTo>
                  <a:cubicBezTo>
                    <a:pt x="73" y="91"/>
                    <a:pt x="67" y="91"/>
                    <a:pt x="65" y="85"/>
                  </a:cubicBezTo>
                  <a:moveTo>
                    <a:pt x="65" y="95"/>
                  </a:moveTo>
                  <a:cubicBezTo>
                    <a:pt x="69" y="98"/>
                    <a:pt x="68" y="102"/>
                    <a:pt x="66" y="105"/>
                  </a:cubicBezTo>
                  <a:cubicBezTo>
                    <a:pt x="62" y="110"/>
                    <a:pt x="56" y="109"/>
                    <a:pt x="55" y="104"/>
                  </a:cubicBezTo>
                  <a:cubicBezTo>
                    <a:pt x="54" y="99"/>
                    <a:pt x="60" y="93"/>
                    <a:pt x="65" y="95"/>
                  </a:cubicBezTo>
                  <a:moveTo>
                    <a:pt x="64" y="48"/>
                  </a:moveTo>
                  <a:cubicBezTo>
                    <a:pt x="65" y="48"/>
                    <a:pt x="65" y="48"/>
                    <a:pt x="65" y="48"/>
                  </a:cubicBezTo>
                  <a:cubicBezTo>
                    <a:pt x="69" y="50"/>
                    <a:pt x="69" y="55"/>
                    <a:pt x="68" y="58"/>
                  </a:cubicBezTo>
                  <a:cubicBezTo>
                    <a:pt x="66" y="63"/>
                    <a:pt x="60" y="63"/>
                    <a:pt x="58" y="57"/>
                  </a:cubicBezTo>
                  <a:cubicBezTo>
                    <a:pt x="55" y="52"/>
                    <a:pt x="59" y="46"/>
                    <a:pt x="64" y="48"/>
                  </a:cubicBezTo>
                  <a:moveTo>
                    <a:pt x="50" y="77"/>
                  </a:moveTo>
                  <a:cubicBezTo>
                    <a:pt x="48" y="71"/>
                    <a:pt x="53" y="64"/>
                    <a:pt x="59" y="67"/>
                  </a:cubicBezTo>
                  <a:cubicBezTo>
                    <a:pt x="63" y="69"/>
                    <a:pt x="62" y="74"/>
                    <a:pt x="61" y="77"/>
                  </a:cubicBezTo>
                  <a:cubicBezTo>
                    <a:pt x="58" y="83"/>
                    <a:pt x="51" y="83"/>
                    <a:pt x="50" y="77"/>
                  </a:cubicBezTo>
                  <a:moveTo>
                    <a:pt x="40" y="96"/>
                  </a:moveTo>
                  <a:cubicBezTo>
                    <a:pt x="39" y="91"/>
                    <a:pt x="44" y="85"/>
                    <a:pt x="50" y="87"/>
                  </a:cubicBezTo>
                  <a:cubicBezTo>
                    <a:pt x="54" y="89"/>
                    <a:pt x="53" y="94"/>
                    <a:pt x="52" y="97"/>
                  </a:cubicBezTo>
                  <a:cubicBezTo>
                    <a:pt x="48" y="102"/>
                    <a:pt x="42" y="102"/>
                    <a:pt x="40" y="96"/>
                  </a:cubicBezTo>
                  <a:moveTo>
                    <a:pt x="40" y="106"/>
                  </a:moveTo>
                  <a:cubicBezTo>
                    <a:pt x="44" y="108"/>
                    <a:pt x="43" y="113"/>
                    <a:pt x="41" y="115"/>
                  </a:cubicBezTo>
                  <a:cubicBezTo>
                    <a:pt x="37" y="120"/>
                    <a:pt x="31" y="119"/>
                    <a:pt x="30" y="115"/>
                  </a:cubicBezTo>
                  <a:cubicBezTo>
                    <a:pt x="29" y="109"/>
                    <a:pt x="35" y="104"/>
                    <a:pt x="40" y="106"/>
                  </a:cubicBezTo>
                  <a:moveTo>
                    <a:pt x="24" y="89"/>
                  </a:moveTo>
                  <a:cubicBezTo>
                    <a:pt x="22" y="83"/>
                    <a:pt x="27" y="77"/>
                    <a:pt x="33" y="79"/>
                  </a:cubicBezTo>
                  <a:cubicBezTo>
                    <a:pt x="38" y="81"/>
                    <a:pt x="37" y="86"/>
                    <a:pt x="36" y="89"/>
                  </a:cubicBezTo>
                  <a:cubicBezTo>
                    <a:pt x="33" y="95"/>
                    <a:pt x="26" y="94"/>
                    <a:pt x="24" y="89"/>
                  </a:cubicBezTo>
                  <a:moveTo>
                    <a:pt x="24" y="99"/>
                  </a:moveTo>
                  <a:cubicBezTo>
                    <a:pt x="29" y="101"/>
                    <a:pt x="28" y="105"/>
                    <a:pt x="26" y="108"/>
                  </a:cubicBezTo>
                  <a:cubicBezTo>
                    <a:pt x="23" y="113"/>
                    <a:pt x="16" y="113"/>
                    <a:pt x="15" y="107"/>
                  </a:cubicBezTo>
                  <a:cubicBezTo>
                    <a:pt x="14" y="102"/>
                    <a:pt x="19" y="97"/>
                    <a:pt x="24" y="99"/>
                  </a:cubicBezTo>
                  <a:moveTo>
                    <a:pt x="25" y="52"/>
                  </a:moveTo>
                  <a:cubicBezTo>
                    <a:pt x="29" y="54"/>
                    <a:pt x="29" y="59"/>
                    <a:pt x="27" y="62"/>
                  </a:cubicBezTo>
                  <a:cubicBezTo>
                    <a:pt x="25" y="67"/>
                    <a:pt x="17" y="67"/>
                    <a:pt x="15" y="62"/>
                  </a:cubicBezTo>
                  <a:cubicBezTo>
                    <a:pt x="13" y="56"/>
                    <a:pt x="18" y="49"/>
                    <a:pt x="25" y="52"/>
                  </a:cubicBezTo>
                  <a:moveTo>
                    <a:pt x="36" y="42"/>
                  </a:moveTo>
                  <a:cubicBezTo>
                    <a:pt x="33" y="48"/>
                    <a:pt x="25" y="47"/>
                    <a:pt x="23" y="41"/>
                  </a:cubicBezTo>
                  <a:cubicBezTo>
                    <a:pt x="22" y="37"/>
                    <a:pt x="27" y="31"/>
                    <a:pt x="33" y="33"/>
                  </a:cubicBezTo>
                  <a:cubicBezTo>
                    <a:pt x="37" y="35"/>
                    <a:pt x="37" y="40"/>
                    <a:pt x="36" y="42"/>
                  </a:cubicBezTo>
                  <a:moveTo>
                    <a:pt x="49" y="40"/>
                  </a:moveTo>
                  <a:cubicBezTo>
                    <a:pt x="53" y="43"/>
                    <a:pt x="54" y="47"/>
                    <a:pt x="52" y="50"/>
                  </a:cubicBezTo>
                  <a:cubicBezTo>
                    <a:pt x="50" y="55"/>
                    <a:pt x="43" y="55"/>
                    <a:pt x="41" y="49"/>
                  </a:cubicBezTo>
                  <a:cubicBezTo>
                    <a:pt x="39" y="44"/>
                    <a:pt x="43" y="38"/>
                    <a:pt x="49" y="40"/>
                  </a:cubicBezTo>
                  <a:moveTo>
                    <a:pt x="42" y="59"/>
                  </a:moveTo>
                  <a:cubicBezTo>
                    <a:pt x="46" y="61"/>
                    <a:pt x="46" y="66"/>
                    <a:pt x="45" y="69"/>
                  </a:cubicBezTo>
                  <a:cubicBezTo>
                    <a:pt x="42" y="75"/>
                    <a:pt x="35" y="75"/>
                    <a:pt x="33" y="69"/>
                  </a:cubicBezTo>
                  <a:cubicBezTo>
                    <a:pt x="31" y="63"/>
                    <a:pt x="36" y="57"/>
                    <a:pt x="42" y="59"/>
                  </a:cubicBezTo>
                  <a:moveTo>
                    <a:pt x="105" y="39"/>
                  </a:moveTo>
                  <a:cubicBezTo>
                    <a:pt x="105" y="39"/>
                    <a:pt x="105" y="39"/>
                    <a:pt x="105" y="40"/>
                  </a:cubicBezTo>
                  <a:cubicBezTo>
                    <a:pt x="106" y="41"/>
                    <a:pt x="108" y="45"/>
                    <a:pt x="109" y="48"/>
                  </a:cubicBezTo>
                  <a:cubicBezTo>
                    <a:pt x="110" y="51"/>
                    <a:pt x="110" y="52"/>
                    <a:pt x="109" y="52"/>
                  </a:cubicBezTo>
                  <a:cubicBezTo>
                    <a:pt x="108" y="52"/>
                    <a:pt x="104" y="40"/>
                    <a:pt x="105" y="39"/>
                  </a:cubicBezTo>
                  <a:moveTo>
                    <a:pt x="153" y="0"/>
                  </a:moveTo>
                  <a:cubicBezTo>
                    <a:pt x="69" y="0"/>
                    <a:pt x="69" y="0"/>
                    <a:pt x="69" y="0"/>
                  </a:cubicBezTo>
                  <a:cubicBezTo>
                    <a:pt x="69" y="0"/>
                    <a:pt x="70" y="1"/>
                    <a:pt x="70" y="2"/>
                  </a:cubicBezTo>
                  <a:cubicBezTo>
                    <a:pt x="71" y="3"/>
                    <a:pt x="71" y="3"/>
                    <a:pt x="70" y="3"/>
                  </a:cubicBezTo>
                  <a:cubicBezTo>
                    <a:pt x="68" y="3"/>
                    <a:pt x="67" y="1"/>
                    <a:pt x="66" y="0"/>
                  </a:cubicBezTo>
                  <a:cubicBezTo>
                    <a:pt x="54" y="0"/>
                    <a:pt x="54" y="0"/>
                    <a:pt x="54" y="0"/>
                  </a:cubicBezTo>
                  <a:cubicBezTo>
                    <a:pt x="54" y="0"/>
                    <a:pt x="54" y="1"/>
                    <a:pt x="53" y="2"/>
                  </a:cubicBezTo>
                  <a:cubicBezTo>
                    <a:pt x="52" y="4"/>
                    <a:pt x="46" y="3"/>
                    <a:pt x="45" y="0"/>
                  </a:cubicBezTo>
                  <a:cubicBezTo>
                    <a:pt x="45" y="0"/>
                    <a:pt x="45" y="0"/>
                    <a:pt x="45" y="0"/>
                  </a:cubicBezTo>
                  <a:cubicBezTo>
                    <a:pt x="23" y="0"/>
                    <a:pt x="23" y="0"/>
                    <a:pt x="23" y="0"/>
                  </a:cubicBezTo>
                  <a:cubicBezTo>
                    <a:pt x="23" y="0"/>
                    <a:pt x="22" y="1"/>
                    <a:pt x="21" y="2"/>
                  </a:cubicBezTo>
                  <a:cubicBezTo>
                    <a:pt x="18" y="5"/>
                    <a:pt x="11" y="4"/>
                    <a:pt x="11" y="1"/>
                  </a:cubicBezTo>
                  <a:cubicBezTo>
                    <a:pt x="11" y="1"/>
                    <a:pt x="11" y="0"/>
                    <a:pt x="12" y="0"/>
                  </a:cubicBezTo>
                  <a:cubicBezTo>
                    <a:pt x="0" y="0"/>
                    <a:pt x="0" y="0"/>
                    <a:pt x="0" y="0"/>
                  </a:cubicBezTo>
                  <a:cubicBezTo>
                    <a:pt x="0" y="1"/>
                    <a:pt x="0" y="1"/>
                    <a:pt x="0" y="1"/>
                  </a:cubicBezTo>
                  <a:cubicBezTo>
                    <a:pt x="0" y="6"/>
                    <a:pt x="0" y="6"/>
                    <a:pt x="0" y="6"/>
                  </a:cubicBezTo>
                  <a:cubicBezTo>
                    <a:pt x="0" y="12"/>
                    <a:pt x="0" y="12"/>
                    <a:pt x="0" y="12"/>
                  </a:cubicBezTo>
                  <a:cubicBezTo>
                    <a:pt x="1" y="9"/>
                    <a:pt x="6" y="6"/>
                    <a:pt x="10" y="7"/>
                  </a:cubicBezTo>
                  <a:cubicBezTo>
                    <a:pt x="14" y="9"/>
                    <a:pt x="13" y="12"/>
                    <a:pt x="11" y="14"/>
                  </a:cubicBezTo>
                  <a:cubicBezTo>
                    <a:pt x="8" y="18"/>
                    <a:pt x="1" y="18"/>
                    <a:pt x="0" y="15"/>
                  </a:cubicBezTo>
                  <a:cubicBezTo>
                    <a:pt x="0" y="22"/>
                    <a:pt x="0" y="22"/>
                    <a:pt x="0" y="22"/>
                  </a:cubicBezTo>
                  <a:cubicBezTo>
                    <a:pt x="4" y="24"/>
                    <a:pt x="3" y="28"/>
                    <a:pt x="1" y="30"/>
                  </a:cubicBezTo>
                  <a:cubicBezTo>
                    <a:pt x="1" y="30"/>
                    <a:pt x="1" y="31"/>
                    <a:pt x="0" y="31"/>
                  </a:cubicBezTo>
                  <a:cubicBezTo>
                    <a:pt x="0" y="47"/>
                    <a:pt x="0" y="47"/>
                    <a:pt x="0" y="47"/>
                  </a:cubicBezTo>
                  <a:cubicBezTo>
                    <a:pt x="2" y="45"/>
                    <a:pt x="4" y="44"/>
                    <a:pt x="7" y="45"/>
                  </a:cubicBezTo>
                  <a:cubicBezTo>
                    <a:pt x="12" y="47"/>
                    <a:pt x="11" y="52"/>
                    <a:pt x="10" y="55"/>
                  </a:cubicBezTo>
                  <a:cubicBezTo>
                    <a:pt x="8" y="59"/>
                    <a:pt x="3" y="60"/>
                    <a:pt x="0" y="58"/>
                  </a:cubicBezTo>
                  <a:cubicBezTo>
                    <a:pt x="0" y="66"/>
                    <a:pt x="0" y="66"/>
                    <a:pt x="0" y="66"/>
                  </a:cubicBezTo>
                  <a:cubicBezTo>
                    <a:pt x="3" y="68"/>
                    <a:pt x="3" y="73"/>
                    <a:pt x="2" y="75"/>
                  </a:cubicBezTo>
                  <a:cubicBezTo>
                    <a:pt x="1" y="76"/>
                    <a:pt x="1" y="77"/>
                    <a:pt x="0" y="78"/>
                  </a:cubicBezTo>
                  <a:cubicBezTo>
                    <a:pt x="0" y="97"/>
                    <a:pt x="0" y="97"/>
                    <a:pt x="0" y="97"/>
                  </a:cubicBezTo>
                  <a:cubicBezTo>
                    <a:pt x="1" y="93"/>
                    <a:pt x="4" y="90"/>
                    <a:pt x="8" y="92"/>
                  </a:cubicBezTo>
                  <a:cubicBezTo>
                    <a:pt x="12" y="94"/>
                    <a:pt x="12" y="99"/>
                    <a:pt x="11" y="101"/>
                  </a:cubicBezTo>
                  <a:cubicBezTo>
                    <a:pt x="8" y="107"/>
                    <a:pt x="2" y="106"/>
                    <a:pt x="0" y="101"/>
                  </a:cubicBezTo>
                  <a:cubicBezTo>
                    <a:pt x="0" y="110"/>
                    <a:pt x="0" y="110"/>
                    <a:pt x="0" y="110"/>
                  </a:cubicBezTo>
                  <a:cubicBezTo>
                    <a:pt x="0" y="110"/>
                    <a:pt x="1" y="111"/>
                    <a:pt x="1" y="111"/>
                  </a:cubicBezTo>
                  <a:cubicBezTo>
                    <a:pt x="5" y="112"/>
                    <a:pt x="5" y="117"/>
                    <a:pt x="4" y="119"/>
                  </a:cubicBezTo>
                  <a:cubicBezTo>
                    <a:pt x="3" y="121"/>
                    <a:pt x="1" y="122"/>
                    <a:pt x="0" y="123"/>
                  </a:cubicBezTo>
                  <a:cubicBezTo>
                    <a:pt x="0" y="137"/>
                    <a:pt x="0" y="137"/>
                    <a:pt x="0" y="137"/>
                  </a:cubicBezTo>
                  <a:cubicBezTo>
                    <a:pt x="1" y="134"/>
                    <a:pt x="4" y="132"/>
                    <a:pt x="7" y="133"/>
                  </a:cubicBezTo>
                  <a:cubicBezTo>
                    <a:pt x="10" y="134"/>
                    <a:pt x="9" y="138"/>
                    <a:pt x="7" y="140"/>
                  </a:cubicBezTo>
                  <a:cubicBezTo>
                    <a:pt x="5" y="143"/>
                    <a:pt x="1" y="144"/>
                    <a:pt x="0" y="141"/>
                  </a:cubicBezTo>
                  <a:cubicBezTo>
                    <a:pt x="0" y="149"/>
                    <a:pt x="0" y="149"/>
                    <a:pt x="0" y="149"/>
                  </a:cubicBezTo>
                  <a:cubicBezTo>
                    <a:pt x="18" y="149"/>
                    <a:pt x="18" y="149"/>
                    <a:pt x="18" y="149"/>
                  </a:cubicBezTo>
                  <a:cubicBezTo>
                    <a:pt x="19" y="146"/>
                    <a:pt x="25" y="142"/>
                    <a:pt x="28" y="144"/>
                  </a:cubicBezTo>
                  <a:cubicBezTo>
                    <a:pt x="30" y="145"/>
                    <a:pt x="29" y="147"/>
                    <a:pt x="27" y="149"/>
                  </a:cubicBezTo>
                  <a:cubicBezTo>
                    <a:pt x="33" y="149"/>
                    <a:pt x="33" y="149"/>
                    <a:pt x="33" y="149"/>
                  </a:cubicBezTo>
                  <a:cubicBezTo>
                    <a:pt x="37" y="149"/>
                    <a:pt x="37" y="149"/>
                    <a:pt x="37" y="149"/>
                  </a:cubicBezTo>
                  <a:cubicBezTo>
                    <a:pt x="50" y="149"/>
                    <a:pt x="50" y="149"/>
                    <a:pt x="50" y="149"/>
                  </a:cubicBezTo>
                  <a:cubicBezTo>
                    <a:pt x="52" y="146"/>
                    <a:pt x="59" y="141"/>
                    <a:pt x="62" y="143"/>
                  </a:cubicBezTo>
                  <a:cubicBezTo>
                    <a:pt x="63" y="145"/>
                    <a:pt x="62" y="147"/>
                    <a:pt x="59" y="149"/>
                  </a:cubicBezTo>
                  <a:cubicBezTo>
                    <a:pt x="65" y="149"/>
                    <a:pt x="65" y="149"/>
                    <a:pt x="65" y="149"/>
                  </a:cubicBezTo>
                  <a:cubicBezTo>
                    <a:pt x="68" y="149"/>
                    <a:pt x="68" y="149"/>
                    <a:pt x="68" y="149"/>
                  </a:cubicBezTo>
                  <a:cubicBezTo>
                    <a:pt x="77" y="149"/>
                    <a:pt x="77" y="149"/>
                    <a:pt x="77" y="149"/>
                  </a:cubicBezTo>
                  <a:cubicBezTo>
                    <a:pt x="78" y="146"/>
                    <a:pt x="86" y="139"/>
                    <a:pt x="88" y="140"/>
                  </a:cubicBezTo>
                  <a:cubicBezTo>
                    <a:pt x="88" y="140"/>
                    <a:pt x="88" y="140"/>
                    <a:pt x="88" y="141"/>
                  </a:cubicBezTo>
                  <a:cubicBezTo>
                    <a:pt x="88" y="142"/>
                    <a:pt x="85" y="145"/>
                    <a:pt x="82" y="147"/>
                  </a:cubicBezTo>
                  <a:cubicBezTo>
                    <a:pt x="82" y="148"/>
                    <a:pt x="81" y="149"/>
                    <a:pt x="80" y="149"/>
                  </a:cubicBezTo>
                  <a:cubicBezTo>
                    <a:pt x="120" y="149"/>
                    <a:pt x="120" y="149"/>
                    <a:pt x="120" y="149"/>
                  </a:cubicBezTo>
                  <a:cubicBezTo>
                    <a:pt x="123" y="149"/>
                    <a:pt x="128" y="149"/>
                    <a:pt x="130" y="149"/>
                  </a:cubicBezTo>
                  <a:cubicBezTo>
                    <a:pt x="136" y="148"/>
                    <a:pt x="145" y="145"/>
                    <a:pt x="150" y="135"/>
                  </a:cubicBezTo>
                  <a:cubicBezTo>
                    <a:pt x="153" y="130"/>
                    <a:pt x="153" y="125"/>
                    <a:pt x="152" y="117"/>
                  </a:cubicBezTo>
                  <a:lnTo>
                    <a:pt x="1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3" name="Text Placeholder 2"/>
          <p:cNvSpPr>
            <a:spLocks noGrp="1"/>
          </p:cNvSpPr>
          <p:nvPr>
            <p:ph type="body" sz="quarter" idx="15"/>
          </p:nvPr>
        </p:nvSpPr>
        <p:spPr>
          <a:xfrm>
            <a:off x="4592638" y="946975"/>
            <a:ext cx="4262437" cy="15240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lvl1pPr marL="0" indent="0">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 name="Straight Connector 19"/>
          <p:cNvCxnSpPr/>
          <p:nvPr userDrawn="1"/>
        </p:nvCxnSpPr>
        <p:spPr bwMode="auto">
          <a:xfrm>
            <a:off x="407324" y="914400"/>
            <a:ext cx="8447751" cy="0"/>
          </a:xfrm>
          <a:prstGeom prst="line">
            <a:avLst/>
          </a:prstGeom>
          <a:solidFill>
            <a:schemeClr val="accent1"/>
          </a:solidFill>
          <a:ln w="9525" cap="rnd" cmpd="sng" algn="ctr">
            <a:solidFill>
              <a:schemeClr val="tx2"/>
            </a:solidFill>
            <a:prstDash val="sysDot"/>
            <a:miter lim="800000"/>
            <a:headEnd type="none" w="med" len="med"/>
            <a:tailEnd type="none" w="med" len="med"/>
          </a:ln>
          <a:effectLst/>
        </p:spPr>
      </p:cxnSp>
      <p:sp>
        <p:nvSpPr>
          <p:cNvPr id="22" name="TextBox 21"/>
          <p:cNvSpPr txBox="1"/>
          <p:nvPr userDrawn="1"/>
        </p:nvSpPr>
        <p:spPr bwMode="white">
          <a:xfrm>
            <a:off x="9037454" y="6691493"/>
            <a:ext cx="155941" cy="113877"/>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500" b="0" i="0" u="none" strike="noStrike" kern="0" cap="none" spc="0" normalizeH="0" baseline="0" noProof="0" dirty="0" smtClean="0">
                <a:ln>
                  <a:noFill/>
                </a:ln>
                <a:solidFill>
                  <a:srgbClr val="FFFFFF"/>
                </a:solidFill>
                <a:effectLst/>
                <a:uLnTx/>
                <a:uFillTx/>
                <a:latin typeface="+mj-lt"/>
                <a:ea typeface="+mn-ea"/>
                <a:cs typeface="+mn-cs"/>
              </a:rPr>
              <a:t>®</a:t>
            </a:r>
          </a:p>
        </p:txBody>
      </p:sp>
    </p:spTree>
    <p:extLst>
      <p:ext uri="{BB962C8B-B14F-4D97-AF65-F5344CB8AC3E}">
        <p14:creationId xmlns:p14="http://schemas.microsoft.com/office/powerpoint/2010/main" val="3441707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lf-Page Photo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4"/>
          <p:cNvSpPr>
            <a:spLocks noGrp="1" noChangeArrowheads="1"/>
          </p:cNvSpPr>
          <p:nvPr>
            <p:ph type="sldNum" sz="quarter" idx="12"/>
          </p:nvPr>
        </p:nvSpPr>
        <p:spPr bwMode="white">
          <a:xfrm>
            <a:off x="164811" y="6486440"/>
            <a:ext cx="501650" cy="282575"/>
          </a:xfrm>
          <a:prstGeom prst="rect">
            <a:avLst/>
          </a:prstGeom>
          <a:ln/>
        </p:spPr>
        <p:txBody>
          <a:bodyPr/>
          <a:lstStyle>
            <a:lvl1pPr>
              <a:defRPr>
                <a:solidFill>
                  <a:srgbClr val="FFFFFF"/>
                </a:solidFill>
              </a:defRPr>
            </a:lvl1pPr>
          </a:lstStyle>
          <a:p>
            <a:fld id="{6C552F85-72FA-42A2-8959-6D78F22ACDA7}" type="slidenum">
              <a:rPr lang="en-US" smtClean="0"/>
              <a:pPr/>
              <a:t>‹#›</a:t>
            </a:fld>
            <a:endParaRPr lang="en-US" dirty="0"/>
          </a:p>
        </p:txBody>
      </p:sp>
      <p:sp>
        <p:nvSpPr>
          <p:cNvPr id="9" name="Title 4"/>
          <p:cNvSpPr>
            <a:spLocks noGrp="1"/>
          </p:cNvSpPr>
          <p:nvPr>
            <p:ph type="title" hasCustomPrompt="1"/>
          </p:nvPr>
        </p:nvSpPr>
        <p:spPr>
          <a:xfrm>
            <a:off x="425451" y="44323"/>
            <a:ext cx="8429624" cy="831850"/>
          </a:xfrm>
        </p:spPr>
        <p:txBody>
          <a:bodyPr/>
          <a:lstStyle>
            <a:lvl1pPr>
              <a:defRPr sz="2400" b="1">
                <a:solidFill>
                  <a:schemeClr val="tx2"/>
                </a:solidFill>
              </a:defRPr>
            </a:lvl1pPr>
          </a:lstStyle>
          <a:p>
            <a:r>
              <a:rPr lang="en-US" dirty="0" smtClean="0"/>
              <a:t>Click to Edit Master Title Style</a:t>
            </a:r>
            <a:endParaRPr lang="en-US" dirty="0"/>
          </a:p>
        </p:txBody>
      </p:sp>
      <p:sp>
        <p:nvSpPr>
          <p:cNvPr id="10" name="Text Placeholder 2"/>
          <p:cNvSpPr>
            <a:spLocks noGrp="1"/>
          </p:cNvSpPr>
          <p:nvPr>
            <p:ph type="body" sz="quarter" idx="13"/>
          </p:nvPr>
        </p:nvSpPr>
        <p:spPr>
          <a:xfrm>
            <a:off x="416873" y="953150"/>
            <a:ext cx="4155127" cy="15240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lvl1pPr>
              <a:lnSpc>
                <a:spcPct val="85000"/>
              </a:lnSpc>
              <a:defRPr lang="en-US" sz="2000" dirty="0" smtClean="0">
                <a:solidFill>
                  <a:schemeClr val="accent1"/>
                </a:solidFill>
              </a:defRPr>
            </a:lvl1pPr>
            <a:lvl2pPr marL="282575" indent="-280988">
              <a:lnSpc>
                <a:spcPct val="85000"/>
              </a:lnSpc>
              <a:buClr>
                <a:schemeClr val="accent1"/>
              </a:buClr>
              <a:defRPr lang="en-US" sz="1800" dirty="0" smtClean="0">
                <a:solidFill>
                  <a:schemeClr val="tx2"/>
                </a:solidFill>
                <a:latin typeface="+mn-lt"/>
                <a:cs typeface="Arial" pitchFamily="34" charset="0"/>
              </a:defRPr>
            </a:lvl2pPr>
            <a:lvl3pPr>
              <a:lnSpc>
                <a:spcPct val="85000"/>
              </a:lnSpc>
              <a:buClr>
                <a:schemeClr val="accent1"/>
              </a:buClr>
              <a:defRPr lang="en-US" sz="1600" dirty="0" smtClean="0"/>
            </a:lvl3pPr>
            <a:lvl4pPr>
              <a:lnSpc>
                <a:spcPct val="85000"/>
              </a:lnSpc>
              <a:buClr>
                <a:schemeClr val="accent1"/>
              </a:buClr>
              <a:defRPr lang="en-US" sz="1400" dirty="0" smtClean="0"/>
            </a:lvl4pPr>
            <a:lvl5pPr>
              <a:lnSpc>
                <a:spcPct val="85000"/>
              </a:lnSpc>
              <a:buClr>
                <a:schemeClr val="accent1"/>
              </a:buClr>
              <a:defRPr lang="en-US" sz="14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p:cNvGrpSpPr/>
          <p:nvPr userDrawn="1"/>
        </p:nvGrpSpPr>
        <p:grpSpPr bwMode="white">
          <a:xfrm>
            <a:off x="8228277" y="6476722"/>
            <a:ext cx="823119" cy="294495"/>
            <a:chOff x="-2422525" y="3141663"/>
            <a:chExt cx="1601787" cy="573087"/>
          </a:xfrm>
        </p:grpSpPr>
        <p:sp>
          <p:nvSpPr>
            <p:cNvPr id="14" name="Freeform 6"/>
            <p:cNvSpPr>
              <a:spLocks/>
            </p:cNvSpPr>
            <p:nvPr userDrawn="1"/>
          </p:nvSpPr>
          <p:spPr bwMode="white">
            <a:xfrm>
              <a:off x="-1792288" y="3149600"/>
              <a:ext cx="296862" cy="565150"/>
            </a:xfrm>
            <a:custGeom>
              <a:avLst/>
              <a:gdLst>
                <a:gd name="T0" fmla="*/ 53 w 79"/>
                <a:gd name="T1" fmla="*/ 112 h 151"/>
                <a:gd name="T2" fmla="*/ 39 w 79"/>
                <a:gd name="T3" fmla="*/ 129 h 151"/>
                <a:gd name="T4" fmla="*/ 26 w 79"/>
                <a:gd name="T5" fmla="*/ 112 h 151"/>
                <a:gd name="T6" fmla="*/ 26 w 79"/>
                <a:gd name="T7" fmla="*/ 0 h 151"/>
                <a:gd name="T8" fmla="*/ 0 w 79"/>
                <a:gd name="T9" fmla="*/ 0 h 151"/>
                <a:gd name="T10" fmla="*/ 0 w 79"/>
                <a:gd name="T11" fmla="*/ 111 h 151"/>
                <a:gd name="T12" fmla="*/ 39 w 79"/>
                <a:gd name="T13" fmla="*/ 151 h 151"/>
                <a:gd name="T14" fmla="*/ 79 w 79"/>
                <a:gd name="T15" fmla="*/ 111 h 151"/>
                <a:gd name="T16" fmla="*/ 79 w 79"/>
                <a:gd name="T17" fmla="*/ 0 h 151"/>
                <a:gd name="T18" fmla="*/ 53 w 79"/>
                <a:gd name="T19" fmla="*/ 0 h 151"/>
                <a:gd name="T20" fmla="*/ 53 w 79"/>
                <a:gd name="T21" fmla="*/ 11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51">
                  <a:moveTo>
                    <a:pt x="53" y="112"/>
                  </a:moveTo>
                  <a:cubicBezTo>
                    <a:pt x="53" y="123"/>
                    <a:pt x="49" y="129"/>
                    <a:pt x="39" y="129"/>
                  </a:cubicBezTo>
                  <a:cubicBezTo>
                    <a:pt x="30" y="129"/>
                    <a:pt x="26" y="123"/>
                    <a:pt x="26" y="112"/>
                  </a:cubicBezTo>
                  <a:cubicBezTo>
                    <a:pt x="26" y="0"/>
                    <a:pt x="26" y="0"/>
                    <a:pt x="26" y="0"/>
                  </a:cubicBezTo>
                  <a:cubicBezTo>
                    <a:pt x="0" y="0"/>
                    <a:pt x="0" y="0"/>
                    <a:pt x="0" y="0"/>
                  </a:cubicBezTo>
                  <a:cubicBezTo>
                    <a:pt x="0" y="111"/>
                    <a:pt x="0" y="111"/>
                    <a:pt x="0" y="111"/>
                  </a:cubicBezTo>
                  <a:cubicBezTo>
                    <a:pt x="0" y="137"/>
                    <a:pt x="15" y="151"/>
                    <a:pt x="39" y="151"/>
                  </a:cubicBezTo>
                  <a:cubicBezTo>
                    <a:pt x="64" y="151"/>
                    <a:pt x="79" y="137"/>
                    <a:pt x="79" y="111"/>
                  </a:cubicBezTo>
                  <a:cubicBezTo>
                    <a:pt x="79" y="0"/>
                    <a:pt x="79" y="0"/>
                    <a:pt x="79" y="0"/>
                  </a:cubicBezTo>
                  <a:cubicBezTo>
                    <a:pt x="53" y="0"/>
                    <a:pt x="53" y="0"/>
                    <a:pt x="53" y="0"/>
                  </a:cubicBezTo>
                  <a:lnTo>
                    <a:pt x="53"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7"/>
            <p:cNvSpPr>
              <a:spLocks/>
            </p:cNvSpPr>
            <p:nvPr userDrawn="1"/>
          </p:nvSpPr>
          <p:spPr bwMode="white">
            <a:xfrm>
              <a:off x="-1450975" y="3149600"/>
              <a:ext cx="295275" cy="557212"/>
            </a:xfrm>
            <a:custGeom>
              <a:avLst/>
              <a:gdLst>
                <a:gd name="T0" fmla="*/ 125 w 186"/>
                <a:gd name="T1" fmla="*/ 141 h 351"/>
                <a:gd name="T2" fmla="*/ 61 w 186"/>
                <a:gd name="T3" fmla="*/ 141 h 351"/>
                <a:gd name="T4" fmla="*/ 61 w 186"/>
                <a:gd name="T5" fmla="*/ 0 h 351"/>
                <a:gd name="T6" fmla="*/ 0 w 186"/>
                <a:gd name="T7" fmla="*/ 0 h 351"/>
                <a:gd name="T8" fmla="*/ 0 w 186"/>
                <a:gd name="T9" fmla="*/ 351 h 351"/>
                <a:gd name="T10" fmla="*/ 61 w 186"/>
                <a:gd name="T11" fmla="*/ 351 h 351"/>
                <a:gd name="T12" fmla="*/ 61 w 186"/>
                <a:gd name="T13" fmla="*/ 196 h 351"/>
                <a:gd name="T14" fmla="*/ 125 w 186"/>
                <a:gd name="T15" fmla="*/ 196 h 351"/>
                <a:gd name="T16" fmla="*/ 125 w 186"/>
                <a:gd name="T17" fmla="*/ 351 h 351"/>
                <a:gd name="T18" fmla="*/ 186 w 186"/>
                <a:gd name="T19" fmla="*/ 351 h 351"/>
                <a:gd name="T20" fmla="*/ 186 w 186"/>
                <a:gd name="T21" fmla="*/ 0 h 351"/>
                <a:gd name="T22" fmla="*/ 125 w 186"/>
                <a:gd name="T23" fmla="*/ 0 h 351"/>
                <a:gd name="T24" fmla="*/ 125 w 186"/>
                <a:gd name="T25" fmla="*/ 14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351">
                  <a:moveTo>
                    <a:pt x="125" y="141"/>
                  </a:moveTo>
                  <a:lnTo>
                    <a:pt x="61" y="141"/>
                  </a:lnTo>
                  <a:lnTo>
                    <a:pt x="61" y="0"/>
                  </a:lnTo>
                  <a:lnTo>
                    <a:pt x="0" y="0"/>
                  </a:lnTo>
                  <a:lnTo>
                    <a:pt x="0" y="351"/>
                  </a:lnTo>
                  <a:lnTo>
                    <a:pt x="61" y="351"/>
                  </a:lnTo>
                  <a:lnTo>
                    <a:pt x="61" y="196"/>
                  </a:lnTo>
                  <a:lnTo>
                    <a:pt x="125" y="196"/>
                  </a:lnTo>
                  <a:lnTo>
                    <a:pt x="125" y="351"/>
                  </a:lnTo>
                  <a:lnTo>
                    <a:pt x="186" y="351"/>
                  </a:lnTo>
                  <a:lnTo>
                    <a:pt x="186" y="0"/>
                  </a:lnTo>
                  <a:lnTo>
                    <a:pt x="125" y="0"/>
                  </a:lnTo>
                  <a:lnTo>
                    <a:pt x="125"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2" name="Freeform 8"/>
            <p:cNvSpPr>
              <a:spLocks/>
            </p:cNvSpPr>
            <p:nvPr userDrawn="1"/>
          </p:nvSpPr>
          <p:spPr bwMode="white">
            <a:xfrm>
              <a:off x="-1109663" y="3141663"/>
              <a:ext cx="288925" cy="573087"/>
            </a:xfrm>
            <a:custGeom>
              <a:avLst/>
              <a:gdLst>
                <a:gd name="T0" fmla="*/ 39 w 77"/>
                <a:gd name="T1" fmla="*/ 0 h 153"/>
                <a:gd name="T2" fmla="*/ 0 w 77"/>
                <a:gd name="T3" fmla="*/ 38 h 153"/>
                <a:gd name="T4" fmla="*/ 0 w 77"/>
                <a:gd name="T5" fmla="*/ 115 h 153"/>
                <a:gd name="T6" fmla="*/ 39 w 77"/>
                <a:gd name="T7" fmla="*/ 153 h 153"/>
                <a:gd name="T8" fmla="*/ 77 w 77"/>
                <a:gd name="T9" fmla="*/ 115 h 153"/>
                <a:gd name="T10" fmla="*/ 77 w 77"/>
                <a:gd name="T11" fmla="*/ 98 h 153"/>
                <a:gd name="T12" fmla="*/ 52 w 77"/>
                <a:gd name="T13" fmla="*/ 98 h 153"/>
                <a:gd name="T14" fmla="*/ 52 w 77"/>
                <a:gd name="T15" fmla="*/ 116 h 153"/>
                <a:gd name="T16" fmla="*/ 39 w 77"/>
                <a:gd name="T17" fmla="*/ 131 h 153"/>
                <a:gd name="T18" fmla="*/ 26 w 77"/>
                <a:gd name="T19" fmla="*/ 114 h 153"/>
                <a:gd name="T20" fmla="*/ 26 w 77"/>
                <a:gd name="T21" fmla="*/ 38 h 153"/>
                <a:gd name="T22" fmla="*/ 39 w 77"/>
                <a:gd name="T23" fmla="*/ 22 h 153"/>
                <a:gd name="T24" fmla="*/ 52 w 77"/>
                <a:gd name="T25" fmla="*/ 40 h 153"/>
                <a:gd name="T26" fmla="*/ 52 w 77"/>
                <a:gd name="T27" fmla="*/ 51 h 153"/>
                <a:gd name="T28" fmla="*/ 77 w 77"/>
                <a:gd name="T29" fmla="*/ 51 h 153"/>
                <a:gd name="T30" fmla="*/ 77 w 77"/>
                <a:gd name="T31" fmla="*/ 41 h 153"/>
                <a:gd name="T32" fmla="*/ 39 w 77"/>
                <a:gd name="T3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53">
                  <a:moveTo>
                    <a:pt x="39" y="0"/>
                  </a:moveTo>
                  <a:cubicBezTo>
                    <a:pt x="12" y="0"/>
                    <a:pt x="0" y="17"/>
                    <a:pt x="0" y="38"/>
                  </a:cubicBezTo>
                  <a:cubicBezTo>
                    <a:pt x="0" y="115"/>
                    <a:pt x="0" y="115"/>
                    <a:pt x="0" y="115"/>
                  </a:cubicBezTo>
                  <a:cubicBezTo>
                    <a:pt x="0" y="136"/>
                    <a:pt x="12" y="153"/>
                    <a:pt x="39" y="153"/>
                  </a:cubicBezTo>
                  <a:cubicBezTo>
                    <a:pt x="65" y="153"/>
                    <a:pt x="77" y="136"/>
                    <a:pt x="77" y="115"/>
                  </a:cubicBezTo>
                  <a:cubicBezTo>
                    <a:pt x="77" y="98"/>
                    <a:pt x="77" y="98"/>
                    <a:pt x="77" y="98"/>
                  </a:cubicBezTo>
                  <a:cubicBezTo>
                    <a:pt x="52" y="98"/>
                    <a:pt x="52" y="98"/>
                    <a:pt x="52" y="98"/>
                  </a:cubicBezTo>
                  <a:cubicBezTo>
                    <a:pt x="52" y="116"/>
                    <a:pt x="52" y="116"/>
                    <a:pt x="52" y="116"/>
                  </a:cubicBezTo>
                  <a:cubicBezTo>
                    <a:pt x="52" y="125"/>
                    <a:pt x="49" y="131"/>
                    <a:pt x="39" y="131"/>
                  </a:cubicBezTo>
                  <a:cubicBezTo>
                    <a:pt x="29" y="131"/>
                    <a:pt x="26" y="125"/>
                    <a:pt x="26" y="114"/>
                  </a:cubicBezTo>
                  <a:cubicBezTo>
                    <a:pt x="26" y="38"/>
                    <a:pt x="26" y="38"/>
                    <a:pt x="26" y="38"/>
                  </a:cubicBezTo>
                  <a:cubicBezTo>
                    <a:pt x="26" y="27"/>
                    <a:pt x="29" y="22"/>
                    <a:pt x="39" y="22"/>
                  </a:cubicBezTo>
                  <a:cubicBezTo>
                    <a:pt x="46" y="22"/>
                    <a:pt x="52" y="27"/>
                    <a:pt x="52" y="40"/>
                  </a:cubicBezTo>
                  <a:cubicBezTo>
                    <a:pt x="52" y="51"/>
                    <a:pt x="52" y="51"/>
                    <a:pt x="52" y="51"/>
                  </a:cubicBezTo>
                  <a:cubicBezTo>
                    <a:pt x="77" y="51"/>
                    <a:pt x="77" y="51"/>
                    <a:pt x="77" y="51"/>
                  </a:cubicBezTo>
                  <a:cubicBezTo>
                    <a:pt x="77" y="41"/>
                    <a:pt x="77" y="41"/>
                    <a:pt x="77" y="41"/>
                  </a:cubicBezTo>
                  <a:cubicBezTo>
                    <a:pt x="77" y="18"/>
                    <a:pt x="65" y="0"/>
                    <a:pt x="3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3" name="Freeform 9"/>
            <p:cNvSpPr>
              <a:spLocks noEditPoints="1"/>
            </p:cNvSpPr>
            <p:nvPr userDrawn="1"/>
          </p:nvSpPr>
          <p:spPr bwMode="white">
            <a:xfrm>
              <a:off x="-2422525" y="3149600"/>
              <a:ext cx="574675" cy="557212"/>
            </a:xfrm>
            <a:custGeom>
              <a:avLst/>
              <a:gdLst>
                <a:gd name="T0" fmla="*/ 111 w 153"/>
                <a:gd name="T1" fmla="*/ 87 h 149"/>
                <a:gd name="T2" fmla="*/ 104 w 153"/>
                <a:gd name="T3" fmla="*/ 118 h 149"/>
                <a:gd name="T4" fmla="*/ 106 w 153"/>
                <a:gd name="T5" fmla="*/ 98 h 149"/>
                <a:gd name="T6" fmla="*/ 101 w 153"/>
                <a:gd name="T7" fmla="*/ 124 h 149"/>
                <a:gd name="T8" fmla="*/ 88 w 153"/>
                <a:gd name="T9" fmla="*/ 129 h 149"/>
                <a:gd name="T10" fmla="*/ 73 w 153"/>
                <a:gd name="T11" fmla="*/ 144 h 149"/>
                <a:gd name="T12" fmla="*/ 66 w 153"/>
                <a:gd name="T13" fmla="*/ 137 h 149"/>
                <a:gd name="T14" fmla="*/ 54 w 153"/>
                <a:gd name="T15" fmla="*/ 114 h 149"/>
                <a:gd name="T16" fmla="*/ 50 w 153"/>
                <a:gd name="T17" fmla="*/ 144 h 149"/>
                <a:gd name="T18" fmla="*/ 20 w 153"/>
                <a:gd name="T19" fmla="*/ 130 h 149"/>
                <a:gd name="T20" fmla="*/ 17 w 153"/>
                <a:gd name="T21" fmla="*/ 145 h 149"/>
                <a:gd name="T22" fmla="*/ 16 w 153"/>
                <a:gd name="T23" fmla="*/ 72 h 149"/>
                <a:gd name="T24" fmla="*/ 6 w 153"/>
                <a:gd name="T25" fmla="*/ 35 h 149"/>
                <a:gd name="T26" fmla="*/ 35 w 153"/>
                <a:gd name="T27" fmla="*/ 7 h 149"/>
                <a:gd name="T28" fmla="*/ 40 w 153"/>
                <a:gd name="T29" fmla="*/ 18 h 149"/>
                <a:gd name="T30" fmla="*/ 58 w 153"/>
                <a:gd name="T31" fmla="*/ 32 h 149"/>
                <a:gd name="T32" fmla="*/ 53 w 153"/>
                <a:gd name="T33" fmla="*/ 17 h 149"/>
                <a:gd name="T34" fmla="*/ 60 w 153"/>
                <a:gd name="T35" fmla="*/ 1 h 149"/>
                <a:gd name="T36" fmla="*/ 70 w 153"/>
                <a:gd name="T37" fmla="*/ 16 h 149"/>
                <a:gd name="T38" fmla="*/ 70 w 153"/>
                <a:gd name="T39" fmla="*/ 6 h 149"/>
                <a:gd name="T40" fmla="*/ 77 w 153"/>
                <a:gd name="T41" fmla="*/ 5 h 149"/>
                <a:gd name="T42" fmla="*/ 78 w 153"/>
                <a:gd name="T43" fmla="*/ 10 h 149"/>
                <a:gd name="T44" fmla="*/ 91 w 153"/>
                <a:gd name="T45" fmla="*/ 24 h 149"/>
                <a:gd name="T46" fmla="*/ 97 w 153"/>
                <a:gd name="T47" fmla="*/ 26 h 149"/>
                <a:gd name="T48" fmla="*/ 103 w 153"/>
                <a:gd name="T49" fmla="*/ 46 h 149"/>
                <a:gd name="T50" fmla="*/ 103 w 153"/>
                <a:gd name="T51" fmla="*/ 65 h 149"/>
                <a:gd name="T52" fmla="*/ 98 w 153"/>
                <a:gd name="T53" fmla="*/ 91 h 149"/>
                <a:gd name="T54" fmla="*/ 92 w 153"/>
                <a:gd name="T55" fmla="*/ 56 h 149"/>
                <a:gd name="T56" fmla="*/ 92 w 153"/>
                <a:gd name="T57" fmla="*/ 29 h 149"/>
                <a:gd name="T58" fmla="*/ 95 w 153"/>
                <a:gd name="T59" fmla="*/ 74 h 149"/>
                <a:gd name="T60" fmla="*/ 80 w 153"/>
                <a:gd name="T61" fmla="*/ 94 h 149"/>
                <a:gd name="T62" fmla="*/ 80 w 153"/>
                <a:gd name="T63" fmla="*/ 56 h 149"/>
                <a:gd name="T64" fmla="*/ 86 w 153"/>
                <a:gd name="T65" fmla="*/ 30 h 149"/>
                <a:gd name="T66" fmla="*/ 79 w 153"/>
                <a:gd name="T67" fmla="*/ 48 h 149"/>
                <a:gd name="T68" fmla="*/ 65 w 153"/>
                <a:gd name="T69" fmla="*/ 95 h 149"/>
                <a:gd name="T70" fmla="*/ 68 w 153"/>
                <a:gd name="T71" fmla="*/ 58 h 149"/>
                <a:gd name="T72" fmla="*/ 50 w 153"/>
                <a:gd name="T73" fmla="*/ 77 h 149"/>
                <a:gd name="T74" fmla="*/ 41 w 153"/>
                <a:gd name="T75" fmla="*/ 115 h 149"/>
                <a:gd name="T76" fmla="*/ 24 w 153"/>
                <a:gd name="T77" fmla="*/ 89 h 149"/>
                <a:gd name="T78" fmla="*/ 27 w 153"/>
                <a:gd name="T79" fmla="*/ 62 h 149"/>
                <a:gd name="T80" fmla="*/ 36 w 153"/>
                <a:gd name="T81" fmla="*/ 42 h 149"/>
                <a:gd name="T82" fmla="*/ 45 w 153"/>
                <a:gd name="T83" fmla="*/ 69 h 149"/>
                <a:gd name="T84" fmla="*/ 109 w 153"/>
                <a:gd name="T85" fmla="*/ 52 h 149"/>
                <a:gd name="T86" fmla="*/ 66 w 153"/>
                <a:gd name="T87" fmla="*/ 0 h 149"/>
                <a:gd name="T88" fmla="*/ 21 w 153"/>
                <a:gd name="T89" fmla="*/ 2 h 149"/>
                <a:gd name="T90" fmla="*/ 0 w 153"/>
                <a:gd name="T91" fmla="*/ 12 h 149"/>
                <a:gd name="T92" fmla="*/ 0 w 153"/>
                <a:gd name="T93" fmla="*/ 31 h 149"/>
                <a:gd name="T94" fmla="*/ 2 w 153"/>
                <a:gd name="T95" fmla="*/ 75 h 149"/>
                <a:gd name="T96" fmla="*/ 0 w 153"/>
                <a:gd name="T97" fmla="*/ 110 h 149"/>
                <a:gd name="T98" fmla="*/ 7 w 153"/>
                <a:gd name="T99" fmla="*/ 140 h 149"/>
                <a:gd name="T100" fmla="*/ 33 w 153"/>
                <a:gd name="T101" fmla="*/ 149 h 149"/>
                <a:gd name="T102" fmla="*/ 68 w 153"/>
                <a:gd name="T103" fmla="*/ 149 h 149"/>
                <a:gd name="T104" fmla="*/ 120 w 153"/>
                <a:gd name="T10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149">
                  <a:moveTo>
                    <a:pt x="111" y="72"/>
                  </a:moveTo>
                  <a:cubicBezTo>
                    <a:pt x="109" y="70"/>
                    <a:pt x="108" y="58"/>
                    <a:pt x="109" y="58"/>
                  </a:cubicBezTo>
                  <a:cubicBezTo>
                    <a:pt x="110" y="58"/>
                    <a:pt x="110" y="58"/>
                    <a:pt x="110" y="58"/>
                  </a:cubicBezTo>
                  <a:cubicBezTo>
                    <a:pt x="111" y="60"/>
                    <a:pt x="112" y="64"/>
                    <a:pt x="112" y="67"/>
                  </a:cubicBezTo>
                  <a:cubicBezTo>
                    <a:pt x="112" y="70"/>
                    <a:pt x="112" y="72"/>
                    <a:pt x="111" y="72"/>
                  </a:cubicBezTo>
                  <a:moveTo>
                    <a:pt x="111" y="87"/>
                  </a:moveTo>
                  <a:cubicBezTo>
                    <a:pt x="110" y="91"/>
                    <a:pt x="109" y="93"/>
                    <a:pt x="108" y="92"/>
                  </a:cubicBezTo>
                  <a:cubicBezTo>
                    <a:pt x="106" y="88"/>
                    <a:pt x="108" y="77"/>
                    <a:pt x="110" y="78"/>
                  </a:cubicBezTo>
                  <a:cubicBezTo>
                    <a:pt x="110" y="78"/>
                    <a:pt x="110" y="78"/>
                    <a:pt x="110" y="78"/>
                  </a:cubicBezTo>
                  <a:cubicBezTo>
                    <a:pt x="112" y="80"/>
                    <a:pt x="111" y="85"/>
                    <a:pt x="111" y="87"/>
                  </a:cubicBezTo>
                  <a:moveTo>
                    <a:pt x="108" y="113"/>
                  </a:moveTo>
                  <a:cubicBezTo>
                    <a:pt x="106" y="117"/>
                    <a:pt x="105" y="119"/>
                    <a:pt x="104" y="118"/>
                  </a:cubicBezTo>
                  <a:cubicBezTo>
                    <a:pt x="103" y="116"/>
                    <a:pt x="108" y="103"/>
                    <a:pt x="110" y="104"/>
                  </a:cubicBezTo>
                  <a:cubicBezTo>
                    <a:pt x="110" y="104"/>
                    <a:pt x="110" y="104"/>
                    <a:pt x="110" y="104"/>
                  </a:cubicBezTo>
                  <a:cubicBezTo>
                    <a:pt x="110" y="106"/>
                    <a:pt x="109" y="110"/>
                    <a:pt x="108" y="113"/>
                  </a:cubicBezTo>
                  <a:moveTo>
                    <a:pt x="100" y="111"/>
                  </a:moveTo>
                  <a:cubicBezTo>
                    <a:pt x="98" y="108"/>
                    <a:pt x="103" y="97"/>
                    <a:pt x="106" y="98"/>
                  </a:cubicBezTo>
                  <a:cubicBezTo>
                    <a:pt x="106" y="98"/>
                    <a:pt x="106" y="98"/>
                    <a:pt x="106" y="98"/>
                  </a:cubicBezTo>
                  <a:cubicBezTo>
                    <a:pt x="107" y="100"/>
                    <a:pt x="106" y="105"/>
                    <a:pt x="105" y="108"/>
                  </a:cubicBezTo>
                  <a:cubicBezTo>
                    <a:pt x="103" y="112"/>
                    <a:pt x="101" y="114"/>
                    <a:pt x="100" y="111"/>
                  </a:cubicBezTo>
                  <a:moveTo>
                    <a:pt x="97" y="132"/>
                  </a:moveTo>
                  <a:cubicBezTo>
                    <a:pt x="94" y="135"/>
                    <a:pt x="92" y="137"/>
                    <a:pt x="92" y="135"/>
                  </a:cubicBezTo>
                  <a:cubicBezTo>
                    <a:pt x="92" y="133"/>
                    <a:pt x="99" y="122"/>
                    <a:pt x="101" y="124"/>
                  </a:cubicBezTo>
                  <a:cubicBezTo>
                    <a:pt x="101" y="124"/>
                    <a:pt x="101" y="124"/>
                    <a:pt x="101" y="124"/>
                  </a:cubicBezTo>
                  <a:cubicBezTo>
                    <a:pt x="101" y="125"/>
                    <a:pt x="99" y="129"/>
                    <a:pt x="97" y="132"/>
                  </a:cubicBezTo>
                  <a:moveTo>
                    <a:pt x="88" y="129"/>
                  </a:moveTo>
                  <a:cubicBezTo>
                    <a:pt x="87" y="125"/>
                    <a:pt x="94" y="116"/>
                    <a:pt x="97" y="118"/>
                  </a:cubicBezTo>
                  <a:cubicBezTo>
                    <a:pt x="97" y="118"/>
                    <a:pt x="97" y="118"/>
                    <a:pt x="97" y="118"/>
                  </a:cubicBezTo>
                  <a:cubicBezTo>
                    <a:pt x="98" y="120"/>
                    <a:pt x="96" y="124"/>
                    <a:pt x="94" y="127"/>
                  </a:cubicBezTo>
                  <a:cubicBezTo>
                    <a:pt x="91" y="131"/>
                    <a:pt x="88" y="132"/>
                    <a:pt x="88" y="129"/>
                  </a:cubicBezTo>
                  <a:moveTo>
                    <a:pt x="80" y="121"/>
                  </a:moveTo>
                  <a:cubicBezTo>
                    <a:pt x="79" y="116"/>
                    <a:pt x="85" y="108"/>
                    <a:pt x="89" y="111"/>
                  </a:cubicBezTo>
                  <a:cubicBezTo>
                    <a:pt x="92" y="113"/>
                    <a:pt x="90" y="118"/>
                    <a:pt x="88" y="121"/>
                  </a:cubicBezTo>
                  <a:cubicBezTo>
                    <a:pt x="85" y="125"/>
                    <a:pt x="81" y="125"/>
                    <a:pt x="80" y="121"/>
                  </a:cubicBezTo>
                  <a:moveTo>
                    <a:pt x="80" y="143"/>
                  </a:moveTo>
                  <a:cubicBezTo>
                    <a:pt x="76" y="146"/>
                    <a:pt x="73" y="146"/>
                    <a:pt x="73" y="144"/>
                  </a:cubicBezTo>
                  <a:cubicBezTo>
                    <a:pt x="73" y="140"/>
                    <a:pt x="81" y="133"/>
                    <a:pt x="84" y="135"/>
                  </a:cubicBezTo>
                  <a:cubicBezTo>
                    <a:pt x="85" y="137"/>
                    <a:pt x="82" y="141"/>
                    <a:pt x="80" y="143"/>
                  </a:cubicBezTo>
                  <a:moveTo>
                    <a:pt x="66" y="137"/>
                  </a:moveTo>
                  <a:cubicBezTo>
                    <a:pt x="66" y="133"/>
                    <a:pt x="73" y="126"/>
                    <a:pt x="77" y="129"/>
                  </a:cubicBezTo>
                  <a:cubicBezTo>
                    <a:pt x="79" y="131"/>
                    <a:pt x="77" y="135"/>
                    <a:pt x="74" y="137"/>
                  </a:cubicBezTo>
                  <a:cubicBezTo>
                    <a:pt x="70" y="140"/>
                    <a:pt x="66" y="140"/>
                    <a:pt x="66" y="137"/>
                  </a:cubicBezTo>
                  <a:moveTo>
                    <a:pt x="56" y="129"/>
                  </a:moveTo>
                  <a:cubicBezTo>
                    <a:pt x="56" y="125"/>
                    <a:pt x="62" y="119"/>
                    <a:pt x="67" y="121"/>
                  </a:cubicBezTo>
                  <a:cubicBezTo>
                    <a:pt x="69" y="123"/>
                    <a:pt x="68" y="128"/>
                    <a:pt x="65" y="130"/>
                  </a:cubicBezTo>
                  <a:cubicBezTo>
                    <a:pt x="61" y="134"/>
                    <a:pt x="56" y="133"/>
                    <a:pt x="56" y="129"/>
                  </a:cubicBezTo>
                  <a:moveTo>
                    <a:pt x="44" y="122"/>
                  </a:moveTo>
                  <a:cubicBezTo>
                    <a:pt x="44" y="117"/>
                    <a:pt x="49" y="111"/>
                    <a:pt x="54" y="114"/>
                  </a:cubicBezTo>
                  <a:cubicBezTo>
                    <a:pt x="57" y="116"/>
                    <a:pt x="56" y="120"/>
                    <a:pt x="54" y="123"/>
                  </a:cubicBezTo>
                  <a:cubicBezTo>
                    <a:pt x="50" y="127"/>
                    <a:pt x="44" y="126"/>
                    <a:pt x="44" y="122"/>
                  </a:cubicBezTo>
                  <a:moveTo>
                    <a:pt x="50" y="144"/>
                  </a:moveTo>
                  <a:cubicBezTo>
                    <a:pt x="46" y="147"/>
                    <a:pt x="41" y="147"/>
                    <a:pt x="41" y="143"/>
                  </a:cubicBezTo>
                  <a:cubicBezTo>
                    <a:pt x="42" y="140"/>
                    <a:pt x="49" y="134"/>
                    <a:pt x="53" y="137"/>
                  </a:cubicBezTo>
                  <a:cubicBezTo>
                    <a:pt x="55" y="138"/>
                    <a:pt x="53" y="142"/>
                    <a:pt x="50" y="144"/>
                  </a:cubicBezTo>
                  <a:moveTo>
                    <a:pt x="31" y="137"/>
                  </a:moveTo>
                  <a:cubicBezTo>
                    <a:pt x="32" y="133"/>
                    <a:pt x="37" y="128"/>
                    <a:pt x="42" y="130"/>
                  </a:cubicBezTo>
                  <a:cubicBezTo>
                    <a:pt x="44" y="132"/>
                    <a:pt x="43" y="135"/>
                    <a:pt x="40" y="138"/>
                  </a:cubicBezTo>
                  <a:cubicBezTo>
                    <a:pt x="37" y="141"/>
                    <a:pt x="31" y="141"/>
                    <a:pt x="31" y="137"/>
                  </a:cubicBezTo>
                  <a:moveTo>
                    <a:pt x="29" y="131"/>
                  </a:moveTo>
                  <a:cubicBezTo>
                    <a:pt x="26" y="135"/>
                    <a:pt x="20" y="135"/>
                    <a:pt x="20" y="130"/>
                  </a:cubicBezTo>
                  <a:cubicBezTo>
                    <a:pt x="20" y="126"/>
                    <a:pt x="25" y="121"/>
                    <a:pt x="29" y="123"/>
                  </a:cubicBezTo>
                  <a:cubicBezTo>
                    <a:pt x="32" y="125"/>
                    <a:pt x="31" y="129"/>
                    <a:pt x="29" y="131"/>
                  </a:cubicBezTo>
                  <a:moveTo>
                    <a:pt x="17" y="145"/>
                  </a:moveTo>
                  <a:cubicBezTo>
                    <a:pt x="14" y="148"/>
                    <a:pt x="9" y="148"/>
                    <a:pt x="9" y="144"/>
                  </a:cubicBezTo>
                  <a:cubicBezTo>
                    <a:pt x="9" y="141"/>
                    <a:pt x="14" y="136"/>
                    <a:pt x="18" y="138"/>
                  </a:cubicBezTo>
                  <a:cubicBezTo>
                    <a:pt x="21" y="140"/>
                    <a:pt x="20" y="143"/>
                    <a:pt x="17" y="145"/>
                  </a:cubicBezTo>
                  <a:moveTo>
                    <a:pt x="7" y="124"/>
                  </a:moveTo>
                  <a:cubicBezTo>
                    <a:pt x="6" y="120"/>
                    <a:pt x="11" y="115"/>
                    <a:pt x="15" y="117"/>
                  </a:cubicBezTo>
                  <a:cubicBezTo>
                    <a:pt x="19" y="119"/>
                    <a:pt x="18" y="123"/>
                    <a:pt x="17" y="125"/>
                  </a:cubicBezTo>
                  <a:cubicBezTo>
                    <a:pt x="14" y="129"/>
                    <a:pt x="8" y="130"/>
                    <a:pt x="7" y="124"/>
                  </a:cubicBezTo>
                  <a:moveTo>
                    <a:pt x="7" y="81"/>
                  </a:moveTo>
                  <a:cubicBezTo>
                    <a:pt x="6" y="76"/>
                    <a:pt x="10" y="70"/>
                    <a:pt x="16" y="72"/>
                  </a:cubicBezTo>
                  <a:cubicBezTo>
                    <a:pt x="21" y="74"/>
                    <a:pt x="21" y="79"/>
                    <a:pt x="19" y="82"/>
                  </a:cubicBezTo>
                  <a:cubicBezTo>
                    <a:pt x="16" y="88"/>
                    <a:pt x="9" y="87"/>
                    <a:pt x="7" y="81"/>
                  </a:cubicBezTo>
                  <a:moveTo>
                    <a:pt x="6" y="35"/>
                  </a:moveTo>
                  <a:cubicBezTo>
                    <a:pt x="5" y="30"/>
                    <a:pt x="10" y="25"/>
                    <a:pt x="16" y="27"/>
                  </a:cubicBezTo>
                  <a:cubicBezTo>
                    <a:pt x="20" y="29"/>
                    <a:pt x="20" y="33"/>
                    <a:pt x="18" y="36"/>
                  </a:cubicBezTo>
                  <a:cubicBezTo>
                    <a:pt x="15" y="41"/>
                    <a:pt x="7" y="41"/>
                    <a:pt x="6" y="35"/>
                  </a:cubicBezTo>
                  <a:moveTo>
                    <a:pt x="25" y="12"/>
                  </a:moveTo>
                  <a:cubicBezTo>
                    <a:pt x="29" y="14"/>
                    <a:pt x="28" y="18"/>
                    <a:pt x="27" y="19"/>
                  </a:cubicBezTo>
                  <a:cubicBezTo>
                    <a:pt x="24" y="24"/>
                    <a:pt x="16" y="23"/>
                    <a:pt x="15" y="19"/>
                  </a:cubicBezTo>
                  <a:cubicBezTo>
                    <a:pt x="15" y="15"/>
                    <a:pt x="20" y="11"/>
                    <a:pt x="25" y="12"/>
                  </a:cubicBezTo>
                  <a:moveTo>
                    <a:pt x="33" y="1"/>
                  </a:moveTo>
                  <a:cubicBezTo>
                    <a:pt x="37" y="2"/>
                    <a:pt x="36" y="5"/>
                    <a:pt x="35" y="7"/>
                  </a:cubicBezTo>
                  <a:cubicBezTo>
                    <a:pt x="32" y="10"/>
                    <a:pt x="25" y="9"/>
                    <a:pt x="25" y="5"/>
                  </a:cubicBezTo>
                  <a:cubicBezTo>
                    <a:pt x="25" y="2"/>
                    <a:pt x="29" y="0"/>
                    <a:pt x="33" y="1"/>
                  </a:cubicBezTo>
                  <a:moveTo>
                    <a:pt x="40" y="18"/>
                  </a:moveTo>
                  <a:cubicBezTo>
                    <a:pt x="44" y="20"/>
                    <a:pt x="44" y="24"/>
                    <a:pt x="43" y="26"/>
                  </a:cubicBezTo>
                  <a:cubicBezTo>
                    <a:pt x="40" y="30"/>
                    <a:pt x="33" y="29"/>
                    <a:pt x="32" y="24"/>
                  </a:cubicBezTo>
                  <a:cubicBezTo>
                    <a:pt x="30" y="20"/>
                    <a:pt x="35" y="16"/>
                    <a:pt x="40" y="18"/>
                  </a:cubicBezTo>
                  <a:moveTo>
                    <a:pt x="46" y="6"/>
                  </a:moveTo>
                  <a:cubicBezTo>
                    <a:pt x="50" y="7"/>
                    <a:pt x="50" y="10"/>
                    <a:pt x="49" y="12"/>
                  </a:cubicBezTo>
                  <a:cubicBezTo>
                    <a:pt x="47" y="15"/>
                    <a:pt x="40" y="15"/>
                    <a:pt x="39" y="11"/>
                  </a:cubicBezTo>
                  <a:cubicBezTo>
                    <a:pt x="38" y="7"/>
                    <a:pt x="42" y="4"/>
                    <a:pt x="46" y="6"/>
                  </a:cubicBezTo>
                  <a:moveTo>
                    <a:pt x="55" y="24"/>
                  </a:moveTo>
                  <a:cubicBezTo>
                    <a:pt x="59" y="26"/>
                    <a:pt x="59" y="30"/>
                    <a:pt x="58" y="32"/>
                  </a:cubicBezTo>
                  <a:cubicBezTo>
                    <a:pt x="56" y="37"/>
                    <a:pt x="50" y="36"/>
                    <a:pt x="48" y="32"/>
                  </a:cubicBezTo>
                  <a:cubicBezTo>
                    <a:pt x="46" y="27"/>
                    <a:pt x="50" y="22"/>
                    <a:pt x="55" y="24"/>
                  </a:cubicBezTo>
                  <a:moveTo>
                    <a:pt x="58" y="11"/>
                  </a:moveTo>
                  <a:cubicBezTo>
                    <a:pt x="58" y="11"/>
                    <a:pt x="59" y="11"/>
                    <a:pt x="59" y="11"/>
                  </a:cubicBezTo>
                  <a:cubicBezTo>
                    <a:pt x="62" y="13"/>
                    <a:pt x="63" y="16"/>
                    <a:pt x="62" y="18"/>
                  </a:cubicBezTo>
                  <a:cubicBezTo>
                    <a:pt x="61" y="21"/>
                    <a:pt x="55" y="21"/>
                    <a:pt x="53" y="17"/>
                  </a:cubicBezTo>
                  <a:cubicBezTo>
                    <a:pt x="51" y="13"/>
                    <a:pt x="54" y="10"/>
                    <a:pt x="58" y="11"/>
                  </a:cubicBezTo>
                  <a:moveTo>
                    <a:pt x="60" y="1"/>
                  </a:moveTo>
                  <a:cubicBezTo>
                    <a:pt x="60" y="1"/>
                    <a:pt x="60" y="1"/>
                    <a:pt x="61" y="1"/>
                  </a:cubicBezTo>
                  <a:cubicBezTo>
                    <a:pt x="63" y="3"/>
                    <a:pt x="64" y="5"/>
                    <a:pt x="64" y="6"/>
                  </a:cubicBezTo>
                  <a:cubicBezTo>
                    <a:pt x="63" y="9"/>
                    <a:pt x="59" y="9"/>
                    <a:pt x="57" y="6"/>
                  </a:cubicBezTo>
                  <a:cubicBezTo>
                    <a:pt x="55" y="3"/>
                    <a:pt x="57" y="1"/>
                    <a:pt x="60" y="1"/>
                  </a:cubicBezTo>
                  <a:moveTo>
                    <a:pt x="68" y="31"/>
                  </a:moveTo>
                  <a:cubicBezTo>
                    <a:pt x="68" y="31"/>
                    <a:pt x="69" y="31"/>
                    <a:pt x="69" y="31"/>
                  </a:cubicBezTo>
                  <a:cubicBezTo>
                    <a:pt x="73" y="33"/>
                    <a:pt x="74" y="37"/>
                    <a:pt x="73" y="40"/>
                  </a:cubicBezTo>
                  <a:cubicBezTo>
                    <a:pt x="72" y="44"/>
                    <a:pt x="66" y="44"/>
                    <a:pt x="64" y="39"/>
                  </a:cubicBezTo>
                  <a:cubicBezTo>
                    <a:pt x="61" y="35"/>
                    <a:pt x="64" y="30"/>
                    <a:pt x="68" y="31"/>
                  </a:cubicBezTo>
                  <a:moveTo>
                    <a:pt x="70" y="16"/>
                  </a:moveTo>
                  <a:cubicBezTo>
                    <a:pt x="70" y="16"/>
                    <a:pt x="70" y="17"/>
                    <a:pt x="71" y="17"/>
                  </a:cubicBezTo>
                  <a:cubicBezTo>
                    <a:pt x="74" y="19"/>
                    <a:pt x="75" y="22"/>
                    <a:pt x="75" y="24"/>
                  </a:cubicBezTo>
                  <a:cubicBezTo>
                    <a:pt x="74" y="28"/>
                    <a:pt x="70" y="28"/>
                    <a:pt x="67" y="24"/>
                  </a:cubicBezTo>
                  <a:cubicBezTo>
                    <a:pt x="65" y="20"/>
                    <a:pt x="66" y="16"/>
                    <a:pt x="70" y="16"/>
                  </a:cubicBezTo>
                  <a:moveTo>
                    <a:pt x="68" y="5"/>
                  </a:moveTo>
                  <a:cubicBezTo>
                    <a:pt x="69" y="5"/>
                    <a:pt x="70" y="6"/>
                    <a:pt x="70" y="6"/>
                  </a:cubicBezTo>
                  <a:cubicBezTo>
                    <a:pt x="72" y="7"/>
                    <a:pt x="74" y="10"/>
                    <a:pt x="74" y="11"/>
                  </a:cubicBezTo>
                  <a:cubicBezTo>
                    <a:pt x="74" y="14"/>
                    <a:pt x="72" y="14"/>
                    <a:pt x="70" y="12"/>
                  </a:cubicBezTo>
                  <a:cubicBezTo>
                    <a:pt x="66" y="10"/>
                    <a:pt x="66" y="5"/>
                    <a:pt x="68" y="5"/>
                  </a:cubicBezTo>
                  <a:moveTo>
                    <a:pt x="71" y="1"/>
                  </a:moveTo>
                  <a:cubicBezTo>
                    <a:pt x="71" y="1"/>
                    <a:pt x="72" y="1"/>
                    <a:pt x="72" y="1"/>
                  </a:cubicBezTo>
                  <a:cubicBezTo>
                    <a:pt x="73" y="2"/>
                    <a:pt x="76" y="4"/>
                    <a:pt x="77" y="5"/>
                  </a:cubicBezTo>
                  <a:cubicBezTo>
                    <a:pt x="78" y="6"/>
                    <a:pt x="78" y="7"/>
                    <a:pt x="77" y="7"/>
                  </a:cubicBezTo>
                  <a:cubicBezTo>
                    <a:pt x="75" y="7"/>
                    <a:pt x="71" y="1"/>
                    <a:pt x="71" y="1"/>
                  </a:cubicBezTo>
                  <a:moveTo>
                    <a:pt x="83" y="16"/>
                  </a:moveTo>
                  <a:cubicBezTo>
                    <a:pt x="84" y="18"/>
                    <a:pt x="83" y="19"/>
                    <a:pt x="81" y="18"/>
                  </a:cubicBezTo>
                  <a:cubicBezTo>
                    <a:pt x="78" y="16"/>
                    <a:pt x="75" y="10"/>
                    <a:pt x="77" y="10"/>
                  </a:cubicBezTo>
                  <a:cubicBezTo>
                    <a:pt x="78" y="10"/>
                    <a:pt x="78" y="10"/>
                    <a:pt x="78" y="10"/>
                  </a:cubicBezTo>
                  <a:cubicBezTo>
                    <a:pt x="80" y="12"/>
                    <a:pt x="82" y="14"/>
                    <a:pt x="83" y="16"/>
                  </a:cubicBezTo>
                  <a:moveTo>
                    <a:pt x="79" y="6"/>
                  </a:moveTo>
                  <a:cubicBezTo>
                    <a:pt x="79" y="5"/>
                    <a:pt x="86" y="13"/>
                    <a:pt x="85" y="13"/>
                  </a:cubicBezTo>
                  <a:cubicBezTo>
                    <a:pt x="85" y="14"/>
                    <a:pt x="78" y="6"/>
                    <a:pt x="79" y="6"/>
                  </a:cubicBezTo>
                  <a:moveTo>
                    <a:pt x="91" y="21"/>
                  </a:moveTo>
                  <a:cubicBezTo>
                    <a:pt x="92" y="23"/>
                    <a:pt x="92" y="25"/>
                    <a:pt x="91" y="24"/>
                  </a:cubicBezTo>
                  <a:cubicBezTo>
                    <a:pt x="88" y="23"/>
                    <a:pt x="84" y="15"/>
                    <a:pt x="85" y="14"/>
                  </a:cubicBezTo>
                  <a:cubicBezTo>
                    <a:pt x="85" y="14"/>
                    <a:pt x="85" y="15"/>
                    <a:pt x="86" y="15"/>
                  </a:cubicBezTo>
                  <a:cubicBezTo>
                    <a:pt x="88" y="16"/>
                    <a:pt x="90" y="19"/>
                    <a:pt x="91" y="21"/>
                  </a:cubicBezTo>
                  <a:moveTo>
                    <a:pt x="91" y="19"/>
                  </a:moveTo>
                  <a:cubicBezTo>
                    <a:pt x="91" y="19"/>
                    <a:pt x="92" y="19"/>
                    <a:pt x="92" y="19"/>
                  </a:cubicBezTo>
                  <a:cubicBezTo>
                    <a:pt x="93" y="20"/>
                    <a:pt x="96" y="24"/>
                    <a:pt x="97" y="26"/>
                  </a:cubicBezTo>
                  <a:cubicBezTo>
                    <a:pt x="98" y="28"/>
                    <a:pt x="99" y="30"/>
                    <a:pt x="98" y="30"/>
                  </a:cubicBezTo>
                  <a:cubicBezTo>
                    <a:pt x="96" y="29"/>
                    <a:pt x="91" y="19"/>
                    <a:pt x="91" y="19"/>
                  </a:cubicBezTo>
                  <a:moveTo>
                    <a:pt x="99" y="34"/>
                  </a:moveTo>
                  <a:cubicBezTo>
                    <a:pt x="99" y="34"/>
                    <a:pt x="99" y="34"/>
                    <a:pt x="99" y="34"/>
                  </a:cubicBezTo>
                  <a:cubicBezTo>
                    <a:pt x="101" y="36"/>
                    <a:pt x="103" y="40"/>
                    <a:pt x="104" y="43"/>
                  </a:cubicBezTo>
                  <a:cubicBezTo>
                    <a:pt x="105" y="46"/>
                    <a:pt x="104" y="47"/>
                    <a:pt x="103" y="46"/>
                  </a:cubicBezTo>
                  <a:cubicBezTo>
                    <a:pt x="100" y="45"/>
                    <a:pt x="97" y="34"/>
                    <a:pt x="99" y="34"/>
                  </a:cubicBezTo>
                  <a:moveTo>
                    <a:pt x="103" y="65"/>
                  </a:moveTo>
                  <a:cubicBezTo>
                    <a:pt x="100" y="61"/>
                    <a:pt x="99" y="52"/>
                    <a:pt x="102" y="52"/>
                  </a:cubicBezTo>
                  <a:cubicBezTo>
                    <a:pt x="103" y="51"/>
                    <a:pt x="103" y="52"/>
                    <a:pt x="103" y="52"/>
                  </a:cubicBezTo>
                  <a:cubicBezTo>
                    <a:pt x="106" y="54"/>
                    <a:pt x="107" y="59"/>
                    <a:pt x="107" y="61"/>
                  </a:cubicBezTo>
                  <a:cubicBezTo>
                    <a:pt x="106" y="65"/>
                    <a:pt x="105" y="66"/>
                    <a:pt x="103" y="65"/>
                  </a:cubicBezTo>
                  <a:moveTo>
                    <a:pt x="99" y="84"/>
                  </a:moveTo>
                  <a:cubicBezTo>
                    <a:pt x="97" y="79"/>
                    <a:pt x="99" y="69"/>
                    <a:pt x="102" y="71"/>
                  </a:cubicBezTo>
                  <a:cubicBezTo>
                    <a:pt x="103" y="71"/>
                    <a:pt x="103" y="71"/>
                    <a:pt x="103" y="71"/>
                  </a:cubicBezTo>
                  <a:cubicBezTo>
                    <a:pt x="105" y="73"/>
                    <a:pt x="106" y="78"/>
                    <a:pt x="105" y="81"/>
                  </a:cubicBezTo>
                  <a:cubicBezTo>
                    <a:pt x="104" y="85"/>
                    <a:pt x="101" y="87"/>
                    <a:pt x="99" y="84"/>
                  </a:cubicBezTo>
                  <a:moveTo>
                    <a:pt x="98" y="91"/>
                  </a:moveTo>
                  <a:cubicBezTo>
                    <a:pt x="98" y="91"/>
                    <a:pt x="98" y="91"/>
                    <a:pt x="98" y="91"/>
                  </a:cubicBezTo>
                  <a:cubicBezTo>
                    <a:pt x="101" y="93"/>
                    <a:pt x="100" y="99"/>
                    <a:pt x="98" y="101"/>
                  </a:cubicBezTo>
                  <a:cubicBezTo>
                    <a:pt x="96" y="106"/>
                    <a:pt x="93" y="107"/>
                    <a:pt x="91" y="103"/>
                  </a:cubicBezTo>
                  <a:cubicBezTo>
                    <a:pt x="89" y="98"/>
                    <a:pt x="94" y="89"/>
                    <a:pt x="98" y="91"/>
                  </a:cubicBezTo>
                  <a:moveTo>
                    <a:pt x="97" y="54"/>
                  </a:moveTo>
                  <a:cubicBezTo>
                    <a:pt x="97" y="58"/>
                    <a:pt x="94" y="59"/>
                    <a:pt x="92" y="56"/>
                  </a:cubicBezTo>
                  <a:cubicBezTo>
                    <a:pt x="89" y="52"/>
                    <a:pt x="89" y="44"/>
                    <a:pt x="93" y="45"/>
                  </a:cubicBezTo>
                  <a:cubicBezTo>
                    <a:pt x="93" y="45"/>
                    <a:pt x="94" y="45"/>
                    <a:pt x="94" y="45"/>
                  </a:cubicBezTo>
                  <a:cubicBezTo>
                    <a:pt x="97" y="47"/>
                    <a:pt x="98" y="52"/>
                    <a:pt x="97" y="54"/>
                  </a:cubicBezTo>
                  <a:moveTo>
                    <a:pt x="93" y="39"/>
                  </a:moveTo>
                  <a:cubicBezTo>
                    <a:pt x="89" y="36"/>
                    <a:pt x="88" y="28"/>
                    <a:pt x="90" y="28"/>
                  </a:cubicBezTo>
                  <a:cubicBezTo>
                    <a:pt x="91" y="28"/>
                    <a:pt x="91" y="28"/>
                    <a:pt x="92" y="29"/>
                  </a:cubicBezTo>
                  <a:cubicBezTo>
                    <a:pt x="94" y="30"/>
                    <a:pt x="96" y="35"/>
                    <a:pt x="96" y="37"/>
                  </a:cubicBezTo>
                  <a:cubicBezTo>
                    <a:pt x="97" y="40"/>
                    <a:pt x="95" y="41"/>
                    <a:pt x="93" y="39"/>
                  </a:cubicBezTo>
                  <a:moveTo>
                    <a:pt x="87" y="75"/>
                  </a:moveTo>
                  <a:cubicBezTo>
                    <a:pt x="85" y="70"/>
                    <a:pt x="88" y="62"/>
                    <a:pt x="92" y="63"/>
                  </a:cubicBezTo>
                  <a:cubicBezTo>
                    <a:pt x="92" y="63"/>
                    <a:pt x="92" y="63"/>
                    <a:pt x="92" y="64"/>
                  </a:cubicBezTo>
                  <a:cubicBezTo>
                    <a:pt x="96" y="66"/>
                    <a:pt x="96" y="71"/>
                    <a:pt x="95" y="74"/>
                  </a:cubicBezTo>
                  <a:cubicBezTo>
                    <a:pt x="94" y="78"/>
                    <a:pt x="90" y="79"/>
                    <a:pt x="87" y="75"/>
                  </a:cubicBezTo>
                  <a:moveTo>
                    <a:pt x="80" y="94"/>
                  </a:moveTo>
                  <a:cubicBezTo>
                    <a:pt x="78" y="88"/>
                    <a:pt x="83" y="81"/>
                    <a:pt x="87" y="83"/>
                  </a:cubicBezTo>
                  <a:cubicBezTo>
                    <a:pt x="87" y="83"/>
                    <a:pt x="87" y="83"/>
                    <a:pt x="87" y="83"/>
                  </a:cubicBezTo>
                  <a:cubicBezTo>
                    <a:pt x="90" y="86"/>
                    <a:pt x="90" y="91"/>
                    <a:pt x="88" y="94"/>
                  </a:cubicBezTo>
                  <a:cubicBezTo>
                    <a:pt x="86" y="99"/>
                    <a:pt x="81" y="99"/>
                    <a:pt x="80" y="94"/>
                  </a:cubicBezTo>
                  <a:moveTo>
                    <a:pt x="78" y="103"/>
                  </a:moveTo>
                  <a:cubicBezTo>
                    <a:pt x="81" y="106"/>
                    <a:pt x="80" y="110"/>
                    <a:pt x="78" y="113"/>
                  </a:cubicBezTo>
                  <a:cubicBezTo>
                    <a:pt x="75" y="118"/>
                    <a:pt x="69" y="117"/>
                    <a:pt x="69" y="113"/>
                  </a:cubicBezTo>
                  <a:cubicBezTo>
                    <a:pt x="68" y="107"/>
                    <a:pt x="74" y="101"/>
                    <a:pt x="78" y="103"/>
                  </a:cubicBezTo>
                  <a:moveTo>
                    <a:pt x="79" y="55"/>
                  </a:moveTo>
                  <a:cubicBezTo>
                    <a:pt x="79" y="55"/>
                    <a:pt x="79" y="56"/>
                    <a:pt x="80" y="56"/>
                  </a:cubicBezTo>
                  <a:cubicBezTo>
                    <a:pt x="83" y="58"/>
                    <a:pt x="84" y="63"/>
                    <a:pt x="83" y="66"/>
                  </a:cubicBezTo>
                  <a:cubicBezTo>
                    <a:pt x="81" y="70"/>
                    <a:pt x="76" y="71"/>
                    <a:pt x="74" y="66"/>
                  </a:cubicBezTo>
                  <a:cubicBezTo>
                    <a:pt x="71" y="61"/>
                    <a:pt x="74" y="54"/>
                    <a:pt x="79" y="55"/>
                  </a:cubicBezTo>
                  <a:moveTo>
                    <a:pt x="80" y="22"/>
                  </a:moveTo>
                  <a:cubicBezTo>
                    <a:pt x="81" y="22"/>
                    <a:pt x="81" y="23"/>
                    <a:pt x="82" y="23"/>
                  </a:cubicBezTo>
                  <a:cubicBezTo>
                    <a:pt x="85" y="25"/>
                    <a:pt x="86" y="28"/>
                    <a:pt x="86" y="30"/>
                  </a:cubicBezTo>
                  <a:cubicBezTo>
                    <a:pt x="86" y="34"/>
                    <a:pt x="84" y="34"/>
                    <a:pt x="81" y="32"/>
                  </a:cubicBezTo>
                  <a:cubicBezTo>
                    <a:pt x="78" y="29"/>
                    <a:pt x="77" y="22"/>
                    <a:pt x="80" y="22"/>
                  </a:cubicBezTo>
                  <a:moveTo>
                    <a:pt x="81" y="38"/>
                  </a:moveTo>
                  <a:cubicBezTo>
                    <a:pt x="81" y="38"/>
                    <a:pt x="82" y="38"/>
                    <a:pt x="82" y="38"/>
                  </a:cubicBezTo>
                  <a:cubicBezTo>
                    <a:pt x="86" y="40"/>
                    <a:pt x="87" y="45"/>
                    <a:pt x="86" y="47"/>
                  </a:cubicBezTo>
                  <a:cubicBezTo>
                    <a:pt x="85" y="51"/>
                    <a:pt x="81" y="52"/>
                    <a:pt x="79" y="48"/>
                  </a:cubicBezTo>
                  <a:cubicBezTo>
                    <a:pt x="76" y="43"/>
                    <a:pt x="77" y="37"/>
                    <a:pt x="81" y="38"/>
                  </a:cubicBezTo>
                  <a:moveTo>
                    <a:pt x="65" y="85"/>
                  </a:moveTo>
                  <a:cubicBezTo>
                    <a:pt x="64" y="80"/>
                    <a:pt x="68" y="72"/>
                    <a:pt x="74" y="75"/>
                  </a:cubicBezTo>
                  <a:cubicBezTo>
                    <a:pt x="78" y="78"/>
                    <a:pt x="77" y="83"/>
                    <a:pt x="76" y="86"/>
                  </a:cubicBezTo>
                  <a:cubicBezTo>
                    <a:pt x="73" y="91"/>
                    <a:pt x="67" y="91"/>
                    <a:pt x="65" y="85"/>
                  </a:cubicBezTo>
                  <a:moveTo>
                    <a:pt x="65" y="95"/>
                  </a:moveTo>
                  <a:cubicBezTo>
                    <a:pt x="69" y="98"/>
                    <a:pt x="68" y="102"/>
                    <a:pt x="66" y="105"/>
                  </a:cubicBezTo>
                  <a:cubicBezTo>
                    <a:pt x="62" y="110"/>
                    <a:pt x="56" y="109"/>
                    <a:pt x="55" y="104"/>
                  </a:cubicBezTo>
                  <a:cubicBezTo>
                    <a:pt x="54" y="99"/>
                    <a:pt x="60" y="93"/>
                    <a:pt x="65" y="95"/>
                  </a:cubicBezTo>
                  <a:moveTo>
                    <a:pt x="64" y="48"/>
                  </a:moveTo>
                  <a:cubicBezTo>
                    <a:pt x="65" y="48"/>
                    <a:pt x="65" y="48"/>
                    <a:pt x="65" y="48"/>
                  </a:cubicBezTo>
                  <a:cubicBezTo>
                    <a:pt x="69" y="50"/>
                    <a:pt x="69" y="55"/>
                    <a:pt x="68" y="58"/>
                  </a:cubicBezTo>
                  <a:cubicBezTo>
                    <a:pt x="66" y="63"/>
                    <a:pt x="60" y="63"/>
                    <a:pt x="58" y="57"/>
                  </a:cubicBezTo>
                  <a:cubicBezTo>
                    <a:pt x="55" y="52"/>
                    <a:pt x="59" y="46"/>
                    <a:pt x="64" y="48"/>
                  </a:cubicBezTo>
                  <a:moveTo>
                    <a:pt x="50" y="77"/>
                  </a:moveTo>
                  <a:cubicBezTo>
                    <a:pt x="48" y="71"/>
                    <a:pt x="53" y="64"/>
                    <a:pt x="59" y="67"/>
                  </a:cubicBezTo>
                  <a:cubicBezTo>
                    <a:pt x="63" y="69"/>
                    <a:pt x="62" y="74"/>
                    <a:pt x="61" y="77"/>
                  </a:cubicBezTo>
                  <a:cubicBezTo>
                    <a:pt x="58" y="83"/>
                    <a:pt x="51" y="83"/>
                    <a:pt x="50" y="77"/>
                  </a:cubicBezTo>
                  <a:moveTo>
                    <a:pt x="40" y="96"/>
                  </a:moveTo>
                  <a:cubicBezTo>
                    <a:pt x="39" y="91"/>
                    <a:pt x="44" y="85"/>
                    <a:pt x="50" y="87"/>
                  </a:cubicBezTo>
                  <a:cubicBezTo>
                    <a:pt x="54" y="89"/>
                    <a:pt x="53" y="94"/>
                    <a:pt x="52" y="97"/>
                  </a:cubicBezTo>
                  <a:cubicBezTo>
                    <a:pt x="48" y="102"/>
                    <a:pt x="42" y="102"/>
                    <a:pt x="40" y="96"/>
                  </a:cubicBezTo>
                  <a:moveTo>
                    <a:pt x="40" y="106"/>
                  </a:moveTo>
                  <a:cubicBezTo>
                    <a:pt x="44" y="108"/>
                    <a:pt x="43" y="113"/>
                    <a:pt x="41" y="115"/>
                  </a:cubicBezTo>
                  <a:cubicBezTo>
                    <a:pt x="37" y="120"/>
                    <a:pt x="31" y="119"/>
                    <a:pt x="30" y="115"/>
                  </a:cubicBezTo>
                  <a:cubicBezTo>
                    <a:pt x="29" y="109"/>
                    <a:pt x="35" y="104"/>
                    <a:pt x="40" y="106"/>
                  </a:cubicBezTo>
                  <a:moveTo>
                    <a:pt x="24" y="89"/>
                  </a:moveTo>
                  <a:cubicBezTo>
                    <a:pt x="22" y="83"/>
                    <a:pt x="27" y="77"/>
                    <a:pt x="33" y="79"/>
                  </a:cubicBezTo>
                  <a:cubicBezTo>
                    <a:pt x="38" y="81"/>
                    <a:pt x="37" y="86"/>
                    <a:pt x="36" y="89"/>
                  </a:cubicBezTo>
                  <a:cubicBezTo>
                    <a:pt x="33" y="95"/>
                    <a:pt x="26" y="94"/>
                    <a:pt x="24" y="89"/>
                  </a:cubicBezTo>
                  <a:moveTo>
                    <a:pt x="24" y="99"/>
                  </a:moveTo>
                  <a:cubicBezTo>
                    <a:pt x="29" y="101"/>
                    <a:pt x="28" y="105"/>
                    <a:pt x="26" y="108"/>
                  </a:cubicBezTo>
                  <a:cubicBezTo>
                    <a:pt x="23" y="113"/>
                    <a:pt x="16" y="113"/>
                    <a:pt x="15" y="107"/>
                  </a:cubicBezTo>
                  <a:cubicBezTo>
                    <a:pt x="14" y="102"/>
                    <a:pt x="19" y="97"/>
                    <a:pt x="24" y="99"/>
                  </a:cubicBezTo>
                  <a:moveTo>
                    <a:pt x="25" y="52"/>
                  </a:moveTo>
                  <a:cubicBezTo>
                    <a:pt x="29" y="54"/>
                    <a:pt x="29" y="59"/>
                    <a:pt x="27" y="62"/>
                  </a:cubicBezTo>
                  <a:cubicBezTo>
                    <a:pt x="25" y="67"/>
                    <a:pt x="17" y="67"/>
                    <a:pt x="15" y="62"/>
                  </a:cubicBezTo>
                  <a:cubicBezTo>
                    <a:pt x="13" y="56"/>
                    <a:pt x="18" y="49"/>
                    <a:pt x="25" y="52"/>
                  </a:cubicBezTo>
                  <a:moveTo>
                    <a:pt x="36" y="42"/>
                  </a:moveTo>
                  <a:cubicBezTo>
                    <a:pt x="33" y="48"/>
                    <a:pt x="25" y="47"/>
                    <a:pt x="23" y="41"/>
                  </a:cubicBezTo>
                  <a:cubicBezTo>
                    <a:pt x="22" y="37"/>
                    <a:pt x="27" y="31"/>
                    <a:pt x="33" y="33"/>
                  </a:cubicBezTo>
                  <a:cubicBezTo>
                    <a:pt x="37" y="35"/>
                    <a:pt x="37" y="40"/>
                    <a:pt x="36" y="42"/>
                  </a:cubicBezTo>
                  <a:moveTo>
                    <a:pt x="49" y="40"/>
                  </a:moveTo>
                  <a:cubicBezTo>
                    <a:pt x="53" y="43"/>
                    <a:pt x="54" y="47"/>
                    <a:pt x="52" y="50"/>
                  </a:cubicBezTo>
                  <a:cubicBezTo>
                    <a:pt x="50" y="55"/>
                    <a:pt x="43" y="55"/>
                    <a:pt x="41" y="49"/>
                  </a:cubicBezTo>
                  <a:cubicBezTo>
                    <a:pt x="39" y="44"/>
                    <a:pt x="43" y="38"/>
                    <a:pt x="49" y="40"/>
                  </a:cubicBezTo>
                  <a:moveTo>
                    <a:pt x="42" y="59"/>
                  </a:moveTo>
                  <a:cubicBezTo>
                    <a:pt x="46" y="61"/>
                    <a:pt x="46" y="66"/>
                    <a:pt x="45" y="69"/>
                  </a:cubicBezTo>
                  <a:cubicBezTo>
                    <a:pt x="42" y="75"/>
                    <a:pt x="35" y="75"/>
                    <a:pt x="33" y="69"/>
                  </a:cubicBezTo>
                  <a:cubicBezTo>
                    <a:pt x="31" y="63"/>
                    <a:pt x="36" y="57"/>
                    <a:pt x="42" y="59"/>
                  </a:cubicBezTo>
                  <a:moveTo>
                    <a:pt x="105" y="39"/>
                  </a:moveTo>
                  <a:cubicBezTo>
                    <a:pt x="105" y="39"/>
                    <a:pt x="105" y="39"/>
                    <a:pt x="105" y="40"/>
                  </a:cubicBezTo>
                  <a:cubicBezTo>
                    <a:pt x="106" y="41"/>
                    <a:pt x="108" y="45"/>
                    <a:pt x="109" y="48"/>
                  </a:cubicBezTo>
                  <a:cubicBezTo>
                    <a:pt x="110" y="51"/>
                    <a:pt x="110" y="52"/>
                    <a:pt x="109" y="52"/>
                  </a:cubicBezTo>
                  <a:cubicBezTo>
                    <a:pt x="108" y="52"/>
                    <a:pt x="104" y="40"/>
                    <a:pt x="105" y="39"/>
                  </a:cubicBezTo>
                  <a:moveTo>
                    <a:pt x="153" y="0"/>
                  </a:moveTo>
                  <a:cubicBezTo>
                    <a:pt x="69" y="0"/>
                    <a:pt x="69" y="0"/>
                    <a:pt x="69" y="0"/>
                  </a:cubicBezTo>
                  <a:cubicBezTo>
                    <a:pt x="69" y="0"/>
                    <a:pt x="70" y="1"/>
                    <a:pt x="70" y="2"/>
                  </a:cubicBezTo>
                  <a:cubicBezTo>
                    <a:pt x="71" y="3"/>
                    <a:pt x="71" y="3"/>
                    <a:pt x="70" y="3"/>
                  </a:cubicBezTo>
                  <a:cubicBezTo>
                    <a:pt x="68" y="3"/>
                    <a:pt x="67" y="1"/>
                    <a:pt x="66" y="0"/>
                  </a:cubicBezTo>
                  <a:cubicBezTo>
                    <a:pt x="54" y="0"/>
                    <a:pt x="54" y="0"/>
                    <a:pt x="54" y="0"/>
                  </a:cubicBezTo>
                  <a:cubicBezTo>
                    <a:pt x="54" y="0"/>
                    <a:pt x="54" y="1"/>
                    <a:pt x="53" y="2"/>
                  </a:cubicBezTo>
                  <a:cubicBezTo>
                    <a:pt x="52" y="4"/>
                    <a:pt x="46" y="3"/>
                    <a:pt x="45" y="0"/>
                  </a:cubicBezTo>
                  <a:cubicBezTo>
                    <a:pt x="45" y="0"/>
                    <a:pt x="45" y="0"/>
                    <a:pt x="45" y="0"/>
                  </a:cubicBezTo>
                  <a:cubicBezTo>
                    <a:pt x="23" y="0"/>
                    <a:pt x="23" y="0"/>
                    <a:pt x="23" y="0"/>
                  </a:cubicBezTo>
                  <a:cubicBezTo>
                    <a:pt x="23" y="0"/>
                    <a:pt x="22" y="1"/>
                    <a:pt x="21" y="2"/>
                  </a:cubicBezTo>
                  <a:cubicBezTo>
                    <a:pt x="18" y="5"/>
                    <a:pt x="11" y="4"/>
                    <a:pt x="11" y="1"/>
                  </a:cubicBezTo>
                  <a:cubicBezTo>
                    <a:pt x="11" y="1"/>
                    <a:pt x="11" y="0"/>
                    <a:pt x="12" y="0"/>
                  </a:cubicBezTo>
                  <a:cubicBezTo>
                    <a:pt x="0" y="0"/>
                    <a:pt x="0" y="0"/>
                    <a:pt x="0" y="0"/>
                  </a:cubicBezTo>
                  <a:cubicBezTo>
                    <a:pt x="0" y="1"/>
                    <a:pt x="0" y="1"/>
                    <a:pt x="0" y="1"/>
                  </a:cubicBezTo>
                  <a:cubicBezTo>
                    <a:pt x="0" y="6"/>
                    <a:pt x="0" y="6"/>
                    <a:pt x="0" y="6"/>
                  </a:cubicBezTo>
                  <a:cubicBezTo>
                    <a:pt x="0" y="12"/>
                    <a:pt x="0" y="12"/>
                    <a:pt x="0" y="12"/>
                  </a:cubicBezTo>
                  <a:cubicBezTo>
                    <a:pt x="1" y="9"/>
                    <a:pt x="6" y="6"/>
                    <a:pt x="10" y="7"/>
                  </a:cubicBezTo>
                  <a:cubicBezTo>
                    <a:pt x="14" y="9"/>
                    <a:pt x="13" y="12"/>
                    <a:pt x="11" y="14"/>
                  </a:cubicBezTo>
                  <a:cubicBezTo>
                    <a:pt x="8" y="18"/>
                    <a:pt x="1" y="18"/>
                    <a:pt x="0" y="15"/>
                  </a:cubicBezTo>
                  <a:cubicBezTo>
                    <a:pt x="0" y="22"/>
                    <a:pt x="0" y="22"/>
                    <a:pt x="0" y="22"/>
                  </a:cubicBezTo>
                  <a:cubicBezTo>
                    <a:pt x="4" y="24"/>
                    <a:pt x="3" y="28"/>
                    <a:pt x="1" y="30"/>
                  </a:cubicBezTo>
                  <a:cubicBezTo>
                    <a:pt x="1" y="30"/>
                    <a:pt x="1" y="31"/>
                    <a:pt x="0" y="31"/>
                  </a:cubicBezTo>
                  <a:cubicBezTo>
                    <a:pt x="0" y="47"/>
                    <a:pt x="0" y="47"/>
                    <a:pt x="0" y="47"/>
                  </a:cubicBezTo>
                  <a:cubicBezTo>
                    <a:pt x="2" y="45"/>
                    <a:pt x="4" y="44"/>
                    <a:pt x="7" y="45"/>
                  </a:cubicBezTo>
                  <a:cubicBezTo>
                    <a:pt x="12" y="47"/>
                    <a:pt x="11" y="52"/>
                    <a:pt x="10" y="55"/>
                  </a:cubicBezTo>
                  <a:cubicBezTo>
                    <a:pt x="8" y="59"/>
                    <a:pt x="3" y="60"/>
                    <a:pt x="0" y="58"/>
                  </a:cubicBezTo>
                  <a:cubicBezTo>
                    <a:pt x="0" y="66"/>
                    <a:pt x="0" y="66"/>
                    <a:pt x="0" y="66"/>
                  </a:cubicBezTo>
                  <a:cubicBezTo>
                    <a:pt x="3" y="68"/>
                    <a:pt x="3" y="73"/>
                    <a:pt x="2" y="75"/>
                  </a:cubicBezTo>
                  <a:cubicBezTo>
                    <a:pt x="1" y="76"/>
                    <a:pt x="1" y="77"/>
                    <a:pt x="0" y="78"/>
                  </a:cubicBezTo>
                  <a:cubicBezTo>
                    <a:pt x="0" y="97"/>
                    <a:pt x="0" y="97"/>
                    <a:pt x="0" y="97"/>
                  </a:cubicBezTo>
                  <a:cubicBezTo>
                    <a:pt x="1" y="93"/>
                    <a:pt x="4" y="90"/>
                    <a:pt x="8" y="92"/>
                  </a:cubicBezTo>
                  <a:cubicBezTo>
                    <a:pt x="12" y="94"/>
                    <a:pt x="12" y="99"/>
                    <a:pt x="11" y="101"/>
                  </a:cubicBezTo>
                  <a:cubicBezTo>
                    <a:pt x="8" y="107"/>
                    <a:pt x="2" y="106"/>
                    <a:pt x="0" y="101"/>
                  </a:cubicBezTo>
                  <a:cubicBezTo>
                    <a:pt x="0" y="110"/>
                    <a:pt x="0" y="110"/>
                    <a:pt x="0" y="110"/>
                  </a:cubicBezTo>
                  <a:cubicBezTo>
                    <a:pt x="0" y="110"/>
                    <a:pt x="1" y="111"/>
                    <a:pt x="1" y="111"/>
                  </a:cubicBezTo>
                  <a:cubicBezTo>
                    <a:pt x="5" y="112"/>
                    <a:pt x="5" y="117"/>
                    <a:pt x="4" y="119"/>
                  </a:cubicBezTo>
                  <a:cubicBezTo>
                    <a:pt x="3" y="121"/>
                    <a:pt x="1" y="122"/>
                    <a:pt x="0" y="123"/>
                  </a:cubicBezTo>
                  <a:cubicBezTo>
                    <a:pt x="0" y="137"/>
                    <a:pt x="0" y="137"/>
                    <a:pt x="0" y="137"/>
                  </a:cubicBezTo>
                  <a:cubicBezTo>
                    <a:pt x="1" y="134"/>
                    <a:pt x="4" y="132"/>
                    <a:pt x="7" y="133"/>
                  </a:cubicBezTo>
                  <a:cubicBezTo>
                    <a:pt x="10" y="134"/>
                    <a:pt x="9" y="138"/>
                    <a:pt x="7" y="140"/>
                  </a:cubicBezTo>
                  <a:cubicBezTo>
                    <a:pt x="5" y="143"/>
                    <a:pt x="1" y="144"/>
                    <a:pt x="0" y="141"/>
                  </a:cubicBezTo>
                  <a:cubicBezTo>
                    <a:pt x="0" y="149"/>
                    <a:pt x="0" y="149"/>
                    <a:pt x="0" y="149"/>
                  </a:cubicBezTo>
                  <a:cubicBezTo>
                    <a:pt x="18" y="149"/>
                    <a:pt x="18" y="149"/>
                    <a:pt x="18" y="149"/>
                  </a:cubicBezTo>
                  <a:cubicBezTo>
                    <a:pt x="19" y="146"/>
                    <a:pt x="25" y="142"/>
                    <a:pt x="28" y="144"/>
                  </a:cubicBezTo>
                  <a:cubicBezTo>
                    <a:pt x="30" y="145"/>
                    <a:pt x="29" y="147"/>
                    <a:pt x="27" y="149"/>
                  </a:cubicBezTo>
                  <a:cubicBezTo>
                    <a:pt x="33" y="149"/>
                    <a:pt x="33" y="149"/>
                    <a:pt x="33" y="149"/>
                  </a:cubicBezTo>
                  <a:cubicBezTo>
                    <a:pt x="37" y="149"/>
                    <a:pt x="37" y="149"/>
                    <a:pt x="37" y="149"/>
                  </a:cubicBezTo>
                  <a:cubicBezTo>
                    <a:pt x="50" y="149"/>
                    <a:pt x="50" y="149"/>
                    <a:pt x="50" y="149"/>
                  </a:cubicBezTo>
                  <a:cubicBezTo>
                    <a:pt x="52" y="146"/>
                    <a:pt x="59" y="141"/>
                    <a:pt x="62" y="143"/>
                  </a:cubicBezTo>
                  <a:cubicBezTo>
                    <a:pt x="63" y="145"/>
                    <a:pt x="62" y="147"/>
                    <a:pt x="59" y="149"/>
                  </a:cubicBezTo>
                  <a:cubicBezTo>
                    <a:pt x="65" y="149"/>
                    <a:pt x="65" y="149"/>
                    <a:pt x="65" y="149"/>
                  </a:cubicBezTo>
                  <a:cubicBezTo>
                    <a:pt x="68" y="149"/>
                    <a:pt x="68" y="149"/>
                    <a:pt x="68" y="149"/>
                  </a:cubicBezTo>
                  <a:cubicBezTo>
                    <a:pt x="77" y="149"/>
                    <a:pt x="77" y="149"/>
                    <a:pt x="77" y="149"/>
                  </a:cubicBezTo>
                  <a:cubicBezTo>
                    <a:pt x="78" y="146"/>
                    <a:pt x="86" y="139"/>
                    <a:pt x="88" y="140"/>
                  </a:cubicBezTo>
                  <a:cubicBezTo>
                    <a:pt x="88" y="140"/>
                    <a:pt x="88" y="140"/>
                    <a:pt x="88" y="141"/>
                  </a:cubicBezTo>
                  <a:cubicBezTo>
                    <a:pt x="88" y="142"/>
                    <a:pt x="85" y="145"/>
                    <a:pt x="82" y="147"/>
                  </a:cubicBezTo>
                  <a:cubicBezTo>
                    <a:pt x="82" y="148"/>
                    <a:pt x="81" y="149"/>
                    <a:pt x="80" y="149"/>
                  </a:cubicBezTo>
                  <a:cubicBezTo>
                    <a:pt x="120" y="149"/>
                    <a:pt x="120" y="149"/>
                    <a:pt x="120" y="149"/>
                  </a:cubicBezTo>
                  <a:cubicBezTo>
                    <a:pt x="123" y="149"/>
                    <a:pt x="128" y="149"/>
                    <a:pt x="130" y="149"/>
                  </a:cubicBezTo>
                  <a:cubicBezTo>
                    <a:pt x="136" y="148"/>
                    <a:pt x="145" y="145"/>
                    <a:pt x="150" y="135"/>
                  </a:cubicBezTo>
                  <a:cubicBezTo>
                    <a:pt x="153" y="130"/>
                    <a:pt x="153" y="125"/>
                    <a:pt x="152" y="117"/>
                  </a:cubicBezTo>
                  <a:lnTo>
                    <a:pt x="1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cxnSp>
        <p:nvCxnSpPr>
          <p:cNvPr id="12" name="Straight Connector 11"/>
          <p:cNvCxnSpPr/>
          <p:nvPr userDrawn="1"/>
        </p:nvCxnSpPr>
        <p:spPr bwMode="auto">
          <a:xfrm>
            <a:off x="407324" y="914400"/>
            <a:ext cx="8447751" cy="0"/>
          </a:xfrm>
          <a:prstGeom prst="line">
            <a:avLst/>
          </a:prstGeom>
          <a:solidFill>
            <a:schemeClr val="accent1"/>
          </a:solidFill>
          <a:ln w="9525" cap="rnd" cmpd="sng" algn="ctr">
            <a:solidFill>
              <a:schemeClr val="tx2"/>
            </a:solidFill>
            <a:prstDash val="sysDot"/>
            <a:miter lim="800000"/>
            <a:headEnd type="none" w="med" len="med"/>
            <a:tailEnd type="none" w="med" len="med"/>
          </a:ln>
          <a:effectLst/>
        </p:spPr>
      </p:cxnSp>
      <p:sp>
        <p:nvSpPr>
          <p:cNvPr id="17" name="TextBox 16"/>
          <p:cNvSpPr txBox="1"/>
          <p:nvPr userDrawn="1"/>
        </p:nvSpPr>
        <p:spPr bwMode="white">
          <a:xfrm>
            <a:off x="9037454" y="6691493"/>
            <a:ext cx="155941" cy="113877"/>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500" b="0" i="0" u="none" strike="noStrike" kern="0" cap="none" spc="0" normalizeH="0" baseline="0" noProof="0" dirty="0" smtClean="0">
                <a:ln>
                  <a:noFill/>
                </a:ln>
                <a:solidFill>
                  <a:srgbClr val="FFFFFF"/>
                </a:solidFill>
                <a:effectLst/>
                <a:uLnTx/>
                <a:uFillTx/>
                <a:latin typeface="+mj-lt"/>
                <a:ea typeface="+mn-ea"/>
                <a:cs typeface="+mn-cs"/>
              </a:rPr>
              <a:t>®</a:t>
            </a:r>
          </a:p>
        </p:txBody>
      </p:sp>
    </p:spTree>
    <p:extLst>
      <p:ext uri="{BB962C8B-B14F-4D97-AF65-F5344CB8AC3E}">
        <p14:creationId xmlns:p14="http://schemas.microsoft.com/office/powerpoint/2010/main" val="3716583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6" name="Straight Connector 5"/>
          <p:cNvCxnSpPr/>
          <p:nvPr userDrawn="1"/>
        </p:nvCxnSpPr>
        <p:spPr bwMode="auto">
          <a:xfrm>
            <a:off x="3649288" y="3865418"/>
            <a:ext cx="5203766" cy="0"/>
          </a:xfrm>
          <a:prstGeom prst="line">
            <a:avLst/>
          </a:prstGeom>
          <a:solidFill>
            <a:schemeClr val="accent1"/>
          </a:solidFill>
          <a:ln w="9525" cap="rnd" cmpd="sng" algn="ctr">
            <a:solidFill>
              <a:schemeClr val="tx2"/>
            </a:solidFill>
            <a:prstDash val="sysDot"/>
            <a:miter lim="800000"/>
            <a:headEnd type="none" w="med" len="med"/>
            <a:tailEnd type="none" w="med" len="med"/>
          </a:ln>
          <a:effectLst/>
        </p:spPr>
      </p:cxnSp>
      <p:grpSp>
        <p:nvGrpSpPr>
          <p:cNvPr id="8" name="Group 7"/>
          <p:cNvGrpSpPr/>
          <p:nvPr userDrawn="1"/>
        </p:nvGrpSpPr>
        <p:grpSpPr>
          <a:xfrm>
            <a:off x="7525069" y="275427"/>
            <a:ext cx="1321256" cy="472718"/>
            <a:chOff x="-2422525" y="3141663"/>
            <a:chExt cx="1601787" cy="573087"/>
          </a:xfrm>
          <a:solidFill>
            <a:schemeClr val="tx1"/>
          </a:solidFill>
        </p:grpSpPr>
        <p:sp>
          <p:nvSpPr>
            <p:cNvPr id="9" name="Freeform 6"/>
            <p:cNvSpPr>
              <a:spLocks/>
            </p:cNvSpPr>
            <p:nvPr userDrawn="1"/>
          </p:nvSpPr>
          <p:spPr bwMode="auto">
            <a:xfrm>
              <a:off x="-1792288" y="3149600"/>
              <a:ext cx="296862" cy="565150"/>
            </a:xfrm>
            <a:custGeom>
              <a:avLst/>
              <a:gdLst>
                <a:gd name="T0" fmla="*/ 53 w 79"/>
                <a:gd name="T1" fmla="*/ 112 h 151"/>
                <a:gd name="T2" fmla="*/ 39 w 79"/>
                <a:gd name="T3" fmla="*/ 129 h 151"/>
                <a:gd name="T4" fmla="*/ 26 w 79"/>
                <a:gd name="T5" fmla="*/ 112 h 151"/>
                <a:gd name="T6" fmla="*/ 26 w 79"/>
                <a:gd name="T7" fmla="*/ 0 h 151"/>
                <a:gd name="T8" fmla="*/ 0 w 79"/>
                <a:gd name="T9" fmla="*/ 0 h 151"/>
                <a:gd name="T10" fmla="*/ 0 w 79"/>
                <a:gd name="T11" fmla="*/ 111 h 151"/>
                <a:gd name="T12" fmla="*/ 39 w 79"/>
                <a:gd name="T13" fmla="*/ 151 h 151"/>
                <a:gd name="T14" fmla="*/ 79 w 79"/>
                <a:gd name="T15" fmla="*/ 111 h 151"/>
                <a:gd name="T16" fmla="*/ 79 w 79"/>
                <a:gd name="T17" fmla="*/ 0 h 151"/>
                <a:gd name="T18" fmla="*/ 53 w 79"/>
                <a:gd name="T19" fmla="*/ 0 h 151"/>
                <a:gd name="T20" fmla="*/ 53 w 79"/>
                <a:gd name="T21" fmla="*/ 11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51">
                  <a:moveTo>
                    <a:pt x="53" y="112"/>
                  </a:moveTo>
                  <a:cubicBezTo>
                    <a:pt x="53" y="123"/>
                    <a:pt x="49" y="129"/>
                    <a:pt x="39" y="129"/>
                  </a:cubicBezTo>
                  <a:cubicBezTo>
                    <a:pt x="30" y="129"/>
                    <a:pt x="26" y="123"/>
                    <a:pt x="26" y="112"/>
                  </a:cubicBezTo>
                  <a:cubicBezTo>
                    <a:pt x="26" y="0"/>
                    <a:pt x="26" y="0"/>
                    <a:pt x="26" y="0"/>
                  </a:cubicBezTo>
                  <a:cubicBezTo>
                    <a:pt x="0" y="0"/>
                    <a:pt x="0" y="0"/>
                    <a:pt x="0" y="0"/>
                  </a:cubicBezTo>
                  <a:cubicBezTo>
                    <a:pt x="0" y="111"/>
                    <a:pt x="0" y="111"/>
                    <a:pt x="0" y="111"/>
                  </a:cubicBezTo>
                  <a:cubicBezTo>
                    <a:pt x="0" y="137"/>
                    <a:pt x="15" y="151"/>
                    <a:pt x="39" y="151"/>
                  </a:cubicBezTo>
                  <a:cubicBezTo>
                    <a:pt x="64" y="151"/>
                    <a:pt x="79" y="137"/>
                    <a:pt x="79" y="111"/>
                  </a:cubicBezTo>
                  <a:cubicBezTo>
                    <a:pt x="79" y="0"/>
                    <a:pt x="79" y="0"/>
                    <a:pt x="79" y="0"/>
                  </a:cubicBezTo>
                  <a:cubicBezTo>
                    <a:pt x="53" y="0"/>
                    <a:pt x="53" y="0"/>
                    <a:pt x="53" y="0"/>
                  </a:cubicBezTo>
                  <a:lnTo>
                    <a:pt x="53"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 name="Freeform 7"/>
            <p:cNvSpPr>
              <a:spLocks/>
            </p:cNvSpPr>
            <p:nvPr userDrawn="1"/>
          </p:nvSpPr>
          <p:spPr bwMode="auto">
            <a:xfrm>
              <a:off x="-1450975" y="3149600"/>
              <a:ext cx="295275" cy="557212"/>
            </a:xfrm>
            <a:custGeom>
              <a:avLst/>
              <a:gdLst>
                <a:gd name="T0" fmla="*/ 125 w 186"/>
                <a:gd name="T1" fmla="*/ 141 h 351"/>
                <a:gd name="T2" fmla="*/ 61 w 186"/>
                <a:gd name="T3" fmla="*/ 141 h 351"/>
                <a:gd name="T4" fmla="*/ 61 w 186"/>
                <a:gd name="T5" fmla="*/ 0 h 351"/>
                <a:gd name="T6" fmla="*/ 0 w 186"/>
                <a:gd name="T7" fmla="*/ 0 h 351"/>
                <a:gd name="T8" fmla="*/ 0 w 186"/>
                <a:gd name="T9" fmla="*/ 351 h 351"/>
                <a:gd name="T10" fmla="*/ 61 w 186"/>
                <a:gd name="T11" fmla="*/ 351 h 351"/>
                <a:gd name="T12" fmla="*/ 61 w 186"/>
                <a:gd name="T13" fmla="*/ 196 h 351"/>
                <a:gd name="T14" fmla="*/ 125 w 186"/>
                <a:gd name="T15" fmla="*/ 196 h 351"/>
                <a:gd name="T16" fmla="*/ 125 w 186"/>
                <a:gd name="T17" fmla="*/ 351 h 351"/>
                <a:gd name="T18" fmla="*/ 186 w 186"/>
                <a:gd name="T19" fmla="*/ 351 h 351"/>
                <a:gd name="T20" fmla="*/ 186 w 186"/>
                <a:gd name="T21" fmla="*/ 0 h 351"/>
                <a:gd name="T22" fmla="*/ 125 w 186"/>
                <a:gd name="T23" fmla="*/ 0 h 351"/>
                <a:gd name="T24" fmla="*/ 125 w 186"/>
                <a:gd name="T25" fmla="*/ 14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351">
                  <a:moveTo>
                    <a:pt x="125" y="141"/>
                  </a:moveTo>
                  <a:lnTo>
                    <a:pt x="61" y="141"/>
                  </a:lnTo>
                  <a:lnTo>
                    <a:pt x="61" y="0"/>
                  </a:lnTo>
                  <a:lnTo>
                    <a:pt x="0" y="0"/>
                  </a:lnTo>
                  <a:lnTo>
                    <a:pt x="0" y="351"/>
                  </a:lnTo>
                  <a:lnTo>
                    <a:pt x="61" y="351"/>
                  </a:lnTo>
                  <a:lnTo>
                    <a:pt x="61" y="196"/>
                  </a:lnTo>
                  <a:lnTo>
                    <a:pt x="125" y="196"/>
                  </a:lnTo>
                  <a:lnTo>
                    <a:pt x="125" y="351"/>
                  </a:lnTo>
                  <a:lnTo>
                    <a:pt x="186" y="351"/>
                  </a:lnTo>
                  <a:lnTo>
                    <a:pt x="186" y="0"/>
                  </a:lnTo>
                  <a:lnTo>
                    <a:pt x="125" y="0"/>
                  </a:lnTo>
                  <a:lnTo>
                    <a:pt x="125"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 name="Freeform 8"/>
            <p:cNvSpPr>
              <a:spLocks/>
            </p:cNvSpPr>
            <p:nvPr userDrawn="1"/>
          </p:nvSpPr>
          <p:spPr bwMode="auto">
            <a:xfrm>
              <a:off x="-1109663" y="3141663"/>
              <a:ext cx="288925" cy="573087"/>
            </a:xfrm>
            <a:custGeom>
              <a:avLst/>
              <a:gdLst>
                <a:gd name="T0" fmla="*/ 39 w 77"/>
                <a:gd name="T1" fmla="*/ 0 h 153"/>
                <a:gd name="T2" fmla="*/ 0 w 77"/>
                <a:gd name="T3" fmla="*/ 38 h 153"/>
                <a:gd name="T4" fmla="*/ 0 w 77"/>
                <a:gd name="T5" fmla="*/ 115 h 153"/>
                <a:gd name="T6" fmla="*/ 39 w 77"/>
                <a:gd name="T7" fmla="*/ 153 h 153"/>
                <a:gd name="T8" fmla="*/ 77 w 77"/>
                <a:gd name="T9" fmla="*/ 115 h 153"/>
                <a:gd name="T10" fmla="*/ 77 w 77"/>
                <a:gd name="T11" fmla="*/ 98 h 153"/>
                <a:gd name="T12" fmla="*/ 52 w 77"/>
                <a:gd name="T13" fmla="*/ 98 h 153"/>
                <a:gd name="T14" fmla="*/ 52 w 77"/>
                <a:gd name="T15" fmla="*/ 116 h 153"/>
                <a:gd name="T16" fmla="*/ 39 w 77"/>
                <a:gd name="T17" fmla="*/ 131 h 153"/>
                <a:gd name="T18" fmla="*/ 26 w 77"/>
                <a:gd name="T19" fmla="*/ 114 h 153"/>
                <a:gd name="T20" fmla="*/ 26 w 77"/>
                <a:gd name="T21" fmla="*/ 38 h 153"/>
                <a:gd name="T22" fmla="*/ 39 w 77"/>
                <a:gd name="T23" fmla="*/ 22 h 153"/>
                <a:gd name="T24" fmla="*/ 52 w 77"/>
                <a:gd name="T25" fmla="*/ 40 h 153"/>
                <a:gd name="T26" fmla="*/ 52 w 77"/>
                <a:gd name="T27" fmla="*/ 51 h 153"/>
                <a:gd name="T28" fmla="*/ 77 w 77"/>
                <a:gd name="T29" fmla="*/ 51 h 153"/>
                <a:gd name="T30" fmla="*/ 77 w 77"/>
                <a:gd name="T31" fmla="*/ 41 h 153"/>
                <a:gd name="T32" fmla="*/ 39 w 77"/>
                <a:gd name="T3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53">
                  <a:moveTo>
                    <a:pt x="39" y="0"/>
                  </a:moveTo>
                  <a:cubicBezTo>
                    <a:pt x="12" y="0"/>
                    <a:pt x="0" y="17"/>
                    <a:pt x="0" y="38"/>
                  </a:cubicBezTo>
                  <a:cubicBezTo>
                    <a:pt x="0" y="115"/>
                    <a:pt x="0" y="115"/>
                    <a:pt x="0" y="115"/>
                  </a:cubicBezTo>
                  <a:cubicBezTo>
                    <a:pt x="0" y="136"/>
                    <a:pt x="12" y="153"/>
                    <a:pt x="39" y="153"/>
                  </a:cubicBezTo>
                  <a:cubicBezTo>
                    <a:pt x="65" y="153"/>
                    <a:pt x="77" y="136"/>
                    <a:pt x="77" y="115"/>
                  </a:cubicBezTo>
                  <a:cubicBezTo>
                    <a:pt x="77" y="98"/>
                    <a:pt x="77" y="98"/>
                    <a:pt x="77" y="98"/>
                  </a:cubicBezTo>
                  <a:cubicBezTo>
                    <a:pt x="52" y="98"/>
                    <a:pt x="52" y="98"/>
                    <a:pt x="52" y="98"/>
                  </a:cubicBezTo>
                  <a:cubicBezTo>
                    <a:pt x="52" y="116"/>
                    <a:pt x="52" y="116"/>
                    <a:pt x="52" y="116"/>
                  </a:cubicBezTo>
                  <a:cubicBezTo>
                    <a:pt x="52" y="125"/>
                    <a:pt x="49" y="131"/>
                    <a:pt x="39" y="131"/>
                  </a:cubicBezTo>
                  <a:cubicBezTo>
                    <a:pt x="29" y="131"/>
                    <a:pt x="26" y="125"/>
                    <a:pt x="26" y="114"/>
                  </a:cubicBezTo>
                  <a:cubicBezTo>
                    <a:pt x="26" y="38"/>
                    <a:pt x="26" y="38"/>
                    <a:pt x="26" y="38"/>
                  </a:cubicBezTo>
                  <a:cubicBezTo>
                    <a:pt x="26" y="27"/>
                    <a:pt x="29" y="22"/>
                    <a:pt x="39" y="22"/>
                  </a:cubicBezTo>
                  <a:cubicBezTo>
                    <a:pt x="46" y="22"/>
                    <a:pt x="52" y="27"/>
                    <a:pt x="52" y="40"/>
                  </a:cubicBezTo>
                  <a:cubicBezTo>
                    <a:pt x="52" y="51"/>
                    <a:pt x="52" y="51"/>
                    <a:pt x="52" y="51"/>
                  </a:cubicBezTo>
                  <a:cubicBezTo>
                    <a:pt x="77" y="51"/>
                    <a:pt x="77" y="51"/>
                    <a:pt x="77" y="51"/>
                  </a:cubicBezTo>
                  <a:cubicBezTo>
                    <a:pt x="77" y="41"/>
                    <a:pt x="77" y="41"/>
                    <a:pt x="77" y="41"/>
                  </a:cubicBezTo>
                  <a:cubicBezTo>
                    <a:pt x="77" y="18"/>
                    <a:pt x="65"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2" name="Freeform 9"/>
            <p:cNvSpPr>
              <a:spLocks noEditPoints="1"/>
            </p:cNvSpPr>
            <p:nvPr userDrawn="1"/>
          </p:nvSpPr>
          <p:spPr bwMode="auto">
            <a:xfrm>
              <a:off x="-2422525" y="3149600"/>
              <a:ext cx="574675" cy="557212"/>
            </a:xfrm>
            <a:custGeom>
              <a:avLst/>
              <a:gdLst>
                <a:gd name="T0" fmla="*/ 111 w 153"/>
                <a:gd name="T1" fmla="*/ 87 h 149"/>
                <a:gd name="T2" fmla="*/ 104 w 153"/>
                <a:gd name="T3" fmla="*/ 118 h 149"/>
                <a:gd name="T4" fmla="*/ 106 w 153"/>
                <a:gd name="T5" fmla="*/ 98 h 149"/>
                <a:gd name="T6" fmla="*/ 101 w 153"/>
                <a:gd name="T7" fmla="*/ 124 h 149"/>
                <a:gd name="T8" fmla="*/ 88 w 153"/>
                <a:gd name="T9" fmla="*/ 129 h 149"/>
                <a:gd name="T10" fmla="*/ 73 w 153"/>
                <a:gd name="T11" fmla="*/ 144 h 149"/>
                <a:gd name="T12" fmla="*/ 66 w 153"/>
                <a:gd name="T13" fmla="*/ 137 h 149"/>
                <a:gd name="T14" fmla="*/ 54 w 153"/>
                <a:gd name="T15" fmla="*/ 114 h 149"/>
                <a:gd name="T16" fmla="*/ 50 w 153"/>
                <a:gd name="T17" fmla="*/ 144 h 149"/>
                <a:gd name="T18" fmla="*/ 20 w 153"/>
                <a:gd name="T19" fmla="*/ 130 h 149"/>
                <a:gd name="T20" fmla="*/ 17 w 153"/>
                <a:gd name="T21" fmla="*/ 145 h 149"/>
                <a:gd name="T22" fmla="*/ 16 w 153"/>
                <a:gd name="T23" fmla="*/ 72 h 149"/>
                <a:gd name="T24" fmla="*/ 6 w 153"/>
                <a:gd name="T25" fmla="*/ 35 h 149"/>
                <a:gd name="T26" fmla="*/ 35 w 153"/>
                <a:gd name="T27" fmla="*/ 7 h 149"/>
                <a:gd name="T28" fmla="*/ 40 w 153"/>
                <a:gd name="T29" fmla="*/ 18 h 149"/>
                <a:gd name="T30" fmla="*/ 58 w 153"/>
                <a:gd name="T31" fmla="*/ 32 h 149"/>
                <a:gd name="T32" fmla="*/ 53 w 153"/>
                <a:gd name="T33" fmla="*/ 17 h 149"/>
                <a:gd name="T34" fmla="*/ 60 w 153"/>
                <a:gd name="T35" fmla="*/ 1 h 149"/>
                <a:gd name="T36" fmla="*/ 70 w 153"/>
                <a:gd name="T37" fmla="*/ 16 h 149"/>
                <a:gd name="T38" fmla="*/ 70 w 153"/>
                <a:gd name="T39" fmla="*/ 6 h 149"/>
                <a:gd name="T40" fmla="*/ 77 w 153"/>
                <a:gd name="T41" fmla="*/ 5 h 149"/>
                <a:gd name="T42" fmla="*/ 78 w 153"/>
                <a:gd name="T43" fmla="*/ 10 h 149"/>
                <a:gd name="T44" fmla="*/ 91 w 153"/>
                <a:gd name="T45" fmla="*/ 24 h 149"/>
                <a:gd name="T46" fmla="*/ 97 w 153"/>
                <a:gd name="T47" fmla="*/ 26 h 149"/>
                <a:gd name="T48" fmla="*/ 103 w 153"/>
                <a:gd name="T49" fmla="*/ 46 h 149"/>
                <a:gd name="T50" fmla="*/ 103 w 153"/>
                <a:gd name="T51" fmla="*/ 65 h 149"/>
                <a:gd name="T52" fmla="*/ 98 w 153"/>
                <a:gd name="T53" fmla="*/ 91 h 149"/>
                <a:gd name="T54" fmla="*/ 92 w 153"/>
                <a:gd name="T55" fmla="*/ 56 h 149"/>
                <a:gd name="T56" fmla="*/ 92 w 153"/>
                <a:gd name="T57" fmla="*/ 29 h 149"/>
                <a:gd name="T58" fmla="*/ 95 w 153"/>
                <a:gd name="T59" fmla="*/ 74 h 149"/>
                <a:gd name="T60" fmla="*/ 80 w 153"/>
                <a:gd name="T61" fmla="*/ 94 h 149"/>
                <a:gd name="T62" fmla="*/ 80 w 153"/>
                <a:gd name="T63" fmla="*/ 56 h 149"/>
                <a:gd name="T64" fmla="*/ 86 w 153"/>
                <a:gd name="T65" fmla="*/ 30 h 149"/>
                <a:gd name="T66" fmla="*/ 79 w 153"/>
                <a:gd name="T67" fmla="*/ 48 h 149"/>
                <a:gd name="T68" fmla="*/ 65 w 153"/>
                <a:gd name="T69" fmla="*/ 95 h 149"/>
                <a:gd name="T70" fmla="*/ 68 w 153"/>
                <a:gd name="T71" fmla="*/ 58 h 149"/>
                <a:gd name="T72" fmla="*/ 50 w 153"/>
                <a:gd name="T73" fmla="*/ 77 h 149"/>
                <a:gd name="T74" fmla="*/ 41 w 153"/>
                <a:gd name="T75" fmla="*/ 115 h 149"/>
                <a:gd name="T76" fmla="*/ 24 w 153"/>
                <a:gd name="T77" fmla="*/ 89 h 149"/>
                <a:gd name="T78" fmla="*/ 27 w 153"/>
                <a:gd name="T79" fmla="*/ 62 h 149"/>
                <a:gd name="T80" fmla="*/ 36 w 153"/>
                <a:gd name="T81" fmla="*/ 42 h 149"/>
                <a:gd name="T82" fmla="*/ 45 w 153"/>
                <a:gd name="T83" fmla="*/ 69 h 149"/>
                <a:gd name="T84" fmla="*/ 109 w 153"/>
                <a:gd name="T85" fmla="*/ 52 h 149"/>
                <a:gd name="T86" fmla="*/ 66 w 153"/>
                <a:gd name="T87" fmla="*/ 0 h 149"/>
                <a:gd name="T88" fmla="*/ 21 w 153"/>
                <a:gd name="T89" fmla="*/ 2 h 149"/>
                <a:gd name="T90" fmla="*/ 0 w 153"/>
                <a:gd name="T91" fmla="*/ 12 h 149"/>
                <a:gd name="T92" fmla="*/ 0 w 153"/>
                <a:gd name="T93" fmla="*/ 31 h 149"/>
                <a:gd name="T94" fmla="*/ 2 w 153"/>
                <a:gd name="T95" fmla="*/ 75 h 149"/>
                <a:gd name="T96" fmla="*/ 0 w 153"/>
                <a:gd name="T97" fmla="*/ 110 h 149"/>
                <a:gd name="T98" fmla="*/ 7 w 153"/>
                <a:gd name="T99" fmla="*/ 140 h 149"/>
                <a:gd name="T100" fmla="*/ 33 w 153"/>
                <a:gd name="T101" fmla="*/ 149 h 149"/>
                <a:gd name="T102" fmla="*/ 68 w 153"/>
                <a:gd name="T103" fmla="*/ 149 h 149"/>
                <a:gd name="T104" fmla="*/ 120 w 153"/>
                <a:gd name="T10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149">
                  <a:moveTo>
                    <a:pt x="111" y="72"/>
                  </a:moveTo>
                  <a:cubicBezTo>
                    <a:pt x="109" y="70"/>
                    <a:pt x="108" y="58"/>
                    <a:pt x="109" y="58"/>
                  </a:cubicBezTo>
                  <a:cubicBezTo>
                    <a:pt x="110" y="58"/>
                    <a:pt x="110" y="58"/>
                    <a:pt x="110" y="58"/>
                  </a:cubicBezTo>
                  <a:cubicBezTo>
                    <a:pt x="111" y="60"/>
                    <a:pt x="112" y="64"/>
                    <a:pt x="112" y="67"/>
                  </a:cubicBezTo>
                  <a:cubicBezTo>
                    <a:pt x="112" y="70"/>
                    <a:pt x="112" y="72"/>
                    <a:pt x="111" y="72"/>
                  </a:cubicBezTo>
                  <a:moveTo>
                    <a:pt x="111" y="87"/>
                  </a:moveTo>
                  <a:cubicBezTo>
                    <a:pt x="110" y="91"/>
                    <a:pt x="109" y="93"/>
                    <a:pt x="108" y="92"/>
                  </a:cubicBezTo>
                  <a:cubicBezTo>
                    <a:pt x="106" y="88"/>
                    <a:pt x="108" y="77"/>
                    <a:pt x="110" y="78"/>
                  </a:cubicBezTo>
                  <a:cubicBezTo>
                    <a:pt x="110" y="78"/>
                    <a:pt x="110" y="78"/>
                    <a:pt x="110" y="78"/>
                  </a:cubicBezTo>
                  <a:cubicBezTo>
                    <a:pt x="112" y="80"/>
                    <a:pt x="111" y="85"/>
                    <a:pt x="111" y="87"/>
                  </a:cubicBezTo>
                  <a:moveTo>
                    <a:pt x="108" y="113"/>
                  </a:moveTo>
                  <a:cubicBezTo>
                    <a:pt x="106" y="117"/>
                    <a:pt x="105" y="119"/>
                    <a:pt x="104" y="118"/>
                  </a:cubicBezTo>
                  <a:cubicBezTo>
                    <a:pt x="103" y="116"/>
                    <a:pt x="108" y="103"/>
                    <a:pt x="110" y="104"/>
                  </a:cubicBezTo>
                  <a:cubicBezTo>
                    <a:pt x="110" y="104"/>
                    <a:pt x="110" y="104"/>
                    <a:pt x="110" y="104"/>
                  </a:cubicBezTo>
                  <a:cubicBezTo>
                    <a:pt x="110" y="106"/>
                    <a:pt x="109" y="110"/>
                    <a:pt x="108" y="113"/>
                  </a:cubicBezTo>
                  <a:moveTo>
                    <a:pt x="100" y="111"/>
                  </a:moveTo>
                  <a:cubicBezTo>
                    <a:pt x="98" y="108"/>
                    <a:pt x="103" y="97"/>
                    <a:pt x="106" y="98"/>
                  </a:cubicBezTo>
                  <a:cubicBezTo>
                    <a:pt x="106" y="98"/>
                    <a:pt x="106" y="98"/>
                    <a:pt x="106" y="98"/>
                  </a:cubicBezTo>
                  <a:cubicBezTo>
                    <a:pt x="107" y="100"/>
                    <a:pt x="106" y="105"/>
                    <a:pt x="105" y="108"/>
                  </a:cubicBezTo>
                  <a:cubicBezTo>
                    <a:pt x="103" y="112"/>
                    <a:pt x="101" y="114"/>
                    <a:pt x="100" y="111"/>
                  </a:cubicBezTo>
                  <a:moveTo>
                    <a:pt x="97" y="132"/>
                  </a:moveTo>
                  <a:cubicBezTo>
                    <a:pt x="94" y="135"/>
                    <a:pt x="92" y="137"/>
                    <a:pt x="92" y="135"/>
                  </a:cubicBezTo>
                  <a:cubicBezTo>
                    <a:pt x="92" y="133"/>
                    <a:pt x="99" y="122"/>
                    <a:pt x="101" y="124"/>
                  </a:cubicBezTo>
                  <a:cubicBezTo>
                    <a:pt x="101" y="124"/>
                    <a:pt x="101" y="124"/>
                    <a:pt x="101" y="124"/>
                  </a:cubicBezTo>
                  <a:cubicBezTo>
                    <a:pt x="101" y="125"/>
                    <a:pt x="99" y="129"/>
                    <a:pt x="97" y="132"/>
                  </a:cubicBezTo>
                  <a:moveTo>
                    <a:pt x="88" y="129"/>
                  </a:moveTo>
                  <a:cubicBezTo>
                    <a:pt x="87" y="125"/>
                    <a:pt x="94" y="116"/>
                    <a:pt x="97" y="118"/>
                  </a:cubicBezTo>
                  <a:cubicBezTo>
                    <a:pt x="97" y="118"/>
                    <a:pt x="97" y="118"/>
                    <a:pt x="97" y="118"/>
                  </a:cubicBezTo>
                  <a:cubicBezTo>
                    <a:pt x="98" y="120"/>
                    <a:pt x="96" y="124"/>
                    <a:pt x="94" y="127"/>
                  </a:cubicBezTo>
                  <a:cubicBezTo>
                    <a:pt x="91" y="131"/>
                    <a:pt x="88" y="132"/>
                    <a:pt x="88" y="129"/>
                  </a:cubicBezTo>
                  <a:moveTo>
                    <a:pt x="80" y="121"/>
                  </a:moveTo>
                  <a:cubicBezTo>
                    <a:pt x="79" y="116"/>
                    <a:pt x="85" y="108"/>
                    <a:pt x="89" y="111"/>
                  </a:cubicBezTo>
                  <a:cubicBezTo>
                    <a:pt x="92" y="113"/>
                    <a:pt x="90" y="118"/>
                    <a:pt x="88" y="121"/>
                  </a:cubicBezTo>
                  <a:cubicBezTo>
                    <a:pt x="85" y="125"/>
                    <a:pt x="81" y="125"/>
                    <a:pt x="80" y="121"/>
                  </a:cubicBezTo>
                  <a:moveTo>
                    <a:pt x="80" y="143"/>
                  </a:moveTo>
                  <a:cubicBezTo>
                    <a:pt x="76" y="146"/>
                    <a:pt x="73" y="146"/>
                    <a:pt x="73" y="144"/>
                  </a:cubicBezTo>
                  <a:cubicBezTo>
                    <a:pt x="73" y="140"/>
                    <a:pt x="81" y="133"/>
                    <a:pt x="84" y="135"/>
                  </a:cubicBezTo>
                  <a:cubicBezTo>
                    <a:pt x="85" y="137"/>
                    <a:pt x="82" y="141"/>
                    <a:pt x="80" y="143"/>
                  </a:cubicBezTo>
                  <a:moveTo>
                    <a:pt x="66" y="137"/>
                  </a:moveTo>
                  <a:cubicBezTo>
                    <a:pt x="66" y="133"/>
                    <a:pt x="73" y="126"/>
                    <a:pt x="77" y="129"/>
                  </a:cubicBezTo>
                  <a:cubicBezTo>
                    <a:pt x="79" y="131"/>
                    <a:pt x="77" y="135"/>
                    <a:pt x="74" y="137"/>
                  </a:cubicBezTo>
                  <a:cubicBezTo>
                    <a:pt x="70" y="140"/>
                    <a:pt x="66" y="140"/>
                    <a:pt x="66" y="137"/>
                  </a:cubicBezTo>
                  <a:moveTo>
                    <a:pt x="56" y="129"/>
                  </a:moveTo>
                  <a:cubicBezTo>
                    <a:pt x="56" y="125"/>
                    <a:pt x="62" y="119"/>
                    <a:pt x="67" y="121"/>
                  </a:cubicBezTo>
                  <a:cubicBezTo>
                    <a:pt x="69" y="123"/>
                    <a:pt x="68" y="128"/>
                    <a:pt x="65" y="130"/>
                  </a:cubicBezTo>
                  <a:cubicBezTo>
                    <a:pt x="61" y="134"/>
                    <a:pt x="56" y="133"/>
                    <a:pt x="56" y="129"/>
                  </a:cubicBezTo>
                  <a:moveTo>
                    <a:pt x="44" y="122"/>
                  </a:moveTo>
                  <a:cubicBezTo>
                    <a:pt x="44" y="117"/>
                    <a:pt x="49" y="111"/>
                    <a:pt x="54" y="114"/>
                  </a:cubicBezTo>
                  <a:cubicBezTo>
                    <a:pt x="57" y="116"/>
                    <a:pt x="56" y="120"/>
                    <a:pt x="54" y="123"/>
                  </a:cubicBezTo>
                  <a:cubicBezTo>
                    <a:pt x="50" y="127"/>
                    <a:pt x="44" y="126"/>
                    <a:pt x="44" y="122"/>
                  </a:cubicBezTo>
                  <a:moveTo>
                    <a:pt x="50" y="144"/>
                  </a:moveTo>
                  <a:cubicBezTo>
                    <a:pt x="46" y="147"/>
                    <a:pt x="41" y="147"/>
                    <a:pt x="41" y="143"/>
                  </a:cubicBezTo>
                  <a:cubicBezTo>
                    <a:pt x="42" y="140"/>
                    <a:pt x="49" y="134"/>
                    <a:pt x="53" y="137"/>
                  </a:cubicBezTo>
                  <a:cubicBezTo>
                    <a:pt x="55" y="138"/>
                    <a:pt x="53" y="142"/>
                    <a:pt x="50" y="144"/>
                  </a:cubicBezTo>
                  <a:moveTo>
                    <a:pt x="31" y="137"/>
                  </a:moveTo>
                  <a:cubicBezTo>
                    <a:pt x="32" y="133"/>
                    <a:pt x="37" y="128"/>
                    <a:pt x="42" y="130"/>
                  </a:cubicBezTo>
                  <a:cubicBezTo>
                    <a:pt x="44" y="132"/>
                    <a:pt x="43" y="135"/>
                    <a:pt x="40" y="138"/>
                  </a:cubicBezTo>
                  <a:cubicBezTo>
                    <a:pt x="37" y="141"/>
                    <a:pt x="31" y="141"/>
                    <a:pt x="31" y="137"/>
                  </a:cubicBezTo>
                  <a:moveTo>
                    <a:pt x="29" y="131"/>
                  </a:moveTo>
                  <a:cubicBezTo>
                    <a:pt x="26" y="135"/>
                    <a:pt x="20" y="135"/>
                    <a:pt x="20" y="130"/>
                  </a:cubicBezTo>
                  <a:cubicBezTo>
                    <a:pt x="20" y="126"/>
                    <a:pt x="25" y="121"/>
                    <a:pt x="29" y="123"/>
                  </a:cubicBezTo>
                  <a:cubicBezTo>
                    <a:pt x="32" y="125"/>
                    <a:pt x="31" y="129"/>
                    <a:pt x="29" y="131"/>
                  </a:cubicBezTo>
                  <a:moveTo>
                    <a:pt x="17" y="145"/>
                  </a:moveTo>
                  <a:cubicBezTo>
                    <a:pt x="14" y="148"/>
                    <a:pt x="9" y="148"/>
                    <a:pt x="9" y="144"/>
                  </a:cubicBezTo>
                  <a:cubicBezTo>
                    <a:pt x="9" y="141"/>
                    <a:pt x="14" y="136"/>
                    <a:pt x="18" y="138"/>
                  </a:cubicBezTo>
                  <a:cubicBezTo>
                    <a:pt x="21" y="140"/>
                    <a:pt x="20" y="143"/>
                    <a:pt x="17" y="145"/>
                  </a:cubicBezTo>
                  <a:moveTo>
                    <a:pt x="7" y="124"/>
                  </a:moveTo>
                  <a:cubicBezTo>
                    <a:pt x="6" y="120"/>
                    <a:pt x="11" y="115"/>
                    <a:pt x="15" y="117"/>
                  </a:cubicBezTo>
                  <a:cubicBezTo>
                    <a:pt x="19" y="119"/>
                    <a:pt x="18" y="123"/>
                    <a:pt x="17" y="125"/>
                  </a:cubicBezTo>
                  <a:cubicBezTo>
                    <a:pt x="14" y="129"/>
                    <a:pt x="8" y="130"/>
                    <a:pt x="7" y="124"/>
                  </a:cubicBezTo>
                  <a:moveTo>
                    <a:pt x="7" y="81"/>
                  </a:moveTo>
                  <a:cubicBezTo>
                    <a:pt x="6" y="76"/>
                    <a:pt x="10" y="70"/>
                    <a:pt x="16" y="72"/>
                  </a:cubicBezTo>
                  <a:cubicBezTo>
                    <a:pt x="21" y="74"/>
                    <a:pt x="21" y="79"/>
                    <a:pt x="19" y="82"/>
                  </a:cubicBezTo>
                  <a:cubicBezTo>
                    <a:pt x="16" y="88"/>
                    <a:pt x="9" y="87"/>
                    <a:pt x="7" y="81"/>
                  </a:cubicBezTo>
                  <a:moveTo>
                    <a:pt x="6" y="35"/>
                  </a:moveTo>
                  <a:cubicBezTo>
                    <a:pt x="5" y="30"/>
                    <a:pt x="10" y="25"/>
                    <a:pt x="16" y="27"/>
                  </a:cubicBezTo>
                  <a:cubicBezTo>
                    <a:pt x="20" y="29"/>
                    <a:pt x="20" y="33"/>
                    <a:pt x="18" y="36"/>
                  </a:cubicBezTo>
                  <a:cubicBezTo>
                    <a:pt x="15" y="41"/>
                    <a:pt x="7" y="41"/>
                    <a:pt x="6" y="35"/>
                  </a:cubicBezTo>
                  <a:moveTo>
                    <a:pt x="25" y="12"/>
                  </a:moveTo>
                  <a:cubicBezTo>
                    <a:pt x="29" y="14"/>
                    <a:pt x="28" y="18"/>
                    <a:pt x="27" y="19"/>
                  </a:cubicBezTo>
                  <a:cubicBezTo>
                    <a:pt x="24" y="24"/>
                    <a:pt x="16" y="23"/>
                    <a:pt x="15" y="19"/>
                  </a:cubicBezTo>
                  <a:cubicBezTo>
                    <a:pt x="15" y="15"/>
                    <a:pt x="20" y="11"/>
                    <a:pt x="25" y="12"/>
                  </a:cubicBezTo>
                  <a:moveTo>
                    <a:pt x="33" y="1"/>
                  </a:moveTo>
                  <a:cubicBezTo>
                    <a:pt x="37" y="2"/>
                    <a:pt x="36" y="5"/>
                    <a:pt x="35" y="7"/>
                  </a:cubicBezTo>
                  <a:cubicBezTo>
                    <a:pt x="32" y="10"/>
                    <a:pt x="25" y="9"/>
                    <a:pt x="25" y="5"/>
                  </a:cubicBezTo>
                  <a:cubicBezTo>
                    <a:pt x="25" y="2"/>
                    <a:pt x="29" y="0"/>
                    <a:pt x="33" y="1"/>
                  </a:cubicBezTo>
                  <a:moveTo>
                    <a:pt x="40" y="18"/>
                  </a:moveTo>
                  <a:cubicBezTo>
                    <a:pt x="44" y="20"/>
                    <a:pt x="44" y="24"/>
                    <a:pt x="43" y="26"/>
                  </a:cubicBezTo>
                  <a:cubicBezTo>
                    <a:pt x="40" y="30"/>
                    <a:pt x="33" y="29"/>
                    <a:pt x="32" y="24"/>
                  </a:cubicBezTo>
                  <a:cubicBezTo>
                    <a:pt x="30" y="20"/>
                    <a:pt x="35" y="16"/>
                    <a:pt x="40" y="18"/>
                  </a:cubicBezTo>
                  <a:moveTo>
                    <a:pt x="46" y="6"/>
                  </a:moveTo>
                  <a:cubicBezTo>
                    <a:pt x="50" y="7"/>
                    <a:pt x="50" y="10"/>
                    <a:pt x="49" y="12"/>
                  </a:cubicBezTo>
                  <a:cubicBezTo>
                    <a:pt x="47" y="15"/>
                    <a:pt x="40" y="15"/>
                    <a:pt x="39" y="11"/>
                  </a:cubicBezTo>
                  <a:cubicBezTo>
                    <a:pt x="38" y="7"/>
                    <a:pt x="42" y="4"/>
                    <a:pt x="46" y="6"/>
                  </a:cubicBezTo>
                  <a:moveTo>
                    <a:pt x="55" y="24"/>
                  </a:moveTo>
                  <a:cubicBezTo>
                    <a:pt x="59" y="26"/>
                    <a:pt x="59" y="30"/>
                    <a:pt x="58" y="32"/>
                  </a:cubicBezTo>
                  <a:cubicBezTo>
                    <a:pt x="56" y="37"/>
                    <a:pt x="50" y="36"/>
                    <a:pt x="48" y="32"/>
                  </a:cubicBezTo>
                  <a:cubicBezTo>
                    <a:pt x="46" y="27"/>
                    <a:pt x="50" y="22"/>
                    <a:pt x="55" y="24"/>
                  </a:cubicBezTo>
                  <a:moveTo>
                    <a:pt x="58" y="11"/>
                  </a:moveTo>
                  <a:cubicBezTo>
                    <a:pt x="58" y="11"/>
                    <a:pt x="59" y="11"/>
                    <a:pt x="59" y="11"/>
                  </a:cubicBezTo>
                  <a:cubicBezTo>
                    <a:pt x="62" y="13"/>
                    <a:pt x="63" y="16"/>
                    <a:pt x="62" y="18"/>
                  </a:cubicBezTo>
                  <a:cubicBezTo>
                    <a:pt x="61" y="21"/>
                    <a:pt x="55" y="21"/>
                    <a:pt x="53" y="17"/>
                  </a:cubicBezTo>
                  <a:cubicBezTo>
                    <a:pt x="51" y="13"/>
                    <a:pt x="54" y="10"/>
                    <a:pt x="58" y="11"/>
                  </a:cubicBezTo>
                  <a:moveTo>
                    <a:pt x="60" y="1"/>
                  </a:moveTo>
                  <a:cubicBezTo>
                    <a:pt x="60" y="1"/>
                    <a:pt x="60" y="1"/>
                    <a:pt x="61" y="1"/>
                  </a:cubicBezTo>
                  <a:cubicBezTo>
                    <a:pt x="63" y="3"/>
                    <a:pt x="64" y="5"/>
                    <a:pt x="64" y="6"/>
                  </a:cubicBezTo>
                  <a:cubicBezTo>
                    <a:pt x="63" y="9"/>
                    <a:pt x="59" y="9"/>
                    <a:pt x="57" y="6"/>
                  </a:cubicBezTo>
                  <a:cubicBezTo>
                    <a:pt x="55" y="3"/>
                    <a:pt x="57" y="1"/>
                    <a:pt x="60" y="1"/>
                  </a:cubicBezTo>
                  <a:moveTo>
                    <a:pt x="68" y="31"/>
                  </a:moveTo>
                  <a:cubicBezTo>
                    <a:pt x="68" y="31"/>
                    <a:pt x="69" y="31"/>
                    <a:pt x="69" y="31"/>
                  </a:cubicBezTo>
                  <a:cubicBezTo>
                    <a:pt x="73" y="33"/>
                    <a:pt x="74" y="37"/>
                    <a:pt x="73" y="40"/>
                  </a:cubicBezTo>
                  <a:cubicBezTo>
                    <a:pt x="72" y="44"/>
                    <a:pt x="66" y="44"/>
                    <a:pt x="64" y="39"/>
                  </a:cubicBezTo>
                  <a:cubicBezTo>
                    <a:pt x="61" y="35"/>
                    <a:pt x="64" y="30"/>
                    <a:pt x="68" y="31"/>
                  </a:cubicBezTo>
                  <a:moveTo>
                    <a:pt x="70" y="16"/>
                  </a:moveTo>
                  <a:cubicBezTo>
                    <a:pt x="70" y="16"/>
                    <a:pt x="70" y="17"/>
                    <a:pt x="71" y="17"/>
                  </a:cubicBezTo>
                  <a:cubicBezTo>
                    <a:pt x="74" y="19"/>
                    <a:pt x="75" y="22"/>
                    <a:pt x="75" y="24"/>
                  </a:cubicBezTo>
                  <a:cubicBezTo>
                    <a:pt x="74" y="28"/>
                    <a:pt x="70" y="28"/>
                    <a:pt x="67" y="24"/>
                  </a:cubicBezTo>
                  <a:cubicBezTo>
                    <a:pt x="65" y="20"/>
                    <a:pt x="66" y="16"/>
                    <a:pt x="70" y="16"/>
                  </a:cubicBezTo>
                  <a:moveTo>
                    <a:pt x="68" y="5"/>
                  </a:moveTo>
                  <a:cubicBezTo>
                    <a:pt x="69" y="5"/>
                    <a:pt x="70" y="6"/>
                    <a:pt x="70" y="6"/>
                  </a:cubicBezTo>
                  <a:cubicBezTo>
                    <a:pt x="72" y="7"/>
                    <a:pt x="74" y="10"/>
                    <a:pt x="74" y="11"/>
                  </a:cubicBezTo>
                  <a:cubicBezTo>
                    <a:pt x="74" y="14"/>
                    <a:pt x="72" y="14"/>
                    <a:pt x="70" y="12"/>
                  </a:cubicBezTo>
                  <a:cubicBezTo>
                    <a:pt x="66" y="10"/>
                    <a:pt x="66" y="5"/>
                    <a:pt x="68" y="5"/>
                  </a:cubicBezTo>
                  <a:moveTo>
                    <a:pt x="71" y="1"/>
                  </a:moveTo>
                  <a:cubicBezTo>
                    <a:pt x="71" y="1"/>
                    <a:pt x="72" y="1"/>
                    <a:pt x="72" y="1"/>
                  </a:cubicBezTo>
                  <a:cubicBezTo>
                    <a:pt x="73" y="2"/>
                    <a:pt x="76" y="4"/>
                    <a:pt x="77" y="5"/>
                  </a:cubicBezTo>
                  <a:cubicBezTo>
                    <a:pt x="78" y="6"/>
                    <a:pt x="78" y="7"/>
                    <a:pt x="77" y="7"/>
                  </a:cubicBezTo>
                  <a:cubicBezTo>
                    <a:pt x="75" y="7"/>
                    <a:pt x="71" y="1"/>
                    <a:pt x="71" y="1"/>
                  </a:cubicBezTo>
                  <a:moveTo>
                    <a:pt x="83" y="16"/>
                  </a:moveTo>
                  <a:cubicBezTo>
                    <a:pt x="84" y="18"/>
                    <a:pt x="83" y="19"/>
                    <a:pt x="81" y="18"/>
                  </a:cubicBezTo>
                  <a:cubicBezTo>
                    <a:pt x="78" y="16"/>
                    <a:pt x="75" y="10"/>
                    <a:pt x="77" y="10"/>
                  </a:cubicBezTo>
                  <a:cubicBezTo>
                    <a:pt x="78" y="10"/>
                    <a:pt x="78" y="10"/>
                    <a:pt x="78" y="10"/>
                  </a:cubicBezTo>
                  <a:cubicBezTo>
                    <a:pt x="80" y="12"/>
                    <a:pt x="82" y="14"/>
                    <a:pt x="83" y="16"/>
                  </a:cubicBezTo>
                  <a:moveTo>
                    <a:pt x="79" y="6"/>
                  </a:moveTo>
                  <a:cubicBezTo>
                    <a:pt x="79" y="5"/>
                    <a:pt x="86" y="13"/>
                    <a:pt x="85" y="13"/>
                  </a:cubicBezTo>
                  <a:cubicBezTo>
                    <a:pt x="85" y="14"/>
                    <a:pt x="78" y="6"/>
                    <a:pt x="79" y="6"/>
                  </a:cubicBezTo>
                  <a:moveTo>
                    <a:pt x="91" y="21"/>
                  </a:moveTo>
                  <a:cubicBezTo>
                    <a:pt x="92" y="23"/>
                    <a:pt x="92" y="25"/>
                    <a:pt x="91" y="24"/>
                  </a:cubicBezTo>
                  <a:cubicBezTo>
                    <a:pt x="88" y="23"/>
                    <a:pt x="84" y="15"/>
                    <a:pt x="85" y="14"/>
                  </a:cubicBezTo>
                  <a:cubicBezTo>
                    <a:pt x="85" y="14"/>
                    <a:pt x="85" y="15"/>
                    <a:pt x="86" y="15"/>
                  </a:cubicBezTo>
                  <a:cubicBezTo>
                    <a:pt x="88" y="16"/>
                    <a:pt x="90" y="19"/>
                    <a:pt x="91" y="21"/>
                  </a:cubicBezTo>
                  <a:moveTo>
                    <a:pt x="91" y="19"/>
                  </a:moveTo>
                  <a:cubicBezTo>
                    <a:pt x="91" y="19"/>
                    <a:pt x="92" y="19"/>
                    <a:pt x="92" y="19"/>
                  </a:cubicBezTo>
                  <a:cubicBezTo>
                    <a:pt x="93" y="20"/>
                    <a:pt x="96" y="24"/>
                    <a:pt x="97" y="26"/>
                  </a:cubicBezTo>
                  <a:cubicBezTo>
                    <a:pt x="98" y="28"/>
                    <a:pt x="99" y="30"/>
                    <a:pt x="98" y="30"/>
                  </a:cubicBezTo>
                  <a:cubicBezTo>
                    <a:pt x="96" y="29"/>
                    <a:pt x="91" y="19"/>
                    <a:pt x="91" y="19"/>
                  </a:cubicBezTo>
                  <a:moveTo>
                    <a:pt x="99" y="34"/>
                  </a:moveTo>
                  <a:cubicBezTo>
                    <a:pt x="99" y="34"/>
                    <a:pt x="99" y="34"/>
                    <a:pt x="99" y="34"/>
                  </a:cubicBezTo>
                  <a:cubicBezTo>
                    <a:pt x="101" y="36"/>
                    <a:pt x="103" y="40"/>
                    <a:pt x="104" y="43"/>
                  </a:cubicBezTo>
                  <a:cubicBezTo>
                    <a:pt x="105" y="46"/>
                    <a:pt x="104" y="47"/>
                    <a:pt x="103" y="46"/>
                  </a:cubicBezTo>
                  <a:cubicBezTo>
                    <a:pt x="100" y="45"/>
                    <a:pt x="97" y="34"/>
                    <a:pt x="99" y="34"/>
                  </a:cubicBezTo>
                  <a:moveTo>
                    <a:pt x="103" y="65"/>
                  </a:moveTo>
                  <a:cubicBezTo>
                    <a:pt x="100" y="61"/>
                    <a:pt x="99" y="52"/>
                    <a:pt x="102" y="52"/>
                  </a:cubicBezTo>
                  <a:cubicBezTo>
                    <a:pt x="103" y="51"/>
                    <a:pt x="103" y="52"/>
                    <a:pt x="103" y="52"/>
                  </a:cubicBezTo>
                  <a:cubicBezTo>
                    <a:pt x="106" y="54"/>
                    <a:pt x="107" y="59"/>
                    <a:pt x="107" y="61"/>
                  </a:cubicBezTo>
                  <a:cubicBezTo>
                    <a:pt x="106" y="65"/>
                    <a:pt x="105" y="66"/>
                    <a:pt x="103" y="65"/>
                  </a:cubicBezTo>
                  <a:moveTo>
                    <a:pt x="99" y="84"/>
                  </a:moveTo>
                  <a:cubicBezTo>
                    <a:pt x="97" y="79"/>
                    <a:pt x="99" y="69"/>
                    <a:pt x="102" y="71"/>
                  </a:cubicBezTo>
                  <a:cubicBezTo>
                    <a:pt x="103" y="71"/>
                    <a:pt x="103" y="71"/>
                    <a:pt x="103" y="71"/>
                  </a:cubicBezTo>
                  <a:cubicBezTo>
                    <a:pt x="105" y="73"/>
                    <a:pt x="106" y="78"/>
                    <a:pt x="105" y="81"/>
                  </a:cubicBezTo>
                  <a:cubicBezTo>
                    <a:pt x="104" y="85"/>
                    <a:pt x="101" y="87"/>
                    <a:pt x="99" y="84"/>
                  </a:cubicBezTo>
                  <a:moveTo>
                    <a:pt x="98" y="91"/>
                  </a:moveTo>
                  <a:cubicBezTo>
                    <a:pt x="98" y="91"/>
                    <a:pt x="98" y="91"/>
                    <a:pt x="98" y="91"/>
                  </a:cubicBezTo>
                  <a:cubicBezTo>
                    <a:pt x="101" y="93"/>
                    <a:pt x="100" y="99"/>
                    <a:pt x="98" y="101"/>
                  </a:cubicBezTo>
                  <a:cubicBezTo>
                    <a:pt x="96" y="106"/>
                    <a:pt x="93" y="107"/>
                    <a:pt x="91" y="103"/>
                  </a:cubicBezTo>
                  <a:cubicBezTo>
                    <a:pt x="89" y="98"/>
                    <a:pt x="94" y="89"/>
                    <a:pt x="98" y="91"/>
                  </a:cubicBezTo>
                  <a:moveTo>
                    <a:pt x="97" y="54"/>
                  </a:moveTo>
                  <a:cubicBezTo>
                    <a:pt x="97" y="58"/>
                    <a:pt x="94" y="59"/>
                    <a:pt x="92" y="56"/>
                  </a:cubicBezTo>
                  <a:cubicBezTo>
                    <a:pt x="89" y="52"/>
                    <a:pt x="89" y="44"/>
                    <a:pt x="93" y="45"/>
                  </a:cubicBezTo>
                  <a:cubicBezTo>
                    <a:pt x="93" y="45"/>
                    <a:pt x="94" y="45"/>
                    <a:pt x="94" y="45"/>
                  </a:cubicBezTo>
                  <a:cubicBezTo>
                    <a:pt x="97" y="47"/>
                    <a:pt x="98" y="52"/>
                    <a:pt x="97" y="54"/>
                  </a:cubicBezTo>
                  <a:moveTo>
                    <a:pt x="93" y="39"/>
                  </a:moveTo>
                  <a:cubicBezTo>
                    <a:pt x="89" y="36"/>
                    <a:pt x="88" y="28"/>
                    <a:pt x="90" y="28"/>
                  </a:cubicBezTo>
                  <a:cubicBezTo>
                    <a:pt x="91" y="28"/>
                    <a:pt x="91" y="28"/>
                    <a:pt x="92" y="29"/>
                  </a:cubicBezTo>
                  <a:cubicBezTo>
                    <a:pt x="94" y="30"/>
                    <a:pt x="96" y="35"/>
                    <a:pt x="96" y="37"/>
                  </a:cubicBezTo>
                  <a:cubicBezTo>
                    <a:pt x="97" y="40"/>
                    <a:pt x="95" y="41"/>
                    <a:pt x="93" y="39"/>
                  </a:cubicBezTo>
                  <a:moveTo>
                    <a:pt x="87" y="75"/>
                  </a:moveTo>
                  <a:cubicBezTo>
                    <a:pt x="85" y="70"/>
                    <a:pt x="88" y="62"/>
                    <a:pt x="92" y="63"/>
                  </a:cubicBezTo>
                  <a:cubicBezTo>
                    <a:pt x="92" y="63"/>
                    <a:pt x="92" y="63"/>
                    <a:pt x="92" y="64"/>
                  </a:cubicBezTo>
                  <a:cubicBezTo>
                    <a:pt x="96" y="66"/>
                    <a:pt x="96" y="71"/>
                    <a:pt x="95" y="74"/>
                  </a:cubicBezTo>
                  <a:cubicBezTo>
                    <a:pt x="94" y="78"/>
                    <a:pt x="90" y="79"/>
                    <a:pt x="87" y="75"/>
                  </a:cubicBezTo>
                  <a:moveTo>
                    <a:pt x="80" y="94"/>
                  </a:moveTo>
                  <a:cubicBezTo>
                    <a:pt x="78" y="88"/>
                    <a:pt x="83" y="81"/>
                    <a:pt x="87" y="83"/>
                  </a:cubicBezTo>
                  <a:cubicBezTo>
                    <a:pt x="87" y="83"/>
                    <a:pt x="87" y="83"/>
                    <a:pt x="87" y="83"/>
                  </a:cubicBezTo>
                  <a:cubicBezTo>
                    <a:pt x="90" y="86"/>
                    <a:pt x="90" y="91"/>
                    <a:pt x="88" y="94"/>
                  </a:cubicBezTo>
                  <a:cubicBezTo>
                    <a:pt x="86" y="99"/>
                    <a:pt x="81" y="99"/>
                    <a:pt x="80" y="94"/>
                  </a:cubicBezTo>
                  <a:moveTo>
                    <a:pt x="78" y="103"/>
                  </a:moveTo>
                  <a:cubicBezTo>
                    <a:pt x="81" y="106"/>
                    <a:pt x="80" y="110"/>
                    <a:pt x="78" y="113"/>
                  </a:cubicBezTo>
                  <a:cubicBezTo>
                    <a:pt x="75" y="118"/>
                    <a:pt x="69" y="117"/>
                    <a:pt x="69" y="113"/>
                  </a:cubicBezTo>
                  <a:cubicBezTo>
                    <a:pt x="68" y="107"/>
                    <a:pt x="74" y="101"/>
                    <a:pt x="78" y="103"/>
                  </a:cubicBezTo>
                  <a:moveTo>
                    <a:pt x="79" y="55"/>
                  </a:moveTo>
                  <a:cubicBezTo>
                    <a:pt x="79" y="55"/>
                    <a:pt x="79" y="56"/>
                    <a:pt x="80" y="56"/>
                  </a:cubicBezTo>
                  <a:cubicBezTo>
                    <a:pt x="83" y="58"/>
                    <a:pt x="84" y="63"/>
                    <a:pt x="83" y="66"/>
                  </a:cubicBezTo>
                  <a:cubicBezTo>
                    <a:pt x="81" y="70"/>
                    <a:pt x="76" y="71"/>
                    <a:pt x="74" y="66"/>
                  </a:cubicBezTo>
                  <a:cubicBezTo>
                    <a:pt x="71" y="61"/>
                    <a:pt x="74" y="54"/>
                    <a:pt x="79" y="55"/>
                  </a:cubicBezTo>
                  <a:moveTo>
                    <a:pt x="80" y="22"/>
                  </a:moveTo>
                  <a:cubicBezTo>
                    <a:pt x="81" y="22"/>
                    <a:pt x="81" y="23"/>
                    <a:pt x="82" y="23"/>
                  </a:cubicBezTo>
                  <a:cubicBezTo>
                    <a:pt x="85" y="25"/>
                    <a:pt x="86" y="28"/>
                    <a:pt x="86" y="30"/>
                  </a:cubicBezTo>
                  <a:cubicBezTo>
                    <a:pt x="86" y="34"/>
                    <a:pt x="84" y="34"/>
                    <a:pt x="81" y="32"/>
                  </a:cubicBezTo>
                  <a:cubicBezTo>
                    <a:pt x="78" y="29"/>
                    <a:pt x="77" y="22"/>
                    <a:pt x="80" y="22"/>
                  </a:cubicBezTo>
                  <a:moveTo>
                    <a:pt x="81" y="38"/>
                  </a:moveTo>
                  <a:cubicBezTo>
                    <a:pt x="81" y="38"/>
                    <a:pt x="82" y="38"/>
                    <a:pt x="82" y="38"/>
                  </a:cubicBezTo>
                  <a:cubicBezTo>
                    <a:pt x="86" y="40"/>
                    <a:pt x="87" y="45"/>
                    <a:pt x="86" y="47"/>
                  </a:cubicBezTo>
                  <a:cubicBezTo>
                    <a:pt x="85" y="51"/>
                    <a:pt x="81" y="52"/>
                    <a:pt x="79" y="48"/>
                  </a:cubicBezTo>
                  <a:cubicBezTo>
                    <a:pt x="76" y="43"/>
                    <a:pt x="77" y="37"/>
                    <a:pt x="81" y="38"/>
                  </a:cubicBezTo>
                  <a:moveTo>
                    <a:pt x="65" y="85"/>
                  </a:moveTo>
                  <a:cubicBezTo>
                    <a:pt x="64" y="80"/>
                    <a:pt x="68" y="72"/>
                    <a:pt x="74" y="75"/>
                  </a:cubicBezTo>
                  <a:cubicBezTo>
                    <a:pt x="78" y="78"/>
                    <a:pt x="77" y="83"/>
                    <a:pt x="76" y="86"/>
                  </a:cubicBezTo>
                  <a:cubicBezTo>
                    <a:pt x="73" y="91"/>
                    <a:pt x="67" y="91"/>
                    <a:pt x="65" y="85"/>
                  </a:cubicBezTo>
                  <a:moveTo>
                    <a:pt x="65" y="95"/>
                  </a:moveTo>
                  <a:cubicBezTo>
                    <a:pt x="69" y="98"/>
                    <a:pt x="68" y="102"/>
                    <a:pt x="66" y="105"/>
                  </a:cubicBezTo>
                  <a:cubicBezTo>
                    <a:pt x="62" y="110"/>
                    <a:pt x="56" y="109"/>
                    <a:pt x="55" y="104"/>
                  </a:cubicBezTo>
                  <a:cubicBezTo>
                    <a:pt x="54" y="99"/>
                    <a:pt x="60" y="93"/>
                    <a:pt x="65" y="95"/>
                  </a:cubicBezTo>
                  <a:moveTo>
                    <a:pt x="64" y="48"/>
                  </a:moveTo>
                  <a:cubicBezTo>
                    <a:pt x="65" y="48"/>
                    <a:pt x="65" y="48"/>
                    <a:pt x="65" y="48"/>
                  </a:cubicBezTo>
                  <a:cubicBezTo>
                    <a:pt x="69" y="50"/>
                    <a:pt x="69" y="55"/>
                    <a:pt x="68" y="58"/>
                  </a:cubicBezTo>
                  <a:cubicBezTo>
                    <a:pt x="66" y="63"/>
                    <a:pt x="60" y="63"/>
                    <a:pt x="58" y="57"/>
                  </a:cubicBezTo>
                  <a:cubicBezTo>
                    <a:pt x="55" y="52"/>
                    <a:pt x="59" y="46"/>
                    <a:pt x="64" y="48"/>
                  </a:cubicBezTo>
                  <a:moveTo>
                    <a:pt x="50" y="77"/>
                  </a:moveTo>
                  <a:cubicBezTo>
                    <a:pt x="48" y="71"/>
                    <a:pt x="53" y="64"/>
                    <a:pt x="59" y="67"/>
                  </a:cubicBezTo>
                  <a:cubicBezTo>
                    <a:pt x="63" y="69"/>
                    <a:pt x="62" y="74"/>
                    <a:pt x="61" y="77"/>
                  </a:cubicBezTo>
                  <a:cubicBezTo>
                    <a:pt x="58" y="83"/>
                    <a:pt x="51" y="83"/>
                    <a:pt x="50" y="77"/>
                  </a:cubicBezTo>
                  <a:moveTo>
                    <a:pt x="40" y="96"/>
                  </a:moveTo>
                  <a:cubicBezTo>
                    <a:pt x="39" y="91"/>
                    <a:pt x="44" y="85"/>
                    <a:pt x="50" y="87"/>
                  </a:cubicBezTo>
                  <a:cubicBezTo>
                    <a:pt x="54" y="89"/>
                    <a:pt x="53" y="94"/>
                    <a:pt x="52" y="97"/>
                  </a:cubicBezTo>
                  <a:cubicBezTo>
                    <a:pt x="48" y="102"/>
                    <a:pt x="42" y="102"/>
                    <a:pt x="40" y="96"/>
                  </a:cubicBezTo>
                  <a:moveTo>
                    <a:pt x="40" y="106"/>
                  </a:moveTo>
                  <a:cubicBezTo>
                    <a:pt x="44" y="108"/>
                    <a:pt x="43" y="113"/>
                    <a:pt x="41" y="115"/>
                  </a:cubicBezTo>
                  <a:cubicBezTo>
                    <a:pt x="37" y="120"/>
                    <a:pt x="31" y="119"/>
                    <a:pt x="30" y="115"/>
                  </a:cubicBezTo>
                  <a:cubicBezTo>
                    <a:pt x="29" y="109"/>
                    <a:pt x="35" y="104"/>
                    <a:pt x="40" y="106"/>
                  </a:cubicBezTo>
                  <a:moveTo>
                    <a:pt x="24" y="89"/>
                  </a:moveTo>
                  <a:cubicBezTo>
                    <a:pt x="22" y="83"/>
                    <a:pt x="27" y="77"/>
                    <a:pt x="33" y="79"/>
                  </a:cubicBezTo>
                  <a:cubicBezTo>
                    <a:pt x="38" y="81"/>
                    <a:pt x="37" y="86"/>
                    <a:pt x="36" y="89"/>
                  </a:cubicBezTo>
                  <a:cubicBezTo>
                    <a:pt x="33" y="95"/>
                    <a:pt x="26" y="94"/>
                    <a:pt x="24" y="89"/>
                  </a:cubicBezTo>
                  <a:moveTo>
                    <a:pt x="24" y="99"/>
                  </a:moveTo>
                  <a:cubicBezTo>
                    <a:pt x="29" y="101"/>
                    <a:pt x="28" y="105"/>
                    <a:pt x="26" y="108"/>
                  </a:cubicBezTo>
                  <a:cubicBezTo>
                    <a:pt x="23" y="113"/>
                    <a:pt x="16" y="113"/>
                    <a:pt x="15" y="107"/>
                  </a:cubicBezTo>
                  <a:cubicBezTo>
                    <a:pt x="14" y="102"/>
                    <a:pt x="19" y="97"/>
                    <a:pt x="24" y="99"/>
                  </a:cubicBezTo>
                  <a:moveTo>
                    <a:pt x="25" y="52"/>
                  </a:moveTo>
                  <a:cubicBezTo>
                    <a:pt x="29" y="54"/>
                    <a:pt x="29" y="59"/>
                    <a:pt x="27" y="62"/>
                  </a:cubicBezTo>
                  <a:cubicBezTo>
                    <a:pt x="25" y="67"/>
                    <a:pt x="17" y="67"/>
                    <a:pt x="15" y="62"/>
                  </a:cubicBezTo>
                  <a:cubicBezTo>
                    <a:pt x="13" y="56"/>
                    <a:pt x="18" y="49"/>
                    <a:pt x="25" y="52"/>
                  </a:cubicBezTo>
                  <a:moveTo>
                    <a:pt x="36" y="42"/>
                  </a:moveTo>
                  <a:cubicBezTo>
                    <a:pt x="33" y="48"/>
                    <a:pt x="25" y="47"/>
                    <a:pt x="23" y="41"/>
                  </a:cubicBezTo>
                  <a:cubicBezTo>
                    <a:pt x="22" y="37"/>
                    <a:pt x="27" y="31"/>
                    <a:pt x="33" y="33"/>
                  </a:cubicBezTo>
                  <a:cubicBezTo>
                    <a:pt x="37" y="35"/>
                    <a:pt x="37" y="40"/>
                    <a:pt x="36" y="42"/>
                  </a:cubicBezTo>
                  <a:moveTo>
                    <a:pt x="49" y="40"/>
                  </a:moveTo>
                  <a:cubicBezTo>
                    <a:pt x="53" y="43"/>
                    <a:pt x="54" y="47"/>
                    <a:pt x="52" y="50"/>
                  </a:cubicBezTo>
                  <a:cubicBezTo>
                    <a:pt x="50" y="55"/>
                    <a:pt x="43" y="55"/>
                    <a:pt x="41" y="49"/>
                  </a:cubicBezTo>
                  <a:cubicBezTo>
                    <a:pt x="39" y="44"/>
                    <a:pt x="43" y="38"/>
                    <a:pt x="49" y="40"/>
                  </a:cubicBezTo>
                  <a:moveTo>
                    <a:pt x="42" y="59"/>
                  </a:moveTo>
                  <a:cubicBezTo>
                    <a:pt x="46" y="61"/>
                    <a:pt x="46" y="66"/>
                    <a:pt x="45" y="69"/>
                  </a:cubicBezTo>
                  <a:cubicBezTo>
                    <a:pt x="42" y="75"/>
                    <a:pt x="35" y="75"/>
                    <a:pt x="33" y="69"/>
                  </a:cubicBezTo>
                  <a:cubicBezTo>
                    <a:pt x="31" y="63"/>
                    <a:pt x="36" y="57"/>
                    <a:pt x="42" y="59"/>
                  </a:cubicBezTo>
                  <a:moveTo>
                    <a:pt x="105" y="39"/>
                  </a:moveTo>
                  <a:cubicBezTo>
                    <a:pt x="105" y="39"/>
                    <a:pt x="105" y="39"/>
                    <a:pt x="105" y="40"/>
                  </a:cubicBezTo>
                  <a:cubicBezTo>
                    <a:pt x="106" y="41"/>
                    <a:pt x="108" y="45"/>
                    <a:pt x="109" y="48"/>
                  </a:cubicBezTo>
                  <a:cubicBezTo>
                    <a:pt x="110" y="51"/>
                    <a:pt x="110" y="52"/>
                    <a:pt x="109" y="52"/>
                  </a:cubicBezTo>
                  <a:cubicBezTo>
                    <a:pt x="108" y="52"/>
                    <a:pt x="104" y="40"/>
                    <a:pt x="105" y="39"/>
                  </a:cubicBezTo>
                  <a:moveTo>
                    <a:pt x="153" y="0"/>
                  </a:moveTo>
                  <a:cubicBezTo>
                    <a:pt x="69" y="0"/>
                    <a:pt x="69" y="0"/>
                    <a:pt x="69" y="0"/>
                  </a:cubicBezTo>
                  <a:cubicBezTo>
                    <a:pt x="69" y="0"/>
                    <a:pt x="70" y="1"/>
                    <a:pt x="70" y="2"/>
                  </a:cubicBezTo>
                  <a:cubicBezTo>
                    <a:pt x="71" y="3"/>
                    <a:pt x="71" y="3"/>
                    <a:pt x="70" y="3"/>
                  </a:cubicBezTo>
                  <a:cubicBezTo>
                    <a:pt x="68" y="3"/>
                    <a:pt x="67" y="1"/>
                    <a:pt x="66" y="0"/>
                  </a:cubicBezTo>
                  <a:cubicBezTo>
                    <a:pt x="54" y="0"/>
                    <a:pt x="54" y="0"/>
                    <a:pt x="54" y="0"/>
                  </a:cubicBezTo>
                  <a:cubicBezTo>
                    <a:pt x="54" y="0"/>
                    <a:pt x="54" y="1"/>
                    <a:pt x="53" y="2"/>
                  </a:cubicBezTo>
                  <a:cubicBezTo>
                    <a:pt x="52" y="4"/>
                    <a:pt x="46" y="3"/>
                    <a:pt x="45" y="0"/>
                  </a:cubicBezTo>
                  <a:cubicBezTo>
                    <a:pt x="45" y="0"/>
                    <a:pt x="45" y="0"/>
                    <a:pt x="45" y="0"/>
                  </a:cubicBezTo>
                  <a:cubicBezTo>
                    <a:pt x="23" y="0"/>
                    <a:pt x="23" y="0"/>
                    <a:pt x="23" y="0"/>
                  </a:cubicBezTo>
                  <a:cubicBezTo>
                    <a:pt x="23" y="0"/>
                    <a:pt x="22" y="1"/>
                    <a:pt x="21" y="2"/>
                  </a:cubicBezTo>
                  <a:cubicBezTo>
                    <a:pt x="18" y="5"/>
                    <a:pt x="11" y="4"/>
                    <a:pt x="11" y="1"/>
                  </a:cubicBezTo>
                  <a:cubicBezTo>
                    <a:pt x="11" y="1"/>
                    <a:pt x="11" y="0"/>
                    <a:pt x="12" y="0"/>
                  </a:cubicBezTo>
                  <a:cubicBezTo>
                    <a:pt x="0" y="0"/>
                    <a:pt x="0" y="0"/>
                    <a:pt x="0" y="0"/>
                  </a:cubicBezTo>
                  <a:cubicBezTo>
                    <a:pt x="0" y="1"/>
                    <a:pt x="0" y="1"/>
                    <a:pt x="0" y="1"/>
                  </a:cubicBezTo>
                  <a:cubicBezTo>
                    <a:pt x="0" y="6"/>
                    <a:pt x="0" y="6"/>
                    <a:pt x="0" y="6"/>
                  </a:cubicBezTo>
                  <a:cubicBezTo>
                    <a:pt x="0" y="12"/>
                    <a:pt x="0" y="12"/>
                    <a:pt x="0" y="12"/>
                  </a:cubicBezTo>
                  <a:cubicBezTo>
                    <a:pt x="1" y="9"/>
                    <a:pt x="6" y="6"/>
                    <a:pt x="10" y="7"/>
                  </a:cubicBezTo>
                  <a:cubicBezTo>
                    <a:pt x="14" y="9"/>
                    <a:pt x="13" y="12"/>
                    <a:pt x="11" y="14"/>
                  </a:cubicBezTo>
                  <a:cubicBezTo>
                    <a:pt x="8" y="18"/>
                    <a:pt x="1" y="18"/>
                    <a:pt x="0" y="15"/>
                  </a:cubicBezTo>
                  <a:cubicBezTo>
                    <a:pt x="0" y="22"/>
                    <a:pt x="0" y="22"/>
                    <a:pt x="0" y="22"/>
                  </a:cubicBezTo>
                  <a:cubicBezTo>
                    <a:pt x="4" y="24"/>
                    <a:pt x="3" y="28"/>
                    <a:pt x="1" y="30"/>
                  </a:cubicBezTo>
                  <a:cubicBezTo>
                    <a:pt x="1" y="30"/>
                    <a:pt x="1" y="31"/>
                    <a:pt x="0" y="31"/>
                  </a:cubicBezTo>
                  <a:cubicBezTo>
                    <a:pt x="0" y="47"/>
                    <a:pt x="0" y="47"/>
                    <a:pt x="0" y="47"/>
                  </a:cubicBezTo>
                  <a:cubicBezTo>
                    <a:pt x="2" y="45"/>
                    <a:pt x="4" y="44"/>
                    <a:pt x="7" y="45"/>
                  </a:cubicBezTo>
                  <a:cubicBezTo>
                    <a:pt x="12" y="47"/>
                    <a:pt x="11" y="52"/>
                    <a:pt x="10" y="55"/>
                  </a:cubicBezTo>
                  <a:cubicBezTo>
                    <a:pt x="8" y="59"/>
                    <a:pt x="3" y="60"/>
                    <a:pt x="0" y="58"/>
                  </a:cubicBezTo>
                  <a:cubicBezTo>
                    <a:pt x="0" y="66"/>
                    <a:pt x="0" y="66"/>
                    <a:pt x="0" y="66"/>
                  </a:cubicBezTo>
                  <a:cubicBezTo>
                    <a:pt x="3" y="68"/>
                    <a:pt x="3" y="73"/>
                    <a:pt x="2" y="75"/>
                  </a:cubicBezTo>
                  <a:cubicBezTo>
                    <a:pt x="1" y="76"/>
                    <a:pt x="1" y="77"/>
                    <a:pt x="0" y="78"/>
                  </a:cubicBezTo>
                  <a:cubicBezTo>
                    <a:pt x="0" y="97"/>
                    <a:pt x="0" y="97"/>
                    <a:pt x="0" y="97"/>
                  </a:cubicBezTo>
                  <a:cubicBezTo>
                    <a:pt x="1" y="93"/>
                    <a:pt x="4" y="90"/>
                    <a:pt x="8" y="92"/>
                  </a:cubicBezTo>
                  <a:cubicBezTo>
                    <a:pt x="12" y="94"/>
                    <a:pt x="12" y="99"/>
                    <a:pt x="11" y="101"/>
                  </a:cubicBezTo>
                  <a:cubicBezTo>
                    <a:pt x="8" y="107"/>
                    <a:pt x="2" y="106"/>
                    <a:pt x="0" y="101"/>
                  </a:cubicBezTo>
                  <a:cubicBezTo>
                    <a:pt x="0" y="110"/>
                    <a:pt x="0" y="110"/>
                    <a:pt x="0" y="110"/>
                  </a:cubicBezTo>
                  <a:cubicBezTo>
                    <a:pt x="0" y="110"/>
                    <a:pt x="1" y="111"/>
                    <a:pt x="1" y="111"/>
                  </a:cubicBezTo>
                  <a:cubicBezTo>
                    <a:pt x="5" y="112"/>
                    <a:pt x="5" y="117"/>
                    <a:pt x="4" y="119"/>
                  </a:cubicBezTo>
                  <a:cubicBezTo>
                    <a:pt x="3" y="121"/>
                    <a:pt x="1" y="122"/>
                    <a:pt x="0" y="123"/>
                  </a:cubicBezTo>
                  <a:cubicBezTo>
                    <a:pt x="0" y="137"/>
                    <a:pt x="0" y="137"/>
                    <a:pt x="0" y="137"/>
                  </a:cubicBezTo>
                  <a:cubicBezTo>
                    <a:pt x="1" y="134"/>
                    <a:pt x="4" y="132"/>
                    <a:pt x="7" y="133"/>
                  </a:cubicBezTo>
                  <a:cubicBezTo>
                    <a:pt x="10" y="134"/>
                    <a:pt x="9" y="138"/>
                    <a:pt x="7" y="140"/>
                  </a:cubicBezTo>
                  <a:cubicBezTo>
                    <a:pt x="5" y="143"/>
                    <a:pt x="1" y="144"/>
                    <a:pt x="0" y="141"/>
                  </a:cubicBezTo>
                  <a:cubicBezTo>
                    <a:pt x="0" y="149"/>
                    <a:pt x="0" y="149"/>
                    <a:pt x="0" y="149"/>
                  </a:cubicBezTo>
                  <a:cubicBezTo>
                    <a:pt x="18" y="149"/>
                    <a:pt x="18" y="149"/>
                    <a:pt x="18" y="149"/>
                  </a:cubicBezTo>
                  <a:cubicBezTo>
                    <a:pt x="19" y="146"/>
                    <a:pt x="25" y="142"/>
                    <a:pt x="28" y="144"/>
                  </a:cubicBezTo>
                  <a:cubicBezTo>
                    <a:pt x="30" y="145"/>
                    <a:pt x="29" y="147"/>
                    <a:pt x="27" y="149"/>
                  </a:cubicBezTo>
                  <a:cubicBezTo>
                    <a:pt x="33" y="149"/>
                    <a:pt x="33" y="149"/>
                    <a:pt x="33" y="149"/>
                  </a:cubicBezTo>
                  <a:cubicBezTo>
                    <a:pt x="37" y="149"/>
                    <a:pt x="37" y="149"/>
                    <a:pt x="37" y="149"/>
                  </a:cubicBezTo>
                  <a:cubicBezTo>
                    <a:pt x="50" y="149"/>
                    <a:pt x="50" y="149"/>
                    <a:pt x="50" y="149"/>
                  </a:cubicBezTo>
                  <a:cubicBezTo>
                    <a:pt x="52" y="146"/>
                    <a:pt x="59" y="141"/>
                    <a:pt x="62" y="143"/>
                  </a:cubicBezTo>
                  <a:cubicBezTo>
                    <a:pt x="63" y="145"/>
                    <a:pt x="62" y="147"/>
                    <a:pt x="59" y="149"/>
                  </a:cubicBezTo>
                  <a:cubicBezTo>
                    <a:pt x="65" y="149"/>
                    <a:pt x="65" y="149"/>
                    <a:pt x="65" y="149"/>
                  </a:cubicBezTo>
                  <a:cubicBezTo>
                    <a:pt x="68" y="149"/>
                    <a:pt x="68" y="149"/>
                    <a:pt x="68" y="149"/>
                  </a:cubicBezTo>
                  <a:cubicBezTo>
                    <a:pt x="77" y="149"/>
                    <a:pt x="77" y="149"/>
                    <a:pt x="77" y="149"/>
                  </a:cubicBezTo>
                  <a:cubicBezTo>
                    <a:pt x="78" y="146"/>
                    <a:pt x="86" y="139"/>
                    <a:pt x="88" y="140"/>
                  </a:cubicBezTo>
                  <a:cubicBezTo>
                    <a:pt x="88" y="140"/>
                    <a:pt x="88" y="140"/>
                    <a:pt x="88" y="141"/>
                  </a:cubicBezTo>
                  <a:cubicBezTo>
                    <a:pt x="88" y="142"/>
                    <a:pt x="85" y="145"/>
                    <a:pt x="82" y="147"/>
                  </a:cubicBezTo>
                  <a:cubicBezTo>
                    <a:pt x="82" y="148"/>
                    <a:pt x="81" y="149"/>
                    <a:pt x="80" y="149"/>
                  </a:cubicBezTo>
                  <a:cubicBezTo>
                    <a:pt x="120" y="149"/>
                    <a:pt x="120" y="149"/>
                    <a:pt x="120" y="149"/>
                  </a:cubicBezTo>
                  <a:cubicBezTo>
                    <a:pt x="123" y="149"/>
                    <a:pt x="128" y="149"/>
                    <a:pt x="130" y="149"/>
                  </a:cubicBezTo>
                  <a:cubicBezTo>
                    <a:pt x="136" y="148"/>
                    <a:pt x="145" y="145"/>
                    <a:pt x="150" y="135"/>
                  </a:cubicBezTo>
                  <a:cubicBezTo>
                    <a:pt x="153" y="130"/>
                    <a:pt x="153" y="125"/>
                    <a:pt x="152" y="117"/>
                  </a:cubicBezTo>
                  <a:lnTo>
                    <a:pt x="1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3" name="Title 1"/>
          <p:cNvSpPr>
            <a:spLocks noGrp="1"/>
          </p:cNvSpPr>
          <p:nvPr>
            <p:ph type="title" hasCustomPrompt="1"/>
          </p:nvPr>
        </p:nvSpPr>
        <p:spPr>
          <a:xfrm>
            <a:off x="3624349" y="2560493"/>
            <a:ext cx="5221976" cy="1362075"/>
          </a:xfrm>
        </p:spPr>
        <p:txBody>
          <a:bodyPr lIns="45720" bIns="45720" anchor="b" anchorCtr="0"/>
          <a:lstStyle>
            <a:lvl1pPr algn="l">
              <a:defRPr sz="2800" b="0" cap="none">
                <a:solidFill>
                  <a:schemeClr val="tx1"/>
                </a:solidFill>
              </a:defRPr>
            </a:lvl1pPr>
          </a:lstStyle>
          <a:p>
            <a:r>
              <a:rPr lang="en-US" dirty="0" smtClean="0"/>
              <a:t>Click to Edit Master Title Style</a:t>
            </a:r>
            <a:endParaRPr lang="en-US" dirty="0"/>
          </a:p>
        </p:txBody>
      </p:sp>
      <p:sp>
        <p:nvSpPr>
          <p:cNvPr id="14" name="Text Placeholder 2"/>
          <p:cNvSpPr>
            <a:spLocks noGrp="1"/>
          </p:cNvSpPr>
          <p:nvPr>
            <p:ph type="body" idx="1" hasCustomPrompt="1"/>
          </p:nvPr>
        </p:nvSpPr>
        <p:spPr>
          <a:xfrm>
            <a:off x="3624349" y="3925117"/>
            <a:ext cx="5221976" cy="406265"/>
          </a:xfrm>
          <a:prstGeom prst="rect">
            <a:avLst/>
          </a:prstGeom>
        </p:spPr>
        <p:txBody>
          <a:bodyPr lIns="45720" anchor="t" anchorCtr="0"/>
          <a:lstStyle>
            <a:lvl1pPr marL="0" indent="0">
              <a:lnSpc>
                <a:spcPct val="85000"/>
              </a:lnSpc>
              <a:buNone/>
              <a:defRPr sz="2400" b="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17" name="TextBox 16"/>
          <p:cNvSpPr txBox="1"/>
          <p:nvPr userDrawn="1"/>
        </p:nvSpPr>
        <p:spPr bwMode="auto">
          <a:xfrm>
            <a:off x="8839258" y="633451"/>
            <a:ext cx="155941" cy="12926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600" b="0" i="0" u="none" strike="noStrike" kern="0" cap="none" spc="0" normalizeH="0" baseline="0" noProof="0" dirty="0" smtClean="0">
                <a:ln>
                  <a:noFill/>
                </a:ln>
                <a:solidFill>
                  <a:srgbClr val="131E57"/>
                </a:solidFill>
                <a:effectLst/>
                <a:uLnTx/>
                <a:uFillTx/>
                <a:latin typeface="+mj-lt"/>
                <a:ea typeface="+mn-ea"/>
                <a:cs typeface="+mn-cs"/>
              </a:rPr>
              <a:t>®</a:t>
            </a:r>
          </a:p>
        </p:txBody>
      </p:sp>
    </p:spTree>
    <p:extLst>
      <p:ext uri="{BB962C8B-B14F-4D97-AF65-F5344CB8AC3E}">
        <p14:creationId xmlns:p14="http://schemas.microsoft.com/office/powerpoint/2010/main" val="275304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98475" y="1703388"/>
            <a:ext cx="8418513" cy="46212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041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6335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98475" y="1703388"/>
            <a:ext cx="4132263"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703388"/>
            <a:ext cx="4133850"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35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622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266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14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827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735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515938"/>
            <a:ext cx="8455025"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Line 20"/>
          <p:cNvSpPr>
            <a:spLocks noChangeShapeType="1"/>
          </p:cNvSpPr>
          <p:nvPr userDrawn="1"/>
        </p:nvSpPr>
        <p:spPr bwMode="auto">
          <a:xfrm flipV="1">
            <a:off x="101600" y="1358900"/>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Rectangle 21"/>
          <p:cNvSpPr>
            <a:spLocks noChangeArrowheads="1"/>
          </p:cNvSpPr>
          <p:nvPr userDrawn="1"/>
        </p:nvSpPr>
        <p:spPr bwMode="gray">
          <a:xfrm>
            <a:off x="0" y="6518275"/>
            <a:ext cx="9144000" cy="223838"/>
          </a:xfrm>
          <a:prstGeom prst="rect">
            <a:avLst/>
          </a:prstGeom>
          <a:solidFill>
            <a:srgbClr val="BEA52F"/>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6" name="Rectangle 22"/>
          <p:cNvSpPr>
            <a:spLocks noChangeArrowheads="1"/>
          </p:cNvSpPr>
          <p:nvPr userDrawn="1"/>
        </p:nvSpPr>
        <p:spPr bwMode="gray">
          <a:xfrm>
            <a:off x="0" y="6634163"/>
            <a:ext cx="9144000" cy="223837"/>
          </a:xfrm>
          <a:prstGeom prst="rect">
            <a:avLst/>
          </a:prstGeom>
          <a:solidFill>
            <a:srgbClr val="023B5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7" name="Rectangle 23"/>
          <p:cNvSpPr>
            <a:spLocks noChangeArrowheads="1"/>
          </p:cNvSpPr>
          <p:nvPr userDrawn="1"/>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8" name="Text Box 24"/>
          <p:cNvSpPr txBox="1">
            <a:spLocks noChangeArrowheads="1"/>
          </p:cNvSpPr>
          <p:nvPr userDrawn="1"/>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AE5947AA-9F33-4750-B32D-44FDF630DF20}" type="slidenum">
              <a:rPr lang="en-US" sz="900" b="1" smtClean="0">
                <a:solidFill>
                  <a:schemeClr val="bg1"/>
                </a:solidFill>
              </a:rPr>
              <a:pPr eaLnBrk="1" hangingPunct="1">
                <a:spcBef>
                  <a:spcPct val="50000"/>
                </a:spcBef>
                <a:defRPr/>
              </a:pPr>
              <a:t>‹#›</a:t>
            </a:fld>
            <a:endParaRPr lang="en-US" sz="900" b="1" dirty="0" smtClean="0">
              <a:solidFill>
                <a:schemeClr val="bg1"/>
              </a:solidFill>
            </a:endParaRPr>
          </a:p>
        </p:txBody>
      </p:sp>
      <p:grpSp>
        <p:nvGrpSpPr>
          <p:cNvPr id="1032" name="Group 27"/>
          <p:cNvGrpSpPr>
            <a:grpSpLocks/>
          </p:cNvGrpSpPr>
          <p:nvPr userDrawn="1"/>
        </p:nvGrpSpPr>
        <p:grpSpPr bwMode="auto">
          <a:xfrm flipV="1">
            <a:off x="0" y="0"/>
            <a:ext cx="9144000" cy="142875"/>
            <a:chOff x="0" y="4106"/>
            <a:chExt cx="5760" cy="214"/>
          </a:xfrm>
        </p:grpSpPr>
        <p:sp>
          <p:nvSpPr>
            <p:cNvPr id="20" name="Rectangle 28"/>
            <p:cNvSpPr>
              <a:spLocks noChangeArrowheads="1"/>
            </p:cNvSpPr>
            <p:nvPr userDrawn="1"/>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21" name="Rectangle 29"/>
            <p:cNvSpPr>
              <a:spLocks noChangeArrowheads="1"/>
            </p:cNvSpPr>
            <p:nvPr userDrawn="1"/>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grpSp>
      <p:sp>
        <p:nvSpPr>
          <p:cNvPr id="1033" name="Rectangle 3"/>
          <p:cNvSpPr>
            <a:spLocks noGrp="1" noChangeArrowheads="1"/>
          </p:cNvSpPr>
          <p:nvPr>
            <p:ph type="body" idx="1"/>
          </p:nvPr>
        </p:nvSpPr>
        <p:spPr bwMode="auto">
          <a:xfrm>
            <a:off x="498475" y="1703388"/>
            <a:ext cx="8418513" cy="4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5" name="Picture 2" descr="Katten logo_black"/>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807326" y="6018213"/>
            <a:ext cx="10969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0"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1" r:id="rId13"/>
    <p:sldLayoutId id="2147483922" r:id="rId14"/>
    <p:sldLayoutId id="2147483923" r:id="rId15"/>
    <p:sldLayoutId id="2147483924" r:id="rId16"/>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04961"/>
          </a:solidFill>
          <a:latin typeface="+mj-lt"/>
          <a:ea typeface="+mj-ea"/>
          <a:cs typeface="+mj-cs"/>
        </a:defRPr>
      </a:lvl1pPr>
      <a:lvl2pPr algn="l" rtl="0" eaLnBrk="0" fontAlgn="base" hangingPunct="0">
        <a:spcBef>
          <a:spcPct val="0"/>
        </a:spcBef>
        <a:spcAft>
          <a:spcPct val="0"/>
        </a:spcAft>
        <a:defRPr sz="3500" b="1">
          <a:solidFill>
            <a:srgbClr val="004961"/>
          </a:solidFill>
          <a:latin typeface="Arial" charset="0"/>
        </a:defRPr>
      </a:lvl2pPr>
      <a:lvl3pPr algn="l" rtl="0" eaLnBrk="0" fontAlgn="base" hangingPunct="0">
        <a:spcBef>
          <a:spcPct val="0"/>
        </a:spcBef>
        <a:spcAft>
          <a:spcPct val="0"/>
        </a:spcAft>
        <a:defRPr sz="3500" b="1">
          <a:solidFill>
            <a:srgbClr val="004961"/>
          </a:solidFill>
          <a:latin typeface="Arial" charset="0"/>
        </a:defRPr>
      </a:lvl3pPr>
      <a:lvl4pPr algn="l" rtl="0" eaLnBrk="0" fontAlgn="base" hangingPunct="0">
        <a:spcBef>
          <a:spcPct val="0"/>
        </a:spcBef>
        <a:spcAft>
          <a:spcPct val="0"/>
        </a:spcAft>
        <a:defRPr sz="3500" b="1">
          <a:solidFill>
            <a:srgbClr val="004961"/>
          </a:solidFill>
          <a:latin typeface="Arial" charset="0"/>
        </a:defRPr>
      </a:lvl4pPr>
      <a:lvl5pPr algn="l" rtl="0" eaLnBrk="0" fontAlgn="base" hangingPunct="0">
        <a:spcBef>
          <a:spcPct val="0"/>
        </a:spcBef>
        <a:spcAft>
          <a:spcPct val="0"/>
        </a:spcAft>
        <a:defRPr sz="3500" b="1">
          <a:solidFill>
            <a:srgbClr val="004961"/>
          </a:solidFill>
          <a:latin typeface="Arial" charset="0"/>
        </a:defRPr>
      </a:lvl5pPr>
      <a:lvl6pPr marL="457200" algn="l" rtl="0" fontAlgn="base">
        <a:spcBef>
          <a:spcPct val="0"/>
        </a:spcBef>
        <a:spcAft>
          <a:spcPct val="0"/>
        </a:spcAft>
        <a:defRPr sz="3500" b="1">
          <a:solidFill>
            <a:srgbClr val="004961"/>
          </a:solidFill>
          <a:latin typeface="Arial" charset="0"/>
        </a:defRPr>
      </a:lvl6pPr>
      <a:lvl7pPr marL="914400" algn="l" rtl="0" fontAlgn="base">
        <a:spcBef>
          <a:spcPct val="0"/>
        </a:spcBef>
        <a:spcAft>
          <a:spcPct val="0"/>
        </a:spcAft>
        <a:defRPr sz="3500" b="1">
          <a:solidFill>
            <a:srgbClr val="004961"/>
          </a:solidFill>
          <a:latin typeface="Arial" charset="0"/>
        </a:defRPr>
      </a:lvl7pPr>
      <a:lvl8pPr marL="1371600" algn="l" rtl="0" fontAlgn="base">
        <a:spcBef>
          <a:spcPct val="0"/>
        </a:spcBef>
        <a:spcAft>
          <a:spcPct val="0"/>
        </a:spcAft>
        <a:defRPr sz="3500" b="1">
          <a:solidFill>
            <a:srgbClr val="004961"/>
          </a:solidFill>
          <a:latin typeface="Arial" charset="0"/>
        </a:defRPr>
      </a:lvl8pPr>
      <a:lvl9pPr marL="1828800" algn="l" rtl="0" fontAlgn="base">
        <a:spcBef>
          <a:spcPct val="0"/>
        </a:spcBef>
        <a:spcAft>
          <a:spcPct val="0"/>
        </a:spcAft>
        <a:defRPr sz="3500" b="1">
          <a:solidFill>
            <a:srgbClr val="004961"/>
          </a:solidFill>
          <a:latin typeface="Arial" charset="0"/>
        </a:defRPr>
      </a:lvl9pPr>
    </p:titleStyle>
    <p:bodyStyle>
      <a:lvl1pPr marL="342900" indent="-342900" algn="l" rtl="0" eaLnBrk="0" fontAlgn="base" hangingPunct="0">
        <a:spcBef>
          <a:spcPct val="30000"/>
        </a:spcBef>
        <a:spcAft>
          <a:spcPct val="25000"/>
        </a:spcAft>
        <a:buClr>
          <a:srgbClr val="C5A901"/>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30000"/>
        </a:spcBef>
        <a:spcAft>
          <a:spcPct val="25000"/>
        </a:spcAft>
        <a:buClr>
          <a:srgbClr val="C5A901"/>
        </a:buClr>
        <a:buChar char="•"/>
        <a:defRPr sz="2200">
          <a:solidFill>
            <a:schemeClr val="tx1"/>
          </a:solidFill>
          <a:latin typeface="+mn-lt"/>
        </a:defRPr>
      </a:lvl2pPr>
      <a:lvl3pPr marL="1143000" indent="-228600" algn="l" rtl="0" eaLnBrk="0" fontAlgn="base" hangingPunct="0">
        <a:spcBef>
          <a:spcPct val="30000"/>
        </a:spcBef>
        <a:spcAft>
          <a:spcPct val="25000"/>
        </a:spcAft>
        <a:buClr>
          <a:srgbClr val="C5A901"/>
        </a:buClr>
        <a:buFont typeface="Symbol" pitchFamily="18" charset="2"/>
        <a:buChar char="-"/>
        <a:defRPr sz="2200">
          <a:solidFill>
            <a:schemeClr val="tx1"/>
          </a:solidFill>
          <a:latin typeface="+mn-lt"/>
        </a:defRPr>
      </a:lvl3pPr>
      <a:lvl4pPr marL="1600200" indent="-228600" algn="l" rtl="0" eaLnBrk="0" fontAlgn="base" hangingPunct="0">
        <a:spcBef>
          <a:spcPct val="30000"/>
        </a:spcBef>
        <a:spcAft>
          <a:spcPct val="25000"/>
        </a:spcAft>
        <a:buClr>
          <a:srgbClr val="C5A901"/>
        </a:buClr>
        <a:buSzPct val="65000"/>
        <a:buFont typeface="Wingdings" pitchFamily="2" charset="2"/>
        <a:buChar char="v"/>
        <a:defRPr sz="2200">
          <a:solidFill>
            <a:schemeClr val="tx1"/>
          </a:solidFill>
          <a:latin typeface="+mn-lt"/>
        </a:defRPr>
      </a:lvl4pPr>
      <a:lvl5pPr marL="2057400" indent="-228600" algn="l" rtl="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mn-lt"/>
        </a:defRPr>
      </a:lvl5pPr>
      <a:lvl6pPr marL="2514600" indent="-228600" algn="l" rtl="0" fontAlgn="base">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fontAlgn="base">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fontAlgn="base">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fontAlgn="base">
        <a:spcBef>
          <a:spcPct val="30000"/>
        </a:spcBef>
        <a:spcAft>
          <a:spcPct val="25000"/>
        </a:spcAft>
        <a:buClr>
          <a:srgbClr val="91A75A"/>
        </a:buClr>
        <a:buSzPct val="70000"/>
        <a:buFont typeface="Wingdings" pitchFamily="2" charset="2"/>
        <a:buChar char="Ø"/>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body" idx="4294967295"/>
          </p:nvPr>
        </p:nvSpPr>
        <p:spPr>
          <a:xfrm>
            <a:off x="244549" y="5144144"/>
            <a:ext cx="3519378" cy="1500187"/>
          </a:xfrm>
        </p:spPr>
        <p:txBody>
          <a:bodyPr/>
          <a:lstStyle/>
          <a:p>
            <a:pPr marL="0" indent="0">
              <a:spcBef>
                <a:spcPts val="0"/>
              </a:spcBef>
              <a:spcAft>
                <a:spcPts val="0"/>
              </a:spcAft>
              <a:buNone/>
            </a:pPr>
            <a:r>
              <a:rPr lang="en-US" dirty="0" smtClean="0"/>
              <a:t>Michael R. Callahan</a:t>
            </a:r>
            <a:endParaRPr lang="en-US" sz="1600" dirty="0"/>
          </a:p>
          <a:p>
            <a:pPr marL="0" indent="0">
              <a:spcBef>
                <a:spcPts val="0"/>
              </a:spcBef>
              <a:spcAft>
                <a:spcPts val="0"/>
              </a:spcAft>
              <a:buNone/>
            </a:pPr>
            <a:r>
              <a:rPr lang="en-US" sz="1600" dirty="0" smtClean="0"/>
              <a:t>Katten Muchin Rosenman</a:t>
            </a:r>
          </a:p>
          <a:p>
            <a:pPr marL="0" indent="0">
              <a:spcBef>
                <a:spcPts val="0"/>
              </a:spcBef>
              <a:spcAft>
                <a:spcPts val="0"/>
              </a:spcAft>
              <a:buNone/>
            </a:pPr>
            <a:r>
              <a:rPr lang="en-US" sz="1600" dirty="0" smtClean="0"/>
              <a:t>Chicago</a:t>
            </a:r>
          </a:p>
          <a:p>
            <a:pPr marL="0" indent="0">
              <a:spcBef>
                <a:spcPts val="0"/>
              </a:spcBef>
              <a:spcAft>
                <a:spcPts val="0"/>
              </a:spcAft>
              <a:buNone/>
            </a:pPr>
            <a:r>
              <a:rPr lang="en-US" sz="1600" dirty="0" smtClean="0"/>
              <a:t>+1.312.902.5634</a:t>
            </a:r>
          </a:p>
          <a:p>
            <a:pPr marL="0" indent="0">
              <a:spcBef>
                <a:spcPts val="0"/>
              </a:spcBef>
              <a:spcAft>
                <a:spcPts val="0"/>
              </a:spcAft>
              <a:buNone/>
            </a:pPr>
            <a:r>
              <a:rPr lang="en-US" sz="1600" dirty="0"/>
              <a:t>m</a:t>
            </a:r>
            <a:r>
              <a:rPr lang="en-US" sz="1600" dirty="0" smtClean="0"/>
              <a:t>ichael.callahan@kattenlaw.com</a:t>
            </a:r>
          </a:p>
          <a:p>
            <a:pPr marL="0" indent="0">
              <a:spcAft>
                <a:spcPts val="0"/>
              </a:spcAft>
              <a:buNone/>
            </a:pPr>
            <a:endParaRPr lang="en-US" dirty="0" smtClean="0"/>
          </a:p>
          <a:p>
            <a:endParaRPr lang="en-US" dirty="0"/>
          </a:p>
        </p:txBody>
      </p:sp>
      <p:sp>
        <p:nvSpPr>
          <p:cNvPr id="3" name="Text Box 8"/>
          <p:cNvSpPr txBox="1">
            <a:spLocks noChangeArrowheads="1"/>
          </p:cNvSpPr>
          <p:nvPr/>
        </p:nvSpPr>
        <p:spPr bwMode="auto">
          <a:xfrm>
            <a:off x="4413050" y="1384894"/>
            <a:ext cx="4603359"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eaLnBrk="1" hangingPunct="1">
              <a:spcBef>
                <a:spcPct val="50000"/>
              </a:spcBef>
              <a:spcAft>
                <a:spcPts val="600"/>
              </a:spcAft>
              <a:buClrTx/>
              <a:buFontTx/>
              <a:buNone/>
            </a:pPr>
            <a:r>
              <a:rPr lang="en-US" altLang="en-US" sz="2800" b="1" dirty="0" smtClean="0">
                <a:solidFill>
                  <a:schemeClr val="bg1"/>
                </a:solidFill>
              </a:rPr>
              <a:t>IRMS 33rd Annual Risk Managers’ Meeting:</a:t>
            </a:r>
          </a:p>
          <a:p>
            <a:pPr eaLnBrk="1" hangingPunct="1">
              <a:spcBef>
                <a:spcPct val="50000"/>
              </a:spcBef>
              <a:spcAft>
                <a:spcPts val="600"/>
              </a:spcAft>
              <a:buClrTx/>
              <a:buFontTx/>
              <a:buNone/>
            </a:pPr>
            <a:r>
              <a:rPr lang="en-US" altLang="en-US" sz="1800" b="1" dirty="0" smtClean="0">
                <a:solidFill>
                  <a:schemeClr val="bg1"/>
                </a:solidFill>
              </a:rPr>
              <a:t>Maximizing Your State and Federal </a:t>
            </a:r>
            <a:br>
              <a:rPr lang="en-US" altLang="en-US" sz="1800" b="1" dirty="0" smtClean="0">
                <a:solidFill>
                  <a:schemeClr val="bg1"/>
                </a:solidFill>
              </a:rPr>
            </a:br>
            <a:r>
              <a:rPr lang="en-US" altLang="en-US" sz="1800" b="1" dirty="0" smtClean="0">
                <a:solidFill>
                  <a:schemeClr val="bg1"/>
                </a:solidFill>
              </a:rPr>
              <a:t>Peer Review Protections in a Clinically Integrated Provider Network</a:t>
            </a:r>
          </a:p>
          <a:p>
            <a:pPr eaLnBrk="1" hangingPunct="1">
              <a:spcBef>
                <a:spcPct val="50000"/>
              </a:spcBef>
              <a:spcAft>
                <a:spcPts val="600"/>
              </a:spcAft>
              <a:buClrTx/>
              <a:buFontTx/>
              <a:buNone/>
            </a:pPr>
            <a:r>
              <a:rPr lang="en-US" altLang="en-US" sz="1800" dirty="0" smtClean="0">
                <a:solidFill>
                  <a:srgbClr val="004961"/>
                </a:solidFill>
              </a:rPr>
              <a:t>October 5, 2017 | 9:45 a.m.</a:t>
            </a:r>
          </a:p>
        </p:txBody>
      </p:sp>
      <p:sp>
        <p:nvSpPr>
          <p:cNvPr id="5" name="Subtitle 1"/>
          <p:cNvSpPr txBox="1">
            <a:spLocks/>
          </p:cNvSpPr>
          <p:nvPr/>
        </p:nvSpPr>
        <p:spPr bwMode="auto">
          <a:xfrm>
            <a:off x="8134350" y="6542967"/>
            <a:ext cx="882057" cy="20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25000"/>
              </a:spcAft>
              <a:buClr>
                <a:srgbClr val="C5A901"/>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30000"/>
              </a:spcBef>
              <a:spcAft>
                <a:spcPct val="25000"/>
              </a:spcAft>
              <a:buClr>
                <a:srgbClr val="C5A901"/>
              </a:buClr>
              <a:buChar char="•"/>
              <a:defRPr sz="2200">
                <a:solidFill>
                  <a:schemeClr val="tx1"/>
                </a:solidFill>
                <a:latin typeface="+mn-lt"/>
              </a:defRPr>
            </a:lvl2pPr>
            <a:lvl3pPr marL="1143000" indent="-228600" algn="l" rtl="0" eaLnBrk="0" fontAlgn="base" hangingPunct="0">
              <a:spcBef>
                <a:spcPct val="30000"/>
              </a:spcBef>
              <a:spcAft>
                <a:spcPct val="25000"/>
              </a:spcAft>
              <a:buClr>
                <a:srgbClr val="C5A901"/>
              </a:buClr>
              <a:buFont typeface="Symbol" pitchFamily="18" charset="2"/>
              <a:buChar char="-"/>
              <a:defRPr sz="2200">
                <a:solidFill>
                  <a:schemeClr val="tx1"/>
                </a:solidFill>
                <a:latin typeface="+mn-lt"/>
              </a:defRPr>
            </a:lvl3pPr>
            <a:lvl4pPr marL="1600200" indent="-228600" algn="l" rtl="0" eaLnBrk="0" fontAlgn="base" hangingPunct="0">
              <a:spcBef>
                <a:spcPct val="30000"/>
              </a:spcBef>
              <a:spcAft>
                <a:spcPct val="25000"/>
              </a:spcAft>
              <a:buClr>
                <a:srgbClr val="C5A901"/>
              </a:buClr>
              <a:buSzPct val="65000"/>
              <a:buFont typeface="Wingdings" pitchFamily="2" charset="2"/>
              <a:buChar char="v"/>
              <a:defRPr sz="2200">
                <a:solidFill>
                  <a:schemeClr val="tx1"/>
                </a:solidFill>
                <a:latin typeface="+mn-lt"/>
              </a:defRPr>
            </a:lvl4pPr>
            <a:lvl5pPr marL="2057400" indent="-228600" algn="l" rtl="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mn-lt"/>
              </a:defRPr>
            </a:lvl5pPr>
            <a:lvl6pPr marL="2514600" indent="-228600" algn="l" rtl="0" fontAlgn="base">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fontAlgn="base">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fontAlgn="base">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fontAlgn="base">
              <a:spcBef>
                <a:spcPct val="30000"/>
              </a:spcBef>
              <a:spcAft>
                <a:spcPct val="25000"/>
              </a:spcAft>
              <a:buClr>
                <a:srgbClr val="91A75A"/>
              </a:buClr>
              <a:buSzPct val="70000"/>
              <a:buFont typeface="Wingdings" pitchFamily="2" charset="2"/>
              <a:buChar char="Ø"/>
              <a:defRPr sz="2200">
                <a:solidFill>
                  <a:schemeClr val="tx1"/>
                </a:solidFill>
                <a:latin typeface="+mn-lt"/>
              </a:defRPr>
            </a:lvl9pPr>
          </a:lstStyle>
          <a:p>
            <a:pPr marL="0" indent="0" algn="r">
              <a:spcBef>
                <a:spcPts val="0"/>
              </a:spcBef>
              <a:spcAft>
                <a:spcPts val="0"/>
              </a:spcAft>
              <a:buNone/>
            </a:pPr>
            <a:r>
              <a:rPr lang="en-US" sz="1000" kern="0" dirty="0" smtClean="0"/>
              <a:t>128465350</a:t>
            </a:r>
            <a:endParaRPr lang="en-US" sz="1000" kern="0" dirty="0"/>
          </a:p>
        </p:txBody>
      </p:sp>
    </p:spTree>
    <p:extLst>
      <p:ext uri="{BB962C8B-B14F-4D97-AF65-F5344CB8AC3E}">
        <p14:creationId xmlns:p14="http://schemas.microsoft.com/office/powerpoint/2010/main" val="174094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Analysis of Illinois Medical Studies Act</a:t>
            </a:r>
            <a:endParaRPr lang="en-US" dirty="0"/>
          </a:p>
        </p:txBody>
      </p:sp>
      <p:sp>
        <p:nvSpPr>
          <p:cNvPr id="3" name="Content Placeholder 2"/>
          <p:cNvSpPr>
            <a:spLocks noGrp="1"/>
          </p:cNvSpPr>
          <p:nvPr>
            <p:ph idx="1"/>
          </p:nvPr>
        </p:nvSpPr>
        <p:spPr>
          <a:xfrm>
            <a:off x="498476" y="1703388"/>
            <a:ext cx="7816849" cy="4621212"/>
          </a:xfrm>
        </p:spPr>
        <p:txBody>
          <a:bodyPr/>
          <a:lstStyle/>
          <a:p>
            <a:pPr lvl="2"/>
            <a:r>
              <a:rPr lang="en-US" sz="1800" dirty="0" smtClean="0"/>
              <a:t>Protections cannot be waived if used for statutory purposes.</a:t>
            </a:r>
          </a:p>
          <a:p>
            <a:pPr lvl="2"/>
            <a:r>
              <a:rPr lang="en-US" sz="1800" dirty="0" smtClean="0"/>
              <a:t>Information arguably can be shared throughout the system among controlled affiliates </a:t>
            </a:r>
            <a:r>
              <a:rPr lang="en-US" sz="1800" dirty="0" smtClean="0"/>
              <a:t>as well as specific physician information if authorized.</a:t>
            </a:r>
            <a:endParaRPr lang="en-US" sz="1800" dirty="0" smtClean="0"/>
          </a:p>
          <a:p>
            <a:pPr lvl="2"/>
            <a:r>
              <a:rPr lang="en-US" sz="1800" dirty="0" smtClean="0"/>
              <a:t>Protections do not apply to federal claims brought in federal court.</a:t>
            </a:r>
          </a:p>
          <a:p>
            <a:pPr lvl="2"/>
            <a:endParaRPr lang="en-US" sz="1800" dirty="0" smtClean="0"/>
          </a:p>
        </p:txBody>
      </p:sp>
    </p:spTree>
    <p:extLst>
      <p:ext uri="{BB962C8B-B14F-4D97-AF65-F5344CB8AC3E}">
        <p14:creationId xmlns:p14="http://schemas.microsoft.com/office/powerpoint/2010/main" val="136960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view of an operational ACO/CIN</a:t>
            </a:r>
          </a:p>
        </p:txBody>
      </p:sp>
      <p:sp>
        <p:nvSpPr>
          <p:cNvPr id="5" name="Rectangle 4"/>
          <p:cNvSpPr/>
          <p:nvPr/>
        </p:nvSpPr>
        <p:spPr>
          <a:xfrm>
            <a:off x="3936140" y="1401829"/>
            <a:ext cx="838576" cy="346681"/>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ACO/CIN</a:t>
            </a:r>
            <a:endParaRPr lang="en-US" sz="1200" b="1" dirty="0"/>
          </a:p>
        </p:txBody>
      </p:sp>
      <p:sp>
        <p:nvSpPr>
          <p:cNvPr id="6" name="Rectangle 5"/>
          <p:cNvSpPr/>
          <p:nvPr/>
        </p:nvSpPr>
        <p:spPr>
          <a:xfrm>
            <a:off x="4044882"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CMO</a:t>
            </a:r>
            <a:endParaRPr lang="en-US" sz="1200" b="1" dirty="0"/>
          </a:p>
        </p:txBody>
      </p:sp>
      <p:sp>
        <p:nvSpPr>
          <p:cNvPr id="7" name="Rectangle 6"/>
          <p:cNvSpPr/>
          <p:nvPr/>
        </p:nvSpPr>
        <p:spPr>
          <a:xfrm>
            <a:off x="3323940"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CFO</a:t>
            </a:r>
            <a:endParaRPr lang="en-US" sz="1200" b="1" dirty="0"/>
          </a:p>
        </p:txBody>
      </p:sp>
      <p:sp>
        <p:nvSpPr>
          <p:cNvPr id="8" name="Rectangle 7"/>
          <p:cNvSpPr/>
          <p:nvPr/>
        </p:nvSpPr>
        <p:spPr>
          <a:xfrm>
            <a:off x="4766013"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CNO</a:t>
            </a:r>
            <a:endParaRPr lang="en-US" sz="1200" b="1" dirty="0"/>
          </a:p>
        </p:txBody>
      </p:sp>
      <p:sp>
        <p:nvSpPr>
          <p:cNvPr id="9" name="Rectangle 8"/>
          <p:cNvSpPr/>
          <p:nvPr/>
        </p:nvSpPr>
        <p:spPr>
          <a:xfrm>
            <a:off x="2581242"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sp>
        <p:nvSpPr>
          <p:cNvPr id="10" name="Rectangle 9"/>
          <p:cNvSpPr/>
          <p:nvPr/>
        </p:nvSpPr>
        <p:spPr>
          <a:xfrm>
            <a:off x="5501334"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cxnSp>
        <p:nvCxnSpPr>
          <p:cNvPr id="11" name="Elbow Connector 10"/>
          <p:cNvCxnSpPr>
            <a:stCxn id="9" idx="0"/>
            <a:endCxn id="10" idx="0"/>
          </p:cNvCxnSpPr>
          <p:nvPr/>
        </p:nvCxnSpPr>
        <p:spPr>
          <a:xfrm rot="5400000" flipH="1" flipV="1">
            <a:off x="4354613" y="492849"/>
            <a:ext cx="12206" cy="2920093"/>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5" idx="2"/>
            <a:endCxn id="6" idx="0"/>
          </p:cNvCxnSpPr>
          <p:nvPr/>
        </p:nvCxnSpPr>
        <p:spPr>
          <a:xfrm>
            <a:off x="4355428" y="1748510"/>
            <a:ext cx="2780" cy="204385"/>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8" idx="0"/>
          </p:cNvCxnSpPr>
          <p:nvPr/>
        </p:nvCxnSpPr>
        <p:spPr>
          <a:xfrm>
            <a:off x="5079339" y="1837083"/>
            <a:ext cx="0" cy="115813"/>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7" idx="0"/>
          </p:cNvCxnSpPr>
          <p:nvPr/>
        </p:nvCxnSpPr>
        <p:spPr>
          <a:xfrm>
            <a:off x="3637266" y="1837083"/>
            <a:ext cx="0" cy="115813"/>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397262" y="3923679"/>
            <a:ext cx="5901130" cy="70093"/>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394586">
            <a:off x="1286359" y="4195272"/>
            <a:ext cx="2923206"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394247">
            <a:off x="1936511" y="4166970"/>
            <a:ext cx="2297455"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rot="11455356" flipV="1">
            <a:off x="2520965" y="4146324"/>
            <a:ext cx="1734026"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11796764" flipV="1">
            <a:off x="3226653" y="4154178"/>
            <a:ext cx="1014440"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rot="12332543" flipV="1">
            <a:off x="3819823" y="4135866"/>
            <a:ext cx="474740"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21080869" flipH="1">
            <a:off x="4428189" y="4257778"/>
            <a:ext cx="2923206"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20990198" flipH="1">
            <a:off x="4483642" y="4199248"/>
            <a:ext cx="2297455"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rot="10144644" flipH="1" flipV="1">
            <a:off x="4373690" y="4191904"/>
            <a:ext cx="1734026"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9803236" flipH="1" flipV="1">
            <a:off x="4435398" y="4184768"/>
            <a:ext cx="1014440"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rot="8338273" flipH="1" flipV="1">
            <a:off x="4304760" y="4178442"/>
            <a:ext cx="474740"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rot="16200000">
            <a:off x="1154942" y="3707880"/>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16200000">
            <a:off x="1783083" y="3707881"/>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16200000">
            <a:off x="2437933" y="3707882"/>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rot="16200000">
            <a:off x="3098426" y="3707883"/>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rot="16200000">
            <a:off x="3792832" y="3727466"/>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rot="16200000">
            <a:off x="4560096" y="3785162"/>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rot="16200000">
            <a:off x="5350215" y="3707883"/>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rot="16200000">
            <a:off x="5989468" y="3695850"/>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rot="16200000">
            <a:off x="6628431" y="3707880"/>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rot="16200000">
            <a:off x="7259313" y="3702689"/>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138457"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1774686"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2410916"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078489"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3771761"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542130"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329329"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970953"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612575"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7243412"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5" y="2781229"/>
            <a:ext cx="6797928" cy="100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rot="16200000">
            <a:off x="4335902" y="4694870"/>
            <a:ext cx="233093" cy="9671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554" y="4786229"/>
            <a:ext cx="993503" cy="99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5665" y="4138180"/>
            <a:ext cx="996954" cy="605048"/>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p:cNvSpPr/>
          <p:nvPr/>
        </p:nvSpPr>
        <p:spPr>
          <a:xfrm>
            <a:off x="3061368" y="6263464"/>
            <a:ext cx="2892464" cy="166443"/>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Down Arrow 50"/>
          <p:cNvSpPr/>
          <p:nvPr/>
        </p:nvSpPr>
        <p:spPr>
          <a:xfrm flipV="1">
            <a:off x="4267150" y="5655368"/>
            <a:ext cx="364281" cy="710821"/>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900669"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3434455"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4008344"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631430"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240703"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841551"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3730601" y="5915238"/>
            <a:ext cx="1434823" cy="340186"/>
          </a:xfrm>
          <a:prstGeom prst="rect">
            <a:avLst/>
          </a:prstGeom>
          <a:noFill/>
        </p:spPr>
        <p:txBody>
          <a:bodyPr wrap="none" rtlCol="0">
            <a:spAutoFit/>
          </a:bodyPr>
          <a:lstStyle/>
          <a:p>
            <a:pPr algn="ctr"/>
            <a:r>
              <a:rPr lang="en-US" sz="1700" b="1" dirty="0" smtClean="0"/>
              <a:t>Payer Partners</a:t>
            </a:r>
            <a:endParaRPr lang="en-US" sz="1700" b="1" dirty="0"/>
          </a:p>
        </p:txBody>
      </p:sp>
      <p:sp>
        <p:nvSpPr>
          <p:cNvPr id="59" name="TextBox 58"/>
          <p:cNvSpPr txBox="1"/>
          <p:nvPr/>
        </p:nvSpPr>
        <p:spPr>
          <a:xfrm rot="19515787">
            <a:off x="1122875" y="2924805"/>
            <a:ext cx="702867" cy="281024"/>
          </a:xfrm>
          <a:prstGeom prst="rect">
            <a:avLst/>
          </a:prstGeom>
          <a:noFill/>
        </p:spPr>
        <p:txBody>
          <a:bodyPr wrap="none" rtlCol="0">
            <a:spAutoFit/>
          </a:bodyPr>
          <a:lstStyle/>
          <a:p>
            <a:r>
              <a:rPr lang="en-US" sz="1300" b="1" dirty="0" smtClean="0"/>
              <a:t>Hospice</a:t>
            </a:r>
            <a:endParaRPr lang="en-US" sz="1300" b="1" dirty="0"/>
          </a:p>
        </p:txBody>
      </p:sp>
      <p:sp>
        <p:nvSpPr>
          <p:cNvPr id="60" name="TextBox 59"/>
          <p:cNvSpPr txBox="1"/>
          <p:nvPr/>
        </p:nvSpPr>
        <p:spPr>
          <a:xfrm rot="19515787">
            <a:off x="1646091" y="2798277"/>
            <a:ext cx="1198726" cy="281024"/>
          </a:xfrm>
          <a:prstGeom prst="rect">
            <a:avLst/>
          </a:prstGeom>
          <a:noFill/>
        </p:spPr>
        <p:txBody>
          <a:bodyPr wrap="none" rtlCol="0">
            <a:spAutoFit/>
          </a:bodyPr>
          <a:lstStyle/>
          <a:p>
            <a:r>
              <a:rPr lang="en-US" sz="1300" b="1" dirty="0" smtClean="0"/>
              <a:t>Long Term Care</a:t>
            </a:r>
            <a:endParaRPr lang="en-US" sz="1300" b="1" dirty="0"/>
          </a:p>
        </p:txBody>
      </p:sp>
      <p:sp>
        <p:nvSpPr>
          <p:cNvPr id="61" name="TextBox 60"/>
          <p:cNvSpPr txBox="1"/>
          <p:nvPr/>
        </p:nvSpPr>
        <p:spPr>
          <a:xfrm rot="19515787">
            <a:off x="2250722" y="2890560"/>
            <a:ext cx="912154" cy="281024"/>
          </a:xfrm>
          <a:prstGeom prst="rect">
            <a:avLst/>
          </a:prstGeom>
          <a:noFill/>
        </p:spPr>
        <p:txBody>
          <a:bodyPr wrap="none" rtlCol="0">
            <a:spAutoFit/>
          </a:bodyPr>
          <a:lstStyle/>
          <a:p>
            <a:r>
              <a:rPr lang="en-US" sz="1300" b="1" dirty="0" smtClean="0"/>
              <a:t>Home Care</a:t>
            </a:r>
            <a:endParaRPr lang="en-US" sz="1300" b="1" dirty="0"/>
          </a:p>
        </p:txBody>
      </p:sp>
      <p:sp>
        <p:nvSpPr>
          <p:cNvPr id="62" name="TextBox 61"/>
          <p:cNvSpPr txBox="1"/>
          <p:nvPr/>
        </p:nvSpPr>
        <p:spPr>
          <a:xfrm rot="19515787">
            <a:off x="2712726" y="2837066"/>
            <a:ext cx="1220110" cy="281024"/>
          </a:xfrm>
          <a:prstGeom prst="rect">
            <a:avLst/>
          </a:prstGeom>
          <a:noFill/>
        </p:spPr>
        <p:txBody>
          <a:bodyPr wrap="none" rtlCol="0">
            <a:spAutoFit/>
          </a:bodyPr>
          <a:lstStyle/>
          <a:p>
            <a:r>
              <a:rPr lang="en-US" sz="1300" b="1" dirty="0" smtClean="0"/>
              <a:t>Post Acute Care</a:t>
            </a:r>
            <a:endParaRPr lang="en-US" sz="1300" b="1" dirty="0"/>
          </a:p>
        </p:txBody>
      </p:sp>
      <p:sp>
        <p:nvSpPr>
          <p:cNvPr id="63" name="TextBox 62"/>
          <p:cNvSpPr txBox="1"/>
          <p:nvPr/>
        </p:nvSpPr>
        <p:spPr>
          <a:xfrm rot="19515787">
            <a:off x="3894130" y="2494938"/>
            <a:ext cx="889291" cy="281024"/>
          </a:xfrm>
          <a:prstGeom prst="rect">
            <a:avLst/>
          </a:prstGeom>
          <a:noFill/>
        </p:spPr>
        <p:txBody>
          <a:bodyPr wrap="none" rtlCol="0">
            <a:spAutoFit/>
          </a:bodyPr>
          <a:lstStyle/>
          <a:p>
            <a:r>
              <a:rPr lang="en-US" sz="1300" b="1" dirty="0" smtClean="0"/>
              <a:t>Hospital(s)</a:t>
            </a:r>
            <a:endParaRPr lang="en-US" sz="1300" b="1" dirty="0"/>
          </a:p>
        </p:txBody>
      </p:sp>
      <p:sp>
        <p:nvSpPr>
          <p:cNvPr id="64" name="TextBox 63"/>
          <p:cNvSpPr txBox="1"/>
          <p:nvPr/>
        </p:nvSpPr>
        <p:spPr>
          <a:xfrm rot="19515787">
            <a:off x="4650001" y="2532330"/>
            <a:ext cx="1037630" cy="473303"/>
          </a:xfrm>
          <a:prstGeom prst="rect">
            <a:avLst/>
          </a:prstGeom>
          <a:noFill/>
        </p:spPr>
        <p:txBody>
          <a:bodyPr wrap="none" rtlCol="0">
            <a:spAutoFit/>
          </a:bodyPr>
          <a:lstStyle/>
          <a:p>
            <a:r>
              <a:rPr lang="en-US" sz="1300" b="1" dirty="0" smtClean="0"/>
              <a:t>Primary Care</a:t>
            </a:r>
          </a:p>
          <a:p>
            <a:r>
              <a:rPr lang="en-US" sz="1300" b="1" dirty="0" smtClean="0"/>
              <a:t>Physicians</a:t>
            </a:r>
            <a:endParaRPr lang="en-US" sz="1300" b="1" dirty="0"/>
          </a:p>
        </p:txBody>
      </p:sp>
      <p:sp>
        <p:nvSpPr>
          <p:cNvPr id="65" name="TextBox 64"/>
          <p:cNvSpPr txBox="1"/>
          <p:nvPr/>
        </p:nvSpPr>
        <p:spPr>
          <a:xfrm rot="19515787">
            <a:off x="5259151" y="2886836"/>
            <a:ext cx="865934" cy="281024"/>
          </a:xfrm>
          <a:prstGeom prst="rect">
            <a:avLst/>
          </a:prstGeom>
          <a:noFill/>
        </p:spPr>
        <p:txBody>
          <a:bodyPr wrap="none" rtlCol="0">
            <a:spAutoFit/>
          </a:bodyPr>
          <a:lstStyle/>
          <a:p>
            <a:r>
              <a:rPr lang="en-US" sz="1300" b="1" dirty="0" smtClean="0"/>
              <a:t>Specialists</a:t>
            </a:r>
            <a:endParaRPr lang="en-US" sz="1300" b="1" dirty="0"/>
          </a:p>
        </p:txBody>
      </p:sp>
      <p:sp>
        <p:nvSpPr>
          <p:cNvPr id="66" name="TextBox 65"/>
          <p:cNvSpPr txBox="1"/>
          <p:nvPr/>
        </p:nvSpPr>
        <p:spPr>
          <a:xfrm rot="19515787">
            <a:off x="5866939" y="2720702"/>
            <a:ext cx="1423236" cy="281024"/>
          </a:xfrm>
          <a:prstGeom prst="rect">
            <a:avLst/>
          </a:prstGeom>
          <a:noFill/>
        </p:spPr>
        <p:txBody>
          <a:bodyPr wrap="none" rtlCol="0">
            <a:spAutoFit/>
          </a:bodyPr>
          <a:lstStyle/>
          <a:p>
            <a:r>
              <a:rPr lang="en-US" sz="1300" b="1" dirty="0" smtClean="0"/>
              <a:t>Ancillary Providers</a:t>
            </a:r>
            <a:endParaRPr lang="en-US" sz="1300" b="1" dirty="0"/>
          </a:p>
        </p:txBody>
      </p:sp>
      <p:sp>
        <p:nvSpPr>
          <p:cNvPr id="67" name="TextBox 66"/>
          <p:cNvSpPr txBox="1"/>
          <p:nvPr/>
        </p:nvSpPr>
        <p:spPr>
          <a:xfrm rot="19515787">
            <a:off x="6466212" y="2645125"/>
            <a:ext cx="1687188" cy="281024"/>
          </a:xfrm>
          <a:prstGeom prst="rect">
            <a:avLst/>
          </a:prstGeom>
          <a:noFill/>
        </p:spPr>
        <p:txBody>
          <a:bodyPr wrap="none" rtlCol="0">
            <a:spAutoFit/>
          </a:bodyPr>
          <a:lstStyle/>
          <a:p>
            <a:r>
              <a:rPr lang="en-US" sz="1300" b="1" dirty="0" smtClean="0"/>
              <a:t>Public Health Agencies</a:t>
            </a:r>
            <a:endParaRPr lang="en-US" sz="1300" b="1" dirty="0"/>
          </a:p>
        </p:txBody>
      </p:sp>
      <p:sp>
        <p:nvSpPr>
          <p:cNvPr id="68" name="TextBox 67"/>
          <p:cNvSpPr txBox="1"/>
          <p:nvPr/>
        </p:nvSpPr>
        <p:spPr>
          <a:xfrm rot="19515787">
            <a:off x="7253264" y="2945021"/>
            <a:ext cx="471762" cy="281024"/>
          </a:xfrm>
          <a:prstGeom prst="rect">
            <a:avLst/>
          </a:prstGeom>
          <a:noFill/>
        </p:spPr>
        <p:txBody>
          <a:bodyPr wrap="none" rtlCol="0">
            <a:spAutoFit/>
          </a:bodyPr>
          <a:lstStyle/>
          <a:p>
            <a:r>
              <a:rPr lang="en-US" sz="1300" b="1" dirty="0" smtClean="0"/>
              <a:t>PHO</a:t>
            </a:r>
            <a:endParaRPr lang="en-US" sz="1300" b="1" dirty="0"/>
          </a:p>
        </p:txBody>
      </p:sp>
    </p:spTree>
    <p:extLst>
      <p:ext uri="{BB962C8B-B14F-4D97-AF65-F5344CB8AC3E}">
        <p14:creationId xmlns:p14="http://schemas.microsoft.com/office/powerpoint/2010/main" val="3795994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a:t>
            </a:r>
            <a:r>
              <a:rPr lang="en-US" dirty="0" smtClean="0"/>
              <a:t>Analysis of Illinois Medical Studies Act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u="sng" dirty="0"/>
              <a:t>Analysis</a:t>
            </a:r>
          </a:p>
          <a:p>
            <a:pPr lvl="1">
              <a:buFont typeface="Calibri" panose="020F0502020204030204" pitchFamily="34" charset="0"/>
              <a:buChar char="—"/>
            </a:pPr>
            <a:r>
              <a:rPr lang="en-US" sz="2000" dirty="0"/>
              <a:t>Does statute arguably protect</a:t>
            </a:r>
            <a:r>
              <a:rPr lang="en-US" sz="2000" b="1" dirty="0"/>
              <a:t> </a:t>
            </a:r>
            <a:r>
              <a:rPr lang="en-US" sz="2000" dirty="0"/>
              <a:t>requested records?</a:t>
            </a:r>
          </a:p>
          <a:p>
            <a:pPr lvl="2">
              <a:spcAft>
                <a:spcPts val="0"/>
              </a:spcAft>
              <a:buFont typeface="Arial" panose="020B0604020202020204" pitchFamily="34" charset="0"/>
              <a:buChar char="■"/>
            </a:pPr>
            <a:r>
              <a:rPr lang="en-US" sz="1600" dirty="0"/>
              <a:t>Medical records – No</a:t>
            </a:r>
          </a:p>
          <a:p>
            <a:pPr lvl="2">
              <a:spcAft>
                <a:spcPts val="0"/>
              </a:spcAft>
              <a:buFont typeface="Arial" panose="020B0604020202020204" pitchFamily="34" charset="0"/>
              <a:buChar char="■"/>
            </a:pPr>
            <a:r>
              <a:rPr lang="en-US" sz="1600" dirty="0"/>
              <a:t>Bylaws, policies and procedures – No</a:t>
            </a:r>
          </a:p>
          <a:p>
            <a:pPr lvl="2">
              <a:spcAft>
                <a:spcPts val="0"/>
              </a:spcAft>
              <a:buFont typeface="Arial" panose="020B0604020202020204" pitchFamily="34" charset="0"/>
              <a:buChar char="■"/>
            </a:pPr>
            <a:r>
              <a:rPr lang="en-US" sz="1600" dirty="0"/>
              <a:t>Peer review records and entities</a:t>
            </a:r>
          </a:p>
          <a:p>
            <a:pPr lvl="2">
              <a:spcAft>
                <a:spcPts val="0"/>
              </a:spcAft>
            </a:pPr>
            <a:r>
              <a:rPr lang="en-US" sz="1600" dirty="0" smtClean="0"/>
              <a:t>Does </a:t>
            </a:r>
            <a:r>
              <a:rPr lang="en-US" sz="1600" dirty="0"/>
              <a:t>ACO/CIN Quality and </a:t>
            </a:r>
            <a:r>
              <a:rPr lang="en-US" sz="1600" dirty="0" smtClean="0"/>
              <a:t>Credentials </a:t>
            </a:r>
            <a:r>
              <a:rPr lang="en-US" sz="1600" dirty="0"/>
              <a:t>Committee </a:t>
            </a:r>
            <a:r>
              <a:rPr lang="en-US" sz="1600" dirty="0" smtClean="0"/>
              <a:t>qualify as a peer review committee? </a:t>
            </a:r>
            <a:r>
              <a:rPr lang="en-US" sz="1600" dirty="0"/>
              <a:t>– probably, BUT</a:t>
            </a:r>
          </a:p>
          <a:p>
            <a:pPr lvl="2">
              <a:spcAft>
                <a:spcPts val="0"/>
              </a:spcAft>
            </a:pPr>
            <a:r>
              <a:rPr lang="en-US" sz="1600" dirty="0"/>
              <a:t>Is ACO/CIN a hospital, </a:t>
            </a:r>
            <a:r>
              <a:rPr lang="en-US" sz="1600" dirty="0" err="1" smtClean="0"/>
              <a:t>surgicenter</a:t>
            </a:r>
            <a:r>
              <a:rPr lang="en-US" sz="1600" dirty="0" smtClean="0"/>
              <a:t>, HMO, PHO or post-surgical recovery center? </a:t>
            </a:r>
            <a:r>
              <a:rPr lang="en-US" sz="1600" dirty="0"/>
              <a:t>- No</a:t>
            </a:r>
          </a:p>
          <a:p>
            <a:pPr lvl="2">
              <a:spcAft>
                <a:spcPts val="0"/>
              </a:spcAft>
            </a:pPr>
            <a:r>
              <a:rPr lang="en-US" sz="1600" dirty="0"/>
              <a:t>If physician group is conducting peer review through a medical review committee or through ACO/CIN Quality and Credential Committee are those activities protected? –  </a:t>
            </a:r>
            <a:r>
              <a:rPr lang="en-US" sz="1600" dirty="0" smtClean="0"/>
              <a:t>No</a:t>
            </a:r>
            <a:endParaRPr lang="en-US" sz="1600" dirty="0"/>
          </a:p>
          <a:p>
            <a:pPr lvl="2">
              <a:spcAft>
                <a:spcPts val="0"/>
              </a:spcAft>
            </a:pPr>
            <a:r>
              <a:rPr lang="en-US" sz="1600" dirty="0"/>
              <a:t>What about </a:t>
            </a:r>
            <a:r>
              <a:rPr lang="en-US" sz="1600" dirty="0" smtClean="0"/>
              <a:t>the SNF</a:t>
            </a:r>
            <a:r>
              <a:rPr lang="en-US" sz="1600" dirty="0"/>
              <a:t>? – </a:t>
            </a:r>
            <a:r>
              <a:rPr lang="en-US" sz="1600" dirty="0" smtClean="0"/>
              <a:t>No</a:t>
            </a:r>
            <a:endParaRPr lang="en-US" sz="1600" dirty="0"/>
          </a:p>
          <a:p>
            <a:pPr lvl="2">
              <a:spcAft>
                <a:spcPts val="0"/>
              </a:spcAft>
            </a:pPr>
            <a:r>
              <a:rPr lang="en-US" sz="1600" dirty="0"/>
              <a:t>What about the PHO? – </a:t>
            </a:r>
            <a:r>
              <a:rPr lang="en-US" sz="1600" dirty="0" smtClean="0"/>
              <a:t>Probably</a:t>
            </a:r>
            <a:endParaRPr lang="en-US" sz="1600" dirty="0"/>
          </a:p>
          <a:p>
            <a:pPr lvl="2"/>
            <a:endParaRPr lang="en-US" sz="1800" dirty="0"/>
          </a:p>
          <a:p>
            <a:endParaRPr lang="en-US" sz="1800" dirty="0"/>
          </a:p>
        </p:txBody>
      </p:sp>
    </p:spTree>
    <p:extLst>
      <p:ext uri="{BB962C8B-B14F-4D97-AF65-F5344CB8AC3E}">
        <p14:creationId xmlns:p14="http://schemas.microsoft.com/office/powerpoint/2010/main" val="5446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Analysis of Illinois Medical Studies Act</a:t>
            </a:r>
          </a:p>
        </p:txBody>
      </p:sp>
      <p:sp>
        <p:nvSpPr>
          <p:cNvPr id="3" name="Content Placeholder 2"/>
          <p:cNvSpPr>
            <a:spLocks noGrp="1"/>
          </p:cNvSpPr>
          <p:nvPr>
            <p:ph idx="1"/>
          </p:nvPr>
        </p:nvSpPr>
        <p:spPr/>
        <p:txBody>
          <a:bodyPr/>
          <a:lstStyle/>
          <a:p>
            <a:pPr>
              <a:buFont typeface="Calibri" panose="020F0502020204030204" pitchFamily="34" charset="0"/>
              <a:buChar char="—"/>
            </a:pPr>
            <a:r>
              <a:rPr lang="en-US" sz="1800" dirty="0"/>
              <a:t>Can privileged information be shared across ACO/CIN?</a:t>
            </a:r>
          </a:p>
          <a:p>
            <a:pPr lvl="1">
              <a:buFont typeface="Arial" panose="020B0604020202020204" pitchFamily="34" charset="0"/>
              <a:buChar char="•"/>
            </a:pPr>
            <a:r>
              <a:rPr lang="en-US" sz="1800" dirty="0" smtClean="0"/>
              <a:t>Under the hypothetical only peer </a:t>
            </a:r>
            <a:r>
              <a:rPr lang="en-US" sz="1800" dirty="0" smtClean="0"/>
              <a:t>review/quality </a:t>
            </a:r>
            <a:r>
              <a:rPr lang="en-US" sz="1800" dirty="0" smtClean="0"/>
              <a:t>information generated by </a:t>
            </a:r>
            <a:r>
              <a:rPr lang="en-US" sz="1800" dirty="0" smtClean="0"/>
              <a:t>a hospital peer review committee or designee will be </a:t>
            </a:r>
            <a:r>
              <a:rPr lang="en-US" sz="1800" dirty="0" smtClean="0"/>
              <a:t>privileged.</a:t>
            </a:r>
            <a:endParaRPr lang="en-US" sz="1800" dirty="0"/>
          </a:p>
          <a:p>
            <a:pPr lvl="1">
              <a:buFont typeface="Arial" panose="020B0604020202020204" pitchFamily="34" charset="0"/>
              <a:buChar char="•"/>
            </a:pPr>
            <a:r>
              <a:rPr lang="en-US" sz="1800" dirty="0" smtClean="0"/>
              <a:t>Under the MSA the privilege cannot be waived unless used for activities unrelated to improving patient care or for reducing morbidity or mortality.</a:t>
            </a:r>
            <a:endParaRPr lang="en-US" sz="1800" dirty="0"/>
          </a:p>
          <a:p>
            <a:pPr lvl="1">
              <a:buFont typeface="Arial" panose="020B0604020202020204" pitchFamily="34" charset="0"/>
              <a:buChar char="•"/>
            </a:pPr>
            <a:r>
              <a:rPr lang="en-US" sz="1800" dirty="0" smtClean="0"/>
              <a:t>Privileged information </a:t>
            </a:r>
            <a:r>
              <a:rPr lang="en-US" sz="1800" dirty="0" smtClean="0"/>
              <a:t>arguably </a:t>
            </a:r>
            <a:r>
              <a:rPr lang="en-US" sz="1800" dirty="0" smtClean="0"/>
              <a:t>could be shared </a:t>
            </a:r>
            <a:r>
              <a:rPr lang="en-US" sz="1800" dirty="0" smtClean="0"/>
              <a:t>with the </a:t>
            </a:r>
            <a:r>
              <a:rPr lang="en-US" sz="1800" dirty="0" smtClean="0"/>
              <a:t>ACO/CIN.</a:t>
            </a:r>
            <a:endParaRPr lang="en-US" sz="1800" dirty="0"/>
          </a:p>
          <a:p>
            <a:pPr>
              <a:buFont typeface="Calibri" panose="020F0502020204030204" pitchFamily="34" charset="0"/>
              <a:buChar char="―"/>
            </a:pPr>
            <a:r>
              <a:rPr lang="en-US" sz="1800" dirty="0"/>
              <a:t> Does </a:t>
            </a:r>
            <a:r>
              <a:rPr lang="en-US" sz="1800" dirty="0" smtClean="0"/>
              <a:t>MSA privilege </a:t>
            </a:r>
            <a:r>
              <a:rPr lang="en-US" sz="1800" dirty="0"/>
              <a:t>apply in federal proceedings? – No</a:t>
            </a:r>
          </a:p>
        </p:txBody>
      </p:sp>
    </p:spTree>
    <p:extLst>
      <p:ext uri="{BB962C8B-B14F-4D97-AF65-F5344CB8AC3E}">
        <p14:creationId xmlns:p14="http://schemas.microsoft.com/office/powerpoint/2010/main" val="3625064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view of an operational ACO/CIN</a:t>
            </a:r>
          </a:p>
        </p:txBody>
      </p:sp>
      <p:sp>
        <p:nvSpPr>
          <p:cNvPr id="5" name="Rectangle 4"/>
          <p:cNvSpPr/>
          <p:nvPr/>
        </p:nvSpPr>
        <p:spPr>
          <a:xfrm>
            <a:off x="3914625" y="1437679"/>
            <a:ext cx="849192" cy="34421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ACO/CIN</a:t>
            </a:r>
            <a:endParaRPr lang="en-US" sz="1200" b="1" dirty="0"/>
          </a:p>
        </p:txBody>
      </p:sp>
      <p:sp>
        <p:nvSpPr>
          <p:cNvPr id="6" name="Rectangle 5"/>
          <p:cNvSpPr/>
          <p:nvPr/>
        </p:nvSpPr>
        <p:spPr>
          <a:xfrm>
            <a:off x="4022661"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CMO</a:t>
            </a:r>
            <a:endParaRPr lang="en-US" sz="1200" b="1" dirty="0"/>
          </a:p>
        </p:txBody>
      </p:sp>
      <p:sp>
        <p:nvSpPr>
          <p:cNvPr id="7" name="Rectangle 6"/>
          <p:cNvSpPr/>
          <p:nvPr/>
        </p:nvSpPr>
        <p:spPr>
          <a:xfrm>
            <a:off x="3306843"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CFO</a:t>
            </a:r>
            <a:endParaRPr lang="en-US" sz="1200" b="1" dirty="0"/>
          </a:p>
        </p:txBody>
      </p:sp>
      <p:sp>
        <p:nvSpPr>
          <p:cNvPr id="8" name="Rectangle 7"/>
          <p:cNvSpPr/>
          <p:nvPr/>
        </p:nvSpPr>
        <p:spPr>
          <a:xfrm>
            <a:off x="4738668"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CNO</a:t>
            </a:r>
            <a:endParaRPr lang="en-US" sz="1200" b="1" dirty="0"/>
          </a:p>
        </p:txBody>
      </p:sp>
      <p:sp>
        <p:nvSpPr>
          <p:cNvPr id="9" name="Rectangle 8"/>
          <p:cNvSpPr/>
          <p:nvPr/>
        </p:nvSpPr>
        <p:spPr>
          <a:xfrm>
            <a:off x="2569421"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sp>
        <p:nvSpPr>
          <p:cNvPr id="10" name="Rectangle 9"/>
          <p:cNvSpPr/>
          <p:nvPr/>
        </p:nvSpPr>
        <p:spPr>
          <a:xfrm>
            <a:off x="5468764"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cxnSp>
        <p:nvCxnSpPr>
          <p:cNvPr id="11" name="Elbow Connector 10"/>
          <p:cNvCxnSpPr>
            <a:stCxn id="9" idx="0"/>
            <a:endCxn id="10" idx="0"/>
          </p:cNvCxnSpPr>
          <p:nvPr/>
        </p:nvCxnSpPr>
        <p:spPr>
          <a:xfrm rot="5400000" flipH="1" flipV="1">
            <a:off x="4330191" y="535159"/>
            <a:ext cx="12120" cy="2899343"/>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5" idx="2"/>
            <a:endCxn id="6" idx="0"/>
          </p:cNvCxnSpPr>
          <p:nvPr/>
        </p:nvCxnSpPr>
        <p:spPr>
          <a:xfrm flipH="1">
            <a:off x="4333760" y="1781896"/>
            <a:ext cx="5461" cy="202933"/>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8" idx="0"/>
          </p:cNvCxnSpPr>
          <p:nvPr/>
        </p:nvCxnSpPr>
        <p:spPr>
          <a:xfrm>
            <a:off x="5049767" y="1869840"/>
            <a:ext cx="0" cy="11499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7" idx="0"/>
          </p:cNvCxnSpPr>
          <p:nvPr/>
        </p:nvCxnSpPr>
        <p:spPr>
          <a:xfrm>
            <a:off x="3617941" y="1869840"/>
            <a:ext cx="0" cy="11499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393855" y="3941609"/>
            <a:ext cx="5859197" cy="6959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394586">
            <a:off x="1283740" y="4211272"/>
            <a:ext cx="290243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394247">
            <a:off x="1929272" y="4183171"/>
            <a:ext cx="2281129"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rot="11455356" flipV="1">
            <a:off x="2509573" y="4162671"/>
            <a:ext cx="172170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11796764" flipV="1">
            <a:off x="3210246" y="4170470"/>
            <a:ext cx="1007231"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rot="12332543" flipV="1">
            <a:off x="3799202" y="4152288"/>
            <a:ext cx="471366"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21080869" flipH="1">
            <a:off x="4403244" y="4273333"/>
            <a:ext cx="290243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20990198" flipH="1">
            <a:off x="4458303" y="4215219"/>
            <a:ext cx="2281129"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rot="10144644" flipH="1" flipV="1">
            <a:off x="4349133" y="4207928"/>
            <a:ext cx="172170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9803236" flipH="1" flipV="1">
            <a:off x="4410402" y="4200843"/>
            <a:ext cx="1007231"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rot="8338273" flipH="1" flipV="1">
            <a:off x="4280692" y="4194561"/>
            <a:ext cx="471366"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rot="16200000">
            <a:off x="1153257" y="3727343"/>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16200000">
            <a:off x="1776935" y="3727344"/>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16200000">
            <a:off x="2427131" y="3727345"/>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rot="16200000">
            <a:off x="3082931" y="3727346"/>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rot="16200000">
            <a:off x="3772402" y="3746790"/>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rot="16200000">
            <a:off x="4534214" y="3804076"/>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rot="16200000">
            <a:off x="5318718" y="3727346"/>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rot="16200000">
            <a:off x="5953429" y="3715398"/>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rot="16200000">
            <a:off x="6587852" y="3727343"/>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rot="16200000">
            <a:off x="7214251" y="3722189"/>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136889"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1768597"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2400307"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063136"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3751481"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516376"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297981"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935046"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572108"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7198463"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6" y="2807277"/>
            <a:ext cx="6749622" cy="99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rot="16200000">
            <a:off x="4311614" y="4707320"/>
            <a:ext cx="231437" cy="9602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939" y="4798030"/>
            <a:ext cx="986443" cy="98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150" y="4154586"/>
            <a:ext cx="989870" cy="600749"/>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p:cNvSpPr/>
          <p:nvPr/>
        </p:nvSpPr>
        <p:spPr>
          <a:xfrm>
            <a:off x="3046136" y="6264768"/>
            <a:ext cx="2871910" cy="165260"/>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Down Arrow 50"/>
          <p:cNvSpPr/>
          <p:nvPr/>
        </p:nvSpPr>
        <p:spPr>
          <a:xfrm flipV="1">
            <a:off x="4243350" y="5660993"/>
            <a:ext cx="361692" cy="705770"/>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886579"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3416572"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3986383"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605041"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209985"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806563"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3710614" y="5919016"/>
            <a:ext cx="1424627" cy="337769"/>
          </a:xfrm>
          <a:prstGeom prst="rect">
            <a:avLst/>
          </a:prstGeom>
          <a:noFill/>
        </p:spPr>
        <p:txBody>
          <a:bodyPr wrap="none" rtlCol="0">
            <a:spAutoFit/>
          </a:bodyPr>
          <a:lstStyle/>
          <a:p>
            <a:pPr algn="ctr"/>
            <a:r>
              <a:rPr lang="en-US" sz="1700" b="1" dirty="0" smtClean="0"/>
              <a:t>Payer Partners</a:t>
            </a:r>
            <a:endParaRPr lang="en-US" sz="1700" b="1" dirty="0"/>
          </a:p>
        </p:txBody>
      </p:sp>
      <p:sp>
        <p:nvSpPr>
          <p:cNvPr id="59" name="TextBox 58"/>
          <p:cNvSpPr txBox="1"/>
          <p:nvPr/>
        </p:nvSpPr>
        <p:spPr>
          <a:xfrm rot="19515787">
            <a:off x="1121418" y="2949833"/>
            <a:ext cx="697872" cy="279027"/>
          </a:xfrm>
          <a:prstGeom prst="rect">
            <a:avLst/>
          </a:prstGeom>
          <a:noFill/>
        </p:spPr>
        <p:txBody>
          <a:bodyPr wrap="none" rtlCol="0">
            <a:spAutoFit/>
          </a:bodyPr>
          <a:lstStyle/>
          <a:p>
            <a:r>
              <a:rPr lang="en-US" sz="1300" b="1" dirty="0" smtClean="0"/>
              <a:t>Hospice</a:t>
            </a:r>
            <a:endParaRPr lang="en-US" sz="1300" b="1" dirty="0"/>
          </a:p>
        </p:txBody>
      </p:sp>
      <p:sp>
        <p:nvSpPr>
          <p:cNvPr id="60" name="TextBox 59"/>
          <p:cNvSpPr txBox="1"/>
          <p:nvPr/>
        </p:nvSpPr>
        <p:spPr>
          <a:xfrm rot="19515787">
            <a:off x="1640916" y="2824204"/>
            <a:ext cx="1190207" cy="279027"/>
          </a:xfrm>
          <a:prstGeom prst="rect">
            <a:avLst/>
          </a:prstGeom>
          <a:noFill/>
        </p:spPr>
        <p:txBody>
          <a:bodyPr wrap="none" rtlCol="0">
            <a:spAutoFit/>
          </a:bodyPr>
          <a:lstStyle/>
          <a:p>
            <a:r>
              <a:rPr lang="en-US" sz="1300" b="1" dirty="0" smtClean="0"/>
              <a:t>Long Term Care</a:t>
            </a:r>
            <a:endParaRPr lang="en-US" sz="1300" b="1" dirty="0"/>
          </a:p>
        </p:txBody>
      </p:sp>
      <p:sp>
        <p:nvSpPr>
          <p:cNvPr id="61" name="TextBox 60"/>
          <p:cNvSpPr txBox="1"/>
          <p:nvPr/>
        </p:nvSpPr>
        <p:spPr>
          <a:xfrm rot="19515787">
            <a:off x="2241251" y="2915831"/>
            <a:ext cx="905672" cy="279027"/>
          </a:xfrm>
          <a:prstGeom prst="rect">
            <a:avLst/>
          </a:prstGeom>
          <a:noFill/>
        </p:spPr>
        <p:txBody>
          <a:bodyPr wrap="none" rtlCol="0">
            <a:spAutoFit/>
          </a:bodyPr>
          <a:lstStyle/>
          <a:p>
            <a:r>
              <a:rPr lang="en-US" sz="1300" b="1" dirty="0" smtClean="0"/>
              <a:t>Home Care</a:t>
            </a:r>
            <a:endParaRPr lang="en-US" sz="1300" b="1" dirty="0"/>
          </a:p>
        </p:txBody>
      </p:sp>
      <p:sp>
        <p:nvSpPr>
          <p:cNvPr id="62" name="TextBox 61"/>
          <p:cNvSpPr txBox="1"/>
          <p:nvPr/>
        </p:nvSpPr>
        <p:spPr>
          <a:xfrm rot="19515787">
            <a:off x="2699972" y="2862717"/>
            <a:ext cx="1211440" cy="279027"/>
          </a:xfrm>
          <a:prstGeom prst="rect">
            <a:avLst/>
          </a:prstGeom>
          <a:noFill/>
        </p:spPr>
        <p:txBody>
          <a:bodyPr wrap="none" rtlCol="0">
            <a:spAutoFit/>
          </a:bodyPr>
          <a:lstStyle/>
          <a:p>
            <a:r>
              <a:rPr lang="en-US" sz="1300" b="1" dirty="0" smtClean="0"/>
              <a:t>Post Acute Care</a:t>
            </a:r>
            <a:endParaRPr lang="en-US" sz="1300" b="1" dirty="0"/>
          </a:p>
        </p:txBody>
      </p:sp>
      <p:sp>
        <p:nvSpPr>
          <p:cNvPr id="63" name="TextBox 62"/>
          <p:cNvSpPr txBox="1"/>
          <p:nvPr/>
        </p:nvSpPr>
        <p:spPr>
          <a:xfrm rot="19515787">
            <a:off x="3872981" y="2523020"/>
            <a:ext cx="882971" cy="279027"/>
          </a:xfrm>
          <a:prstGeom prst="rect">
            <a:avLst/>
          </a:prstGeom>
          <a:noFill/>
        </p:spPr>
        <p:txBody>
          <a:bodyPr wrap="none" rtlCol="0">
            <a:spAutoFit/>
          </a:bodyPr>
          <a:lstStyle/>
          <a:p>
            <a:r>
              <a:rPr lang="en-US" sz="1300" b="1" dirty="0" smtClean="0"/>
              <a:t>Hospital(s)</a:t>
            </a:r>
            <a:endParaRPr lang="en-US" sz="1300" b="1" dirty="0"/>
          </a:p>
        </p:txBody>
      </p:sp>
      <p:sp>
        <p:nvSpPr>
          <p:cNvPr id="64" name="TextBox 63"/>
          <p:cNvSpPr txBox="1"/>
          <p:nvPr/>
        </p:nvSpPr>
        <p:spPr>
          <a:xfrm rot="19515787">
            <a:off x="4623480" y="2560147"/>
            <a:ext cx="1030257" cy="469940"/>
          </a:xfrm>
          <a:prstGeom prst="rect">
            <a:avLst/>
          </a:prstGeom>
          <a:noFill/>
        </p:spPr>
        <p:txBody>
          <a:bodyPr wrap="none" rtlCol="0">
            <a:spAutoFit/>
          </a:bodyPr>
          <a:lstStyle/>
          <a:p>
            <a:r>
              <a:rPr lang="en-US" sz="1300" b="1" dirty="0" smtClean="0"/>
              <a:t>Primary Care</a:t>
            </a:r>
          </a:p>
          <a:p>
            <a:r>
              <a:rPr lang="en-US" sz="1300" b="1" dirty="0" smtClean="0"/>
              <a:t>Physicians</a:t>
            </a:r>
            <a:endParaRPr lang="en-US" sz="1300" b="1" dirty="0"/>
          </a:p>
        </p:txBody>
      </p:sp>
      <p:sp>
        <p:nvSpPr>
          <p:cNvPr id="65" name="TextBox 64"/>
          <p:cNvSpPr txBox="1"/>
          <p:nvPr/>
        </p:nvSpPr>
        <p:spPr>
          <a:xfrm rot="19515787">
            <a:off x="5228302" y="2912134"/>
            <a:ext cx="859781" cy="279027"/>
          </a:xfrm>
          <a:prstGeom prst="rect">
            <a:avLst/>
          </a:prstGeom>
          <a:noFill/>
        </p:spPr>
        <p:txBody>
          <a:bodyPr wrap="none" rtlCol="0">
            <a:spAutoFit/>
          </a:bodyPr>
          <a:lstStyle/>
          <a:p>
            <a:r>
              <a:rPr lang="en-US" sz="1300" b="1" dirty="0" smtClean="0"/>
              <a:t>Specialists</a:t>
            </a:r>
            <a:endParaRPr lang="en-US" sz="1300" b="1" dirty="0"/>
          </a:p>
        </p:txBody>
      </p:sp>
      <p:sp>
        <p:nvSpPr>
          <p:cNvPr id="66" name="TextBox 65"/>
          <p:cNvSpPr txBox="1"/>
          <p:nvPr/>
        </p:nvSpPr>
        <p:spPr>
          <a:xfrm rot="19515787">
            <a:off x="5831770" y="2747180"/>
            <a:ext cx="1413122" cy="279027"/>
          </a:xfrm>
          <a:prstGeom prst="rect">
            <a:avLst/>
          </a:prstGeom>
          <a:noFill/>
        </p:spPr>
        <p:txBody>
          <a:bodyPr wrap="none" rtlCol="0">
            <a:spAutoFit/>
          </a:bodyPr>
          <a:lstStyle/>
          <a:p>
            <a:r>
              <a:rPr lang="en-US" sz="1300" b="1" dirty="0" smtClean="0"/>
              <a:t>Ancillary Providers</a:t>
            </a:r>
            <a:endParaRPr lang="en-US" sz="1300" b="1" dirty="0"/>
          </a:p>
        </p:txBody>
      </p:sp>
      <p:sp>
        <p:nvSpPr>
          <p:cNvPr id="67" name="TextBox 66"/>
          <p:cNvSpPr txBox="1"/>
          <p:nvPr/>
        </p:nvSpPr>
        <p:spPr>
          <a:xfrm rot="19515787">
            <a:off x="6426785" y="2672140"/>
            <a:ext cx="1675199" cy="279027"/>
          </a:xfrm>
          <a:prstGeom prst="rect">
            <a:avLst/>
          </a:prstGeom>
          <a:noFill/>
        </p:spPr>
        <p:txBody>
          <a:bodyPr wrap="none" rtlCol="0">
            <a:spAutoFit/>
          </a:bodyPr>
          <a:lstStyle/>
          <a:p>
            <a:r>
              <a:rPr lang="en-US" sz="1300" b="1" dirty="0" smtClean="0"/>
              <a:t>Public Health Agencies</a:t>
            </a:r>
            <a:endParaRPr lang="en-US" sz="1300" b="1" dirty="0"/>
          </a:p>
        </p:txBody>
      </p:sp>
      <p:sp>
        <p:nvSpPr>
          <p:cNvPr id="68" name="TextBox 67"/>
          <p:cNvSpPr txBox="1"/>
          <p:nvPr/>
        </p:nvSpPr>
        <p:spPr>
          <a:xfrm rot="19515787">
            <a:off x="7208244" y="2969906"/>
            <a:ext cx="468410" cy="279027"/>
          </a:xfrm>
          <a:prstGeom prst="rect">
            <a:avLst/>
          </a:prstGeom>
          <a:noFill/>
        </p:spPr>
        <p:txBody>
          <a:bodyPr wrap="none" rtlCol="0">
            <a:spAutoFit/>
          </a:bodyPr>
          <a:lstStyle/>
          <a:p>
            <a:r>
              <a:rPr lang="en-US" sz="1300" b="1" dirty="0" smtClean="0"/>
              <a:t>PHO</a:t>
            </a:r>
            <a:endParaRPr lang="en-US" sz="1300" b="1" dirty="0"/>
          </a:p>
        </p:txBody>
      </p:sp>
    </p:spTree>
    <p:extLst>
      <p:ext uri="{BB962C8B-B14F-4D97-AF65-F5344CB8AC3E}">
        <p14:creationId xmlns:p14="http://schemas.microsoft.com/office/powerpoint/2010/main" val="2676036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Patient Safety and Quality Improvement </a:t>
            </a:r>
            <a:br>
              <a:rPr lang="en-US" altLang="en-US" dirty="0"/>
            </a:br>
            <a:r>
              <a:rPr lang="en-US" altLang="en-US" dirty="0"/>
              <a:t>Act of 2005</a:t>
            </a:r>
            <a:endParaRPr lang="en-US" dirty="0"/>
          </a:p>
        </p:txBody>
      </p:sp>
      <p:sp>
        <p:nvSpPr>
          <p:cNvPr id="3" name="Content Placeholder 2"/>
          <p:cNvSpPr>
            <a:spLocks noGrp="1"/>
          </p:cNvSpPr>
          <p:nvPr>
            <p:ph idx="1"/>
          </p:nvPr>
        </p:nvSpPr>
        <p:spPr/>
        <p:txBody>
          <a:bodyPr/>
          <a:lstStyle/>
          <a:p>
            <a:pPr>
              <a:defRPr/>
            </a:pPr>
            <a:r>
              <a:rPr lang="en-US" sz="1800" u="sng" dirty="0"/>
              <a:t>Privileged Patient Safety Work </a:t>
            </a:r>
            <a:r>
              <a:rPr lang="en-US" sz="1800" u="sng" dirty="0" smtClean="0"/>
              <a:t>Product</a:t>
            </a:r>
            <a:endParaRPr lang="en-US" sz="1800" dirty="0"/>
          </a:p>
          <a:p>
            <a:pPr lvl="1">
              <a:spcBef>
                <a:spcPts val="0"/>
              </a:spcBef>
              <a:defRPr/>
            </a:pPr>
            <a:r>
              <a:rPr lang="en-US" sz="1800" dirty="0"/>
              <a:t>Any data, reports, records, memoranda, analyses (such as Root Cause Analyses (RCA)), or written or oral statements (or copies of any of this material) which could improve patient safety, health care quality, or health care outcomes; </a:t>
            </a:r>
          </a:p>
          <a:p>
            <a:pPr marL="0" indent="0" eaLnBrk="1" hangingPunct="1">
              <a:buNone/>
              <a:tabLst>
                <a:tab pos="349250" algn="l"/>
              </a:tabLst>
              <a:defRPr/>
            </a:pPr>
            <a:r>
              <a:rPr lang="en-US" sz="1800" dirty="0"/>
              <a:t>	And that:	</a:t>
            </a:r>
          </a:p>
          <a:p>
            <a:pPr lvl="1" eaLnBrk="1" hangingPunct="1">
              <a:defRPr/>
            </a:pPr>
            <a:r>
              <a:rPr lang="en-US" sz="1800" dirty="0"/>
              <a:t>Are assembled or developed by a </a:t>
            </a:r>
            <a:r>
              <a:rPr lang="en-US" sz="1800" u="sng" dirty="0"/>
              <a:t>provider for reporting to a PSO and are reported to a Patient Safety Organization (PSO)</a:t>
            </a:r>
            <a:r>
              <a:rPr lang="en-US" sz="1800" dirty="0"/>
              <a:t>, which includes information that is documented as within a patient safety evaluation system (PSES) for reporting to a PSO, and such documentation includes the date the information entered the PSES; or</a:t>
            </a:r>
          </a:p>
          <a:p>
            <a:pPr lvl="1" eaLnBrk="1" hangingPunct="1">
              <a:defRPr/>
            </a:pPr>
            <a:r>
              <a:rPr lang="en-US" sz="1800" dirty="0"/>
              <a:t>Are developed by a PSO for the conduct of patient safety activities; or</a:t>
            </a:r>
          </a:p>
          <a:p>
            <a:pPr lvl="1" eaLnBrk="1" hangingPunct="1">
              <a:defRPr/>
            </a:pPr>
            <a:r>
              <a:rPr lang="en-US" sz="1800" dirty="0"/>
              <a:t>Which identify or constitute the deliberations or analysis of, or identify the fact of reporting pursuant to, a PSES.</a:t>
            </a:r>
          </a:p>
        </p:txBody>
      </p:sp>
    </p:spTree>
    <p:extLst>
      <p:ext uri="{BB962C8B-B14F-4D97-AF65-F5344CB8AC3E}">
        <p14:creationId xmlns:p14="http://schemas.microsoft.com/office/powerpoint/2010/main" val="2789108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Patient Safety Act </a:t>
            </a:r>
            <a:r>
              <a:rPr lang="en-US" altLang="en-US" sz="1800" dirty="0" smtClean="0"/>
              <a:t>(cont’d)</a:t>
            </a:r>
            <a:endParaRPr lang="en-US" sz="1800" dirty="0"/>
          </a:p>
        </p:txBody>
      </p:sp>
      <p:sp>
        <p:nvSpPr>
          <p:cNvPr id="3" name="Content Placeholder 2"/>
          <p:cNvSpPr>
            <a:spLocks noGrp="1"/>
          </p:cNvSpPr>
          <p:nvPr>
            <p:ph idx="1"/>
          </p:nvPr>
        </p:nvSpPr>
        <p:spPr/>
        <p:txBody>
          <a:bodyPr/>
          <a:lstStyle/>
          <a:p>
            <a:r>
              <a:rPr lang="en-US" altLang="en-US" sz="1800" dirty="0"/>
              <a:t>What types of information can be considered for inclusion in the PSES for collection and reporting to the PSO if used to promote patient safety and quality</a:t>
            </a:r>
            <a:r>
              <a:rPr lang="en-US" altLang="en-US" sz="1600" dirty="0" smtClean="0"/>
              <a:t>?</a:t>
            </a:r>
            <a:r>
              <a:rPr lang="en-US" altLang="en-US" sz="1800" dirty="0"/>
              <a:t/>
            </a:r>
            <a:br>
              <a:rPr lang="en-US" altLang="en-US" sz="1800" dirty="0"/>
            </a:br>
            <a:r>
              <a:rPr lang="en-US" altLang="en-US" sz="1800" dirty="0" smtClean="0"/>
              <a:t>______________________________________________________________</a:t>
            </a:r>
          </a:p>
          <a:p>
            <a:pPr lvl="1"/>
            <a:r>
              <a:rPr lang="en-US" altLang="en-US" sz="1800" dirty="0"/>
              <a:t>Medical error or proactive risk assessments, root cause analysis</a:t>
            </a:r>
          </a:p>
          <a:p>
            <a:pPr lvl="1"/>
            <a:r>
              <a:rPr lang="en-US" altLang="en-US" sz="1800" dirty="0"/>
              <a:t>Risk Management – Not all activities will qualify such as claims management, but incident reports, investigation notes, interview notes, RCA notes, etc., tied to activities within the PSES can be protected</a:t>
            </a:r>
          </a:p>
          <a:p>
            <a:pPr lvl="1"/>
            <a:r>
              <a:rPr lang="en-US" altLang="en-US" sz="1800" dirty="0"/>
              <a:t>Outcome/Quality—may be practitioner specific</a:t>
            </a:r>
          </a:p>
          <a:p>
            <a:pPr lvl="1"/>
            <a:r>
              <a:rPr lang="en-US" altLang="en-US" sz="1800" dirty="0"/>
              <a:t>Peer review</a:t>
            </a:r>
          </a:p>
          <a:p>
            <a:pPr lvl="1"/>
            <a:r>
              <a:rPr lang="en-US" altLang="en-US" sz="1800" dirty="0"/>
              <a:t>Relevant portions of Committee minutes for activities included in the PSES relating to improving patient quality and reducing </a:t>
            </a:r>
            <a:r>
              <a:rPr lang="en-US" altLang="en-US" sz="1800" dirty="0" smtClean="0"/>
              <a:t>risks</a:t>
            </a:r>
          </a:p>
          <a:p>
            <a:pPr lvl="1"/>
            <a:r>
              <a:rPr lang="en-US" altLang="en-US" sz="1800" dirty="0" smtClean="0"/>
              <a:t>Deliberations or analysis</a:t>
            </a:r>
            <a:endParaRPr lang="en-US" altLang="en-US" sz="1800" dirty="0"/>
          </a:p>
          <a:p>
            <a:endParaRPr lang="en-US" sz="1800" dirty="0"/>
          </a:p>
        </p:txBody>
      </p:sp>
    </p:spTree>
    <p:extLst>
      <p:ext uri="{BB962C8B-B14F-4D97-AF65-F5344CB8AC3E}">
        <p14:creationId xmlns:p14="http://schemas.microsoft.com/office/powerpoint/2010/main" val="718922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Patient Safety Act</a:t>
            </a:r>
            <a:endParaRPr lang="en-US" dirty="0"/>
          </a:p>
        </p:txBody>
      </p:sp>
      <p:sp>
        <p:nvSpPr>
          <p:cNvPr id="3" name="Content Placeholder 2"/>
          <p:cNvSpPr>
            <a:spLocks noGrp="1"/>
          </p:cNvSpPr>
          <p:nvPr>
            <p:ph idx="1"/>
          </p:nvPr>
        </p:nvSpPr>
        <p:spPr/>
        <p:txBody>
          <a:bodyPr/>
          <a:lstStyle/>
          <a:p>
            <a:pPr eaLnBrk="1" hangingPunct="1">
              <a:spcBef>
                <a:spcPts val="600"/>
              </a:spcBef>
              <a:spcAft>
                <a:spcPts val="300"/>
              </a:spcAft>
            </a:pPr>
            <a:r>
              <a:rPr lang="en-US" altLang="en-US" sz="1600" dirty="0"/>
              <a:t>What is not PSWP?</a:t>
            </a:r>
          </a:p>
          <a:p>
            <a:pPr lvl="1">
              <a:spcBef>
                <a:spcPts val="600"/>
              </a:spcBef>
              <a:spcAft>
                <a:spcPts val="300"/>
              </a:spcAft>
            </a:pPr>
            <a:r>
              <a:rPr lang="en-US" altLang="en-US" sz="1600" dirty="0"/>
              <a:t>Patient's medical record, billing and discharge information, or any other original patient or provider information</a:t>
            </a:r>
          </a:p>
          <a:p>
            <a:pPr lvl="1">
              <a:spcBef>
                <a:spcPts val="600"/>
              </a:spcBef>
              <a:spcAft>
                <a:spcPts val="300"/>
              </a:spcAft>
            </a:pPr>
            <a:r>
              <a:rPr lang="en-US" altLang="en-US" sz="1600" dirty="0"/>
              <a:t>Information that is collected, maintained, or developed separately, or exists separately, from a PSES. </a:t>
            </a:r>
            <a:r>
              <a:rPr lang="en-US" altLang="en-US" sz="1600" i="1" dirty="0"/>
              <a:t>Such separate information or a copy thereof reported to a PSO shall not by reason of its reporting be considered PSWP</a:t>
            </a:r>
          </a:p>
          <a:p>
            <a:pPr lvl="1">
              <a:spcBef>
                <a:spcPts val="600"/>
              </a:spcBef>
              <a:spcAft>
                <a:spcPts val="300"/>
              </a:spcAft>
            </a:pPr>
            <a:r>
              <a:rPr lang="en-US" altLang="en-US" sz="1600" dirty="0"/>
              <a:t>PSWP assembled or developed by a provider for reporting to a PSO but removed from a PSES is no longer considered PSWP if:</a:t>
            </a:r>
          </a:p>
          <a:p>
            <a:pPr lvl="2">
              <a:spcBef>
                <a:spcPts val="600"/>
              </a:spcBef>
              <a:spcAft>
                <a:spcPts val="300"/>
              </a:spcAft>
            </a:pPr>
            <a:r>
              <a:rPr lang="en-US" altLang="en-US" sz="1600" dirty="0"/>
              <a:t>Information has not yet been reported to a PSO; </a:t>
            </a:r>
            <a:r>
              <a:rPr lang="en-US" altLang="en-US" sz="1600" u="sng" dirty="0"/>
              <a:t>and</a:t>
            </a:r>
          </a:p>
          <a:p>
            <a:pPr lvl="2">
              <a:spcBef>
                <a:spcPts val="600"/>
              </a:spcBef>
              <a:spcAft>
                <a:spcPts val="300"/>
              </a:spcAft>
            </a:pPr>
            <a:r>
              <a:rPr lang="en-US" altLang="en-US" sz="1600" dirty="0"/>
              <a:t>Provider documents the act and date of removal of such information from the PSES</a:t>
            </a:r>
          </a:p>
          <a:p>
            <a:pPr lvl="1">
              <a:spcBef>
                <a:spcPts val="600"/>
              </a:spcBef>
              <a:spcAft>
                <a:spcPts val="300"/>
              </a:spcAft>
            </a:pPr>
            <a:r>
              <a:rPr lang="en-US" altLang="en-US" sz="1600" dirty="0"/>
              <a:t>Reports that are the subject of mandatory state or federal reporting or which may be collected and maintained pursuant to state or federal laws be treated as </a:t>
            </a:r>
            <a:r>
              <a:rPr lang="en-US" altLang="en-US" sz="1600" dirty="0" smtClean="0"/>
              <a:t>PSWP</a:t>
            </a:r>
          </a:p>
          <a:p>
            <a:pPr lvl="2">
              <a:spcBef>
                <a:spcPts val="600"/>
              </a:spcBef>
              <a:spcAft>
                <a:spcPts val="300"/>
              </a:spcAft>
            </a:pPr>
            <a:r>
              <a:rPr lang="en-US" altLang="en-US" sz="1600" dirty="0" smtClean="0"/>
              <a:t>Illinois Adverse Health Care Reporting Law of 2005</a:t>
            </a:r>
            <a:endParaRPr lang="en-US" altLang="en-US" sz="1600" dirty="0"/>
          </a:p>
        </p:txBody>
      </p:sp>
    </p:spTree>
    <p:extLst>
      <p:ext uri="{BB962C8B-B14F-4D97-AF65-F5344CB8AC3E}">
        <p14:creationId xmlns:p14="http://schemas.microsoft.com/office/powerpoint/2010/main" val="1699592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Patient Safety Act</a:t>
            </a:r>
            <a:endParaRPr lang="en-US" dirty="0"/>
          </a:p>
        </p:txBody>
      </p:sp>
      <p:sp>
        <p:nvSpPr>
          <p:cNvPr id="3" name="Content Placeholder 2"/>
          <p:cNvSpPr>
            <a:spLocks noGrp="1"/>
          </p:cNvSpPr>
          <p:nvPr>
            <p:ph idx="1"/>
          </p:nvPr>
        </p:nvSpPr>
        <p:spPr/>
        <p:txBody>
          <a:bodyPr/>
          <a:lstStyle/>
          <a:p>
            <a:pPr marL="0" eaLnBrk="1" hangingPunct="1">
              <a:spcBef>
                <a:spcPts val="0"/>
              </a:spcBef>
            </a:pPr>
            <a:r>
              <a:rPr lang="en-US" altLang="en-US" sz="1800" dirty="0"/>
              <a:t>What entities are covered under the Act?</a:t>
            </a:r>
          </a:p>
          <a:p>
            <a:pPr marL="400050" lvl="1" indent="0">
              <a:spcBef>
                <a:spcPts val="600"/>
              </a:spcBef>
              <a:spcAft>
                <a:spcPts val="300"/>
              </a:spcAft>
              <a:buNone/>
            </a:pPr>
            <a:r>
              <a:rPr lang="en-US" altLang="en-US" sz="1800" dirty="0" smtClean="0"/>
              <a:t>_____________________________________________________________</a:t>
            </a:r>
            <a:br>
              <a:rPr lang="en-US" altLang="en-US" sz="1800" dirty="0" smtClean="0"/>
            </a:br>
            <a:endParaRPr lang="en-US" altLang="en-US" sz="1800" dirty="0"/>
          </a:p>
          <a:p>
            <a:pPr lvl="1" eaLnBrk="1" hangingPunct="1">
              <a:spcBef>
                <a:spcPts val="600"/>
              </a:spcBef>
              <a:spcAft>
                <a:spcPts val="300"/>
              </a:spcAft>
            </a:pPr>
            <a:r>
              <a:rPr lang="en-US" altLang="en-US" sz="1800" dirty="0"/>
              <a:t>All entities or individuals licensed under state law to provide health care services or which the state otherwise permits to provide such services, i.e., hospitals, SNFs, physicians, physician groups, labs, pharmacies, home health agencies, etc.</a:t>
            </a:r>
            <a:endParaRPr lang="en-US" altLang="en-US" sz="1800" u="sng" dirty="0"/>
          </a:p>
          <a:p>
            <a:pPr lvl="1" eaLnBrk="1" hangingPunct="1">
              <a:spcBef>
                <a:spcPts val="600"/>
              </a:spcBef>
              <a:spcAft>
                <a:spcPts val="300"/>
              </a:spcAft>
            </a:pPr>
            <a:r>
              <a:rPr lang="en-US" altLang="en-US" sz="1800" dirty="0"/>
              <a:t>A non-licensed corporate entity that owns, controls, manages or has veto authority over a licensed provider is considered a provider.</a:t>
            </a:r>
          </a:p>
          <a:p>
            <a:endParaRPr lang="en-US" sz="1800" dirty="0"/>
          </a:p>
        </p:txBody>
      </p:sp>
    </p:spTree>
    <p:extLst>
      <p:ext uri="{BB962C8B-B14F-4D97-AF65-F5344CB8AC3E}">
        <p14:creationId xmlns:p14="http://schemas.microsoft.com/office/powerpoint/2010/main" val="1702066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view of an operational ACO/CIN</a:t>
            </a:r>
          </a:p>
        </p:txBody>
      </p:sp>
      <p:sp>
        <p:nvSpPr>
          <p:cNvPr id="68" name="Rectangle 67"/>
          <p:cNvSpPr/>
          <p:nvPr/>
        </p:nvSpPr>
        <p:spPr>
          <a:xfrm>
            <a:off x="3932155" y="1408469"/>
            <a:ext cx="854144" cy="346224"/>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ACO/CIN</a:t>
            </a:r>
            <a:endParaRPr lang="en-US" sz="1200" b="1" dirty="0"/>
          </a:p>
        </p:txBody>
      </p:sp>
      <p:sp>
        <p:nvSpPr>
          <p:cNvPr id="69" name="Rectangle 68"/>
          <p:cNvSpPr/>
          <p:nvPr/>
        </p:nvSpPr>
        <p:spPr>
          <a:xfrm>
            <a:off x="4040767"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CMO</a:t>
            </a:r>
            <a:endParaRPr lang="en-US" sz="1200" b="1" dirty="0"/>
          </a:p>
        </p:txBody>
      </p:sp>
      <p:sp>
        <p:nvSpPr>
          <p:cNvPr id="70" name="Rectangle 69"/>
          <p:cNvSpPr/>
          <p:nvPr/>
        </p:nvSpPr>
        <p:spPr>
          <a:xfrm>
            <a:off x="3320774"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CFO</a:t>
            </a:r>
            <a:endParaRPr lang="en-US" sz="1200" b="1" dirty="0"/>
          </a:p>
        </p:txBody>
      </p:sp>
      <p:sp>
        <p:nvSpPr>
          <p:cNvPr id="71" name="Rectangle 70"/>
          <p:cNvSpPr/>
          <p:nvPr/>
        </p:nvSpPr>
        <p:spPr>
          <a:xfrm>
            <a:off x="4760948"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CNO</a:t>
            </a:r>
            <a:endParaRPr lang="en-US" sz="1200" b="1" dirty="0"/>
          </a:p>
        </p:txBody>
      </p:sp>
      <p:sp>
        <p:nvSpPr>
          <p:cNvPr id="72" name="Rectangle 71"/>
          <p:cNvSpPr/>
          <p:nvPr/>
        </p:nvSpPr>
        <p:spPr>
          <a:xfrm>
            <a:off x="2579053"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sp>
        <p:nvSpPr>
          <p:cNvPr id="73" name="Rectangle 72"/>
          <p:cNvSpPr/>
          <p:nvPr/>
        </p:nvSpPr>
        <p:spPr>
          <a:xfrm>
            <a:off x="5495302"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cxnSp>
        <p:nvCxnSpPr>
          <p:cNvPr id="74" name="Elbow Connector 73"/>
          <p:cNvCxnSpPr>
            <a:stCxn id="72" idx="0"/>
            <a:endCxn id="73" idx="0"/>
          </p:cNvCxnSpPr>
          <p:nvPr/>
        </p:nvCxnSpPr>
        <p:spPr>
          <a:xfrm rot="5400000" flipH="1" flipV="1">
            <a:off x="4350090" y="500686"/>
            <a:ext cx="12190" cy="2916249"/>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68" idx="2"/>
            <a:endCxn id="69" idx="0"/>
          </p:cNvCxnSpPr>
          <p:nvPr/>
        </p:nvCxnSpPr>
        <p:spPr>
          <a:xfrm flipH="1">
            <a:off x="4353680" y="1754693"/>
            <a:ext cx="5547" cy="204117"/>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endCxn id="71" idx="0"/>
          </p:cNvCxnSpPr>
          <p:nvPr/>
        </p:nvCxnSpPr>
        <p:spPr>
          <a:xfrm>
            <a:off x="5073861"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endCxn id="70" idx="0"/>
          </p:cNvCxnSpPr>
          <p:nvPr/>
        </p:nvCxnSpPr>
        <p:spPr>
          <a:xfrm>
            <a:off x="3633687"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1396631" y="3927000"/>
            <a:ext cx="5893362" cy="700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rot="394586">
            <a:off x="1285874" y="4198235"/>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rot="394247">
            <a:off x="1935171" y="4169970"/>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rot="11455356" flipV="1">
            <a:off x="2518856" y="4149351"/>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11796764" flipV="1">
            <a:off x="3223614" y="415719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rot="12332543" flipV="1">
            <a:off x="3816004" y="413890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rot="21080869" flipH="1">
            <a:off x="4423568" y="4260658"/>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20990198" flipH="1">
            <a:off x="4478949" y="4202205"/>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10144644" flipH="1" flipV="1">
            <a:off x="4369142" y="4194872"/>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9803236" flipH="1" flipV="1">
            <a:off x="4430768" y="418774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rot="8338273" flipH="1" flipV="1">
            <a:off x="4300302" y="418142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rot="16200000">
            <a:off x="1154631"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rot="16200000">
            <a:off x="1781945" y="3711486"/>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16200000">
            <a:off x="2435933"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16200000">
            <a:off x="3095556"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16200000">
            <a:off x="3789048" y="373104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16200000">
            <a:off x="4555302" y="378866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rot="16200000">
            <a:off x="5344381"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rot="16200000">
            <a:off x="5982792" y="369947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16200000">
            <a:off x="6620915"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16200000">
            <a:off x="7250966" y="370630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138167"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77355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40895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307564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768005"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4537360"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5323523"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96430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660507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723508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9"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6" y="2786053"/>
            <a:ext cx="6788980" cy="100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Rectangle 109"/>
          <p:cNvSpPr/>
          <p:nvPr/>
        </p:nvSpPr>
        <p:spPr>
          <a:xfrm rot="16200000">
            <a:off x="4331404" y="4697175"/>
            <a:ext cx="232786" cy="9658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1"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0" y="4788415"/>
            <a:ext cx="992195" cy="99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680" y="4141218"/>
            <a:ext cx="995642" cy="604252"/>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12"/>
          <p:cNvSpPr/>
          <p:nvPr/>
        </p:nvSpPr>
        <p:spPr>
          <a:xfrm>
            <a:off x="3058547" y="6263705"/>
            <a:ext cx="2888657" cy="166224"/>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Down Arrow 113"/>
          <p:cNvSpPr/>
          <p:nvPr/>
        </p:nvSpPr>
        <p:spPr>
          <a:xfrm flipV="1">
            <a:off x="4262742" y="5656409"/>
            <a:ext cx="363801" cy="709885"/>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2898060"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343114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4004276"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4626542"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523501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5835071"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TextBox 120"/>
          <p:cNvSpPr txBox="1"/>
          <p:nvPr/>
        </p:nvSpPr>
        <p:spPr>
          <a:xfrm>
            <a:off x="3726899" y="5915937"/>
            <a:ext cx="1432934" cy="339738"/>
          </a:xfrm>
          <a:prstGeom prst="rect">
            <a:avLst/>
          </a:prstGeom>
          <a:noFill/>
        </p:spPr>
        <p:txBody>
          <a:bodyPr wrap="none" rtlCol="0">
            <a:spAutoFit/>
          </a:bodyPr>
          <a:lstStyle/>
          <a:p>
            <a:pPr algn="ctr"/>
            <a:r>
              <a:rPr lang="en-US" sz="1700" b="1" dirty="0" smtClean="0"/>
              <a:t>Payer Partners</a:t>
            </a:r>
            <a:endParaRPr lang="en-US" sz="1700" b="1" dirty="0"/>
          </a:p>
        </p:txBody>
      </p:sp>
      <p:sp>
        <p:nvSpPr>
          <p:cNvPr id="122" name="TextBox 121"/>
          <p:cNvSpPr txBox="1"/>
          <p:nvPr/>
        </p:nvSpPr>
        <p:spPr>
          <a:xfrm rot="19515787">
            <a:off x="1122606" y="2929440"/>
            <a:ext cx="701941" cy="280654"/>
          </a:xfrm>
          <a:prstGeom prst="rect">
            <a:avLst/>
          </a:prstGeom>
          <a:noFill/>
        </p:spPr>
        <p:txBody>
          <a:bodyPr wrap="none" rtlCol="0">
            <a:spAutoFit/>
          </a:bodyPr>
          <a:lstStyle/>
          <a:p>
            <a:r>
              <a:rPr lang="en-US" sz="1300" b="1" dirty="0" smtClean="0"/>
              <a:t>Hospice</a:t>
            </a:r>
            <a:endParaRPr lang="en-US" sz="1300" b="1" dirty="0"/>
          </a:p>
        </p:txBody>
      </p:sp>
      <p:sp>
        <p:nvSpPr>
          <p:cNvPr id="123" name="TextBox 122"/>
          <p:cNvSpPr txBox="1"/>
          <p:nvPr/>
        </p:nvSpPr>
        <p:spPr>
          <a:xfrm rot="19515787">
            <a:off x="1645133" y="2803079"/>
            <a:ext cx="1197148" cy="280654"/>
          </a:xfrm>
          <a:prstGeom prst="rect">
            <a:avLst/>
          </a:prstGeom>
          <a:noFill/>
        </p:spPr>
        <p:txBody>
          <a:bodyPr wrap="none" rtlCol="0">
            <a:spAutoFit/>
          </a:bodyPr>
          <a:lstStyle/>
          <a:p>
            <a:r>
              <a:rPr lang="en-US" sz="1300" b="1" dirty="0" smtClean="0"/>
              <a:t>Long Term Care</a:t>
            </a:r>
            <a:endParaRPr lang="en-US" sz="1300" b="1" dirty="0"/>
          </a:p>
        </p:txBody>
      </p:sp>
      <p:sp>
        <p:nvSpPr>
          <p:cNvPr id="124" name="TextBox 123"/>
          <p:cNvSpPr txBox="1"/>
          <p:nvPr/>
        </p:nvSpPr>
        <p:spPr>
          <a:xfrm rot="19515787">
            <a:off x="2248969" y="2895240"/>
            <a:ext cx="910953" cy="280654"/>
          </a:xfrm>
          <a:prstGeom prst="rect">
            <a:avLst/>
          </a:prstGeom>
          <a:noFill/>
        </p:spPr>
        <p:txBody>
          <a:bodyPr wrap="none" rtlCol="0">
            <a:spAutoFit/>
          </a:bodyPr>
          <a:lstStyle/>
          <a:p>
            <a:r>
              <a:rPr lang="en-US" sz="1300" b="1" dirty="0" smtClean="0"/>
              <a:t>Home Care</a:t>
            </a:r>
            <a:endParaRPr lang="en-US" sz="1300" b="1" dirty="0"/>
          </a:p>
        </p:txBody>
      </p:sp>
      <p:sp>
        <p:nvSpPr>
          <p:cNvPr id="125" name="TextBox 124"/>
          <p:cNvSpPr txBox="1"/>
          <p:nvPr/>
        </p:nvSpPr>
        <p:spPr>
          <a:xfrm rot="19515787">
            <a:off x="2710364" y="2841817"/>
            <a:ext cx="1218504" cy="280654"/>
          </a:xfrm>
          <a:prstGeom prst="rect">
            <a:avLst/>
          </a:prstGeom>
          <a:noFill/>
        </p:spPr>
        <p:txBody>
          <a:bodyPr wrap="none" rtlCol="0">
            <a:spAutoFit/>
          </a:bodyPr>
          <a:lstStyle/>
          <a:p>
            <a:r>
              <a:rPr lang="en-US" sz="1300" b="1" dirty="0" smtClean="0"/>
              <a:t>Post Acute Care</a:t>
            </a:r>
            <a:endParaRPr lang="en-US" sz="1300" b="1" dirty="0"/>
          </a:p>
        </p:txBody>
      </p:sp>
      <p:sp>
        <p:nvSpPr>
          <p:cNvPr id="126" name="TextBox 125"/>
          <p:cNvSpPr txBox="1"/>
          <p:nvPr/>
        </p:nvSpPr>
        <p:spPr>
          <a:xfrm rot="19515787">
            <a:off x="3890213" y="2500139"/>
            <a:ext cx="888120" cy="280654"/>
          </a:xfrm>
          <a:prstGeom prst="rect">
            <a:avLst/>
          </a:prstGeom>
          <a:noFill/>
        </p:spPr>
        <p:txBody>
          <a:bodyPr wrap="none" rtlCol="0">
            <a:spAutoFit/>
          </a:bodyPr>
          <a:lstStyle/>
          <a:p>
            <a:r>
              <a:rPr lang="en-US" sz="1300" b="1" dirty="0" smtClean="0"/>
              <a:t>Hospital(s)</a:t>
            </a:r>
            <a:endParaRPr lang="en-US" sz="1300" b="1" dirty="0"/>
          </a:p>
        </p:txBody>
      </p:sp>
      <p:sp>
        <p:nvSpPr>
          <p:cNvPr id="127" name="TextBox 126"/>
          <p:cNvSpPr txBox="1"/>
          <p:nvPr/>
        </p:nvSpPr>
        <p:spPr>
          <a:xfrm rot="19515787">
            <a:off x="4645088" y="2537482"/>
            <a:ext cx="1036264" cy="472680"/>
          </a:xfrm>
          <a:prstGeom prst="rect">
            <a:avLst/>
          </a:prstGeom>
          <a:noFill/>
        </p:spPr>
        <p:txBody>
          <a:bodyPr wrap="none" rtlCol="0">
            <a:spAutoFit/>
          </a:bodyPr>
          <a:lstStyle/>
          <a:p>
            <a:r>
              <a:rPr lang="en-US" sz="1300" b="1" dirty="0" smtClean="0"/>
              <a:t>Primary Care</a:t>
            </a:r>
          </a:p>
          <a:p>
            <a:r>
              <a:rPr lang="en-US" sz="1300" b="1" dirty="0" smtClean="0"/>
              <a:t>Physicians</a:t>
            </a:r>
            <a:endParaRPr lang="en-US" sz="1300" b="1" dirty="0"/>
          </a:p>
        </p:txBody>
      </p:sp>
      <p:sp>
        <p:nvSpPr>
          <p:cNvPr id="128" name="TextBox 127"/>
          <p:cNvSpPr txBox="1"/>
          <p:nvPr/>
        </p:nvSpPr>
        <p:spPr>
          <a:xfrm rot="19515787">
            <a:off x="5253437" y="2891522"/>
            <a:ext cx="864794" cy="280654"/>
          </a:xfrm>
          <a:prstGeom prst="rect">
            <a:avLst/>
          </a:prstGeom>
          <a:noFill/>
        </p:spPr>
        <p:txBody>
          <a:bodyPr wrap="none" rtlCol="0">
            <a:spAutoFit/>
          </a:bodyPr>
          <a:lstStyle/>
          <a:p>
            <a:r>
              <a:rPr lang="en-US" sz="1300" b="1" dirty="0" smtClean="0"/>
              <a:t>Specialists</a:t>
            </a:r>
            <a:endParaRPr lang="en-US" sz="1300" b="1" dirty="0"/>
          </a:p>
        </p:txBody>
      </p:sp>
      <p:sp>
        <p:nvSpPr>
          <p:cNvPr id="129" name="TextBox 128"/>
          <p:cNvSpPr txBox="1"/>
          <p:nvPr/>
        </p:nvSpPr>
        <p:spPr>
          <a:xfrm rot="19515787">
            <a:off x="5860425" y="2725606"/>
            <a:ext cx="1421362" cy="280654"/>
          </a:xfrm>
          <a:prstGeom prst="rect">
            <a:avLst/>
          </a:prstGeom>
          <a:noFill/>
        </p:spPr>
        <p:txBody>
          <a:bodyPr wrap="none" rtlCol="0">
            <a:spAutoFit/>
          </a:bodyPr>
          <a:lstStyle/>
          <a:p>
            <a:r>
              <a:rPr lang="en-US" sz="1300" b="1" dirty="0" smtClean="0"/>
              <a:t>Ancillary Providers</a:t>
            </a:r>
            <a:endParaRPr lang="en-US" sz="1300" b="1" dirty="0"/>
          </a:p>
        </p:txBody>
      </p:sp>
      <p:sp>
        <p:nvSpPr>
          <p:cNvPr id="130" name="TextBox 129"/>
          <p:cNvSpPr txBox="1"/>
          <p:nvPr/>
        </p:nvSpPr>
        <p:spPr>
          <a:xfrm rot="19515787">
            <a:off x="6458909" y="2650129"/>
            <a:ext cx="1684967" cy="280654"/>
          </a:xfrm>
          <a:prstGeom prst="rect">
            <a:avLst/>
          </a:prstGeom>
          <a:noFill/>
        </p:spPr>
        <p:txBody>
          <a:bodyPr wrap="none" rtlCol="0">
            <a:spAutoFit/>
          </a:bodyPr>
          <a:lstStyle/>
          <a:p>
            <a:r>
              <a:rPr lang="en-US" sz="1300" b="1" dirty="0" smtClean="0"/>
              <a:t>Public Health Agencies</a:t>
            </a:r>
            <a:endParaRPr lang="en-US" sz="1300" b="1" dirty="0"/>
          </a:p>
        </p:txBody>
      </p:sp>
      <p:sp>
        <p:nvSpPr>
          <p:cNvPr id="131" name="TextBox 130"/>
          <p:cNvSpPr txBox="1"/>
          <p:nvPr/>
        </p:nvSpPr>
        <p:spPr>
          <a:xfrm rot="19515787">
            <a:off x="7244925" y="2949630"/>
            <a:ext cx="471141" cy="280654"/>
          </a:xfrm>
          <a:prstGeom prst="rect">
            <a:avLst/>
          </a:prstGeom>
          <a:noFill/>
        </p:spPr>
        <p:txBody>
          <a:bodyPr wrap="none" rtlCol="0">
            <a:spAutoFit/>
          </a:bodyPr>
          <a:lstStyle/>
          <a:p>
            <a:r>
              <a:rPr lang="en-US" sz="1300" b="1" dirty="0" smtClean="0"/>
              <a:t>PHO</a:t>
            </a:r>
            <a:endParaRPr lang="en-US" sz="1300" b="1" dirty="0"/>
          </a:p>
        </p:txBody>
      </p:sp>
    </p:spTree>
    <p:extLst>
      <p:ext uri="{BB962C8B-B14F-4D97-AF65-F5344CB8AC3E}">
        <p14:creationId xmlns:p14="http://schemas.microsoft.com/office/powerpoint/2010/main" val="377711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a:t>
            </a:r>
          </a:p>
        </p:txBody>
      </p:sp>
      <p:sp>
        <p:nvSpPr>
          <p:cNvPr id="3" name="Content Placeholder 2"/>
          <p:cNvSpPr>
            <a:spLocks noGrp="1"/>
          </p:cNvSpPr>
          <p:nvPr>
            <p:ph idx="1"/>
          </p:nvPr>
        </p:nvSpPr>
        <p:spPr>
          <a:xfrm>
            <a:off x="498475" y="1703388"/>
            <a:ext cx="7959725" cy="4621212"/>
          </a:xfrm>
        </p:spPr>
        <p:txBody>
          <a:bodyPr/>
          <a:lstStyle/>
          <a:p>
            <a:r>
              <a:rPr lang="en-US" sz="1800" dirty="0"/>
              <a:t>You get a call from the Health System CMO, Dr. Susan </a:t>
            </a:r>
            <a:r>
              <a:rPr lang="en-US" sz="1800" dirty="0" err="1"/>
              <a:t>Carealot</a:t>
            </a:r>
            <a:r>
              <a:rPr lang="en-US" sz="1800" dirty="0"/>
              <a:t>, who also Chairs the Health System's ACO/CIN Quality and </a:t>
            </a:r>
            <a:r>
              <a:rPr lang="en-US" sz="1800" dirty="0" smtClean="0"/>
              <a:t>Credentials </a:t>
            </a:r>
            <a:r>
              <a:rPr lang="en-US" sz="1800" dirty="0"/>
              <a:t>Committee.  She </a:t>
            </a:r>
            <a:r>
              <a:rPr lang="en-US" sz="1800" dirty="0" smtClean="0"/>
              <a:t>informs </a:t>
            </a:r>
            <a:r>
              <a:rPr lang="en-US" sz="1800" dirty="0"/>
              <a:t>the </a:t>
            </a:r>
            <a:r>
              <a:rPr lang="en-US" sz="1800" dirty="0" smtClean="0"/>
              <a:t>RM and GC</a:t>
            </a:r>
            <a:r>
              <a:rPr lang="en-US" sz="1800" dirty="0"/>
              <a:t>, that the ACO/CIN’s administrative offices have received a subpoena from a medical malpractice attorney for all ACO/CIN and Health System records and documents pertaining to the ACO/CIN’s review of care provided to a Ms. </a:t>
            </a:r>
            <a:r>
              <a:rPr lang="en-US" sz="1800" dirty="0" err="1"/>
              <a:t>Hada</a:t>
            </a:r>
            <a:r>
              <a:rPr lang="en-US" sz="1800" dirty="0"/>
              <a:t> Bad-Outcome.  Ms. </a:t>
            </a:r>
            <a:r>
              <a:rPr lang="en-US" sz="1800" dirty="0" err="1"/>
              <a:t>Hada</a:t>
            </a:r>
            <a:r>
              <a:rPr lang="en-US" sz="1800" dirty="0"/>
              <a:t> Bad-Outcome's family is suing the providers involved in her care for malpractice and negligent credentialing.  All of her providers are ACO participants, including a PCP employed by Health System Physician Group, a cardiac surgeon who is a member of a participating independent physician group, a Health System hospital, and an affiliated skilled nursing facility. </a:t>
            </a:r>
          </a:p>
        </p:txBody>
      </p:sp>
    </p:spTree>
    <p:extLst>
      <p:ext uri="{BB962C8B-B14F-4D97-AF65-F5344CB8AC3E}">
        <p14:creationId xmlns:p14="http://schemas.microsoft.com/office/powerpoint/2010/main" val="752505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Safety Act </a:t>
            </a:r>
            <a:r>
              <a:rPr lang="en-US" sz="1800" dirty="0" smtClean="0"/>
              <a:t>(cont’d)</a:t>
            </a:r>
            <a:endParaRPr lang="en-US" sz="1800" dirty="0"/>
          </a:p>
        </p:txBody>
      </p:sp>
      <p:sp>
        <p:nvSpPr>
          <p:cNvPr id="3" name="Content Placeholder 2"/>
          <p:cNvSpPr>
            <a:spLocks noGrp="1"/>
          </p:cNvSpPr>
          <p:nvPr>
            <p:ph idx="1"/>
          </p:nvPr>
        </p:nvSpPr>
        <p:spPr/>
        <p:txBody>
          <a:bodyPr/>
          <a:lstStyle/>
          <a:p>
            <a:pPr>
              <a:spcBef>
                <a:spcPts val="0"/>
              </a:spcBef>
            </a:pPr>
            <a:r>
              <a:rPr lang="en-US" sz="1500" u="sng" dirty="0"/>
              <a:t>Analysis</a:t>
            </a:r>
          </a:p>
          <a:p>
            <a:pPr lvl="1">
              <a:spcBef>
                <a:spcPts val="0"/>
              </a:spcBef>
            </a:pPr>
            <a:r>
              <a:rPr lang="en-US" sz="1500" dirty="0"/>
              <a:t>Do the protections apply to the requested </a:t>
            </a:r>
            <a:r>
              <a:rPr lang="en-US" sz="1500" dirty="0" smtClean="0"/>
              <a:t>documents?</a:t>
            </a:r>
            <a:endParaRPr lang="en-US" sz="1500" dirty="0"/>
          </a:p>
          <a:p>
            <a:pPr marL="1200150" lvl="2" indent="-342900">
              <a:spcBef>
                <a:spcPts val="0"/>
              </a:spcBef>
              <a:buFont typeface="Wingdings" panose="05000000000000000000" pitchFamily="2" charset="2"/>
              <a:buChar char="§"/>
            </a:pPr>
            <a:r>
              <a:rPr lang="en-US" sz="1500" dirty="0"/>
              <a:t>Medical records – No</a:t>
            </a:r>
          </a:p>
          <a:p>
            <a:pPr marL="1200150" lvl="2" indent="-342900">
              <a:spcBef>
                <a:spcPts val="0"/>
              </a:spcBef>
              <a:buFont typeface="Wingdings" panose="05000000000000000000" pitchFamily="2" charset="2"/>
              <a:buChar char="§"/>
            </a:pPr>
            <a:r>
              <a:rPr lang="en-US" sz="1500" dirty="0"/>
              <a:t>PSES policies and procedures – No</a:t>
            </a:r>
          </a:p>
          <a:p>
            <a:pPr marL="1200150" lvl="2" indent="-342900">
              <a:spcBef>
                <a:spcPts val="0"/>
              </a:spcBef>
              <a:buFont typeface="Wingdings" panose="05000000000000000000" pitchFamily="2" charset="2"/>
              <a:buChar char="§"/>
            </a:pPr>
            <a:r>
              <a:rPr lang="en-US" sz="1500" dirty="0"/>
              <a:t>Records that must be reported (or collected and maintained) by a state or federal law – No</a:t>
            </a:r>
          </a:p>
          <a:p>
            <a:pPr marL="1200150" lvl="2" indent="-342900">
              <a:spcBef>
                <a:spcPts val="0"/>
              </a:spcBef>
              <a:buFont typeface="Wingdings" panose="05000000000000000000" pitchFamily="2" charset="2"/>
              <a:buChar char="§"/>
            </a:pPr>
            <a:r>
              <a:rPr lang="en-US" sz="1500" dirty="0"/>
              <a:t>Committee reports, analysis, etc.</a:t>
            </a:r>
          </a:p>
          <a:p>
            <a:pPr lvl="3">
              <a:spcBef>
                <a:spcPts val="0"/>
              </a:spcBef>
              <a:spcAft>
                <a:spcPts val="1200"/>
              </a:spcAft>
              <a:buFont typeface="Arial" panose="020B0604020202020204" pitchFamily="34" charset="0"/>
              <a:buChar char="•"/>
            </a:pPr>
            <a:r>
              <a:rPr lang="en-US" sz="1500" dirty="0"/>
              <a:t>Yes, if collected and identified in a system-wide PSES or in the PSES of a provider which has collected the PSWP for reporting to a PSO and is reported or if it constitutes deliberation or analysis</a:t>
            </a:r>
          </a:p>
          <a:p>
            <a:pPr lvl="1">
              <a:spcBef>
                <a:spcPts val="0"/>
              </a:spcBef>
            </a:pPr>
            <a:r>
              <a:rPr lang="en-US" sz="1500" dirty="0"/>
              <a:t>Are all ACO/CIN entities </a:t>
            </a:r>
            <a:r>
              <a:rPr lang="en-US" sz="1500" dirty="0" smtClean="0"/>
              <a:t>covered?</a:t>
            </a:r>
            <a:endParaRPr lang="en-US" sz="1500" dirty="0"/>
          </a:p>
          <a:p>
            <a:pPr lvl="2">
              <a:spcBef>
                <a:spcPts val="0"/>
              </a:spcBef>
              <a:buFont typeface="Wingdings" panose="05000000000000000000" pitchFamily="2" charset="2"/>
              <a:buChar char="§"/>
            </a:pPr>
            <a:r>
              <a:rPr lang="en-US" sz="1500" dirty="0"/>
              <a:t>All licensed providers facilities and the physician are covered </a:t>
            </a:r>
            <a:r>
              <a:rPr lang="en-US" sz="1500" u="sng" dirty="0"/>
              <a:t>if</a:t>
            </a:r>
            <a:r>
              <a:rPr lang="en-US" sz="1500" dirty="0"/>
              <a:t> participating in a PSO</a:t>
            </a:r>
          </a:p>
          <a:p>
            <a:pPr lvl="2">
              <a:spcBef>
                <a:spcPts val="0"/>
              </a:spcBef>
              <a:buFont typeface="Wingdings" panose="05000000000000000000" pitchFamily="2" charset="2"/>
              <a:buChar char="§"/>
            </a:pPr>
            <a:r>
              <a:rPr lang="en-US" sz="1500" dirty="0"/>
              <a:t>ACO/CIN is not covered unless it is a licensed provider and/or it owns, controls or manages licensed providers or has veto authority over decision making</a:t>
            </a:r>
          </a:p>
          <a:p>
            <a:pPr lvl="2">
              <a:spcBef>
                <a:spcPts val="0"/>
              </a:spcBef>
              <a:buFont typeface="Wingdings" panose="05000000000000000000" pitchFamily="2" charset="2"/>
              <a:buChar char="§"/>
            </a:pPr>
            <a:r>
              <a:rPr lang="en-US" sz="1500" dirty="0"/>
              <a:t>If not, patient safety and peer review activities must be conducted in </a:t>
            </a:r>
            <a:r>
              <a:rPr lang="en-US" sz="1500" dirty="0" smtClean="0"/>
              <a:t>a </a:t>
            </a:r>
            <a:br>
              <a:rPr lang="en-US" sz="1500" dirty="0" smtClean="0"/>
            </a:br>
            <a:r>
              <a:rPr lang="en-US" sz="1500" dirty="0" smtClean="0"/>
              <a:t>licensed </a:t>
            </a:r>
            <a:r>
              <a:rPr lang="en-US" sz="1500" dirty="0"/>
              <a:t>facility.</a:t>
            </a:r>
          </a:p>
        </p:txBody>
      </p:sp>
    </p:spTree>
    <p:extLst>
      <p:ext uri="{BB962C8B-B14F-4D97-AF65-F5344CB8AC3E}">
        <p14:creationId xmlns:p14="http://schemas.microsoft.com/office/powerpoint/2010/main" val="4064432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Safety Act </a:t>
            </a:r>
            <a:r>
              <a:rPr lang="en-US" sz="1800" dirty="0"/>
              <a:t>(cont’d)</a:t>
            </a:r>
            <a:endParaRPr lang="en-US" dirty="0"/>
          </a:p>
        </p:txBody>
      </p:sp>
      <p:sp>
        <p:nvSpPr>
          <p:cNvPr id="3" name="Content Placeholder 2"/>
          <p:cNvSpPr>
            <a:spLocks noGrp="1"/>
          </p:cNvSpPr>
          <p:nvPr>
            <p:ph idx="1"/>
          </p:nvPr>
        </p:nvSpPr>
        <p:spPr/>
        <p:txBody>
          <a:bodyPr/>
          <a:lstStyle/>
          <a:p>
            <a:pPr lvl="1"/>
            <a:r>
              <a:rPr lang="en-US" sz="1900" dirty="0"/>
              <a:t>What about the PHO? – No, it is not a licensed provider</a:t>
            </a:r>
          </a:p>
          <a:p>
            <a:pPr lvl="1"/>
            <a:r>
              <a:rPr lang="en-US" sz="1900" dirty="0"/>
              <a:t>Can PSWP be shared?</a:t>
            </a:r>
          </a:p>
          <a:p>
            <a:pPr lvl="2">
              <a:buFont typeface="Wingdings" panose="05000000000000000000" pitchFamily="2" charset="2"/>
              <a:buChar char="§"/>
            </a:pPr>
            <a:r>
              <a:rPr lang="en-US" sz="1900" dirty="0"/>
              <a:t>Identifiable PSWP can be shared by and between affiliated providers</a:t>
            </a:r>
          </a:p>
          <a:p>
            <a:pPr lvl="2">
              <a:buFont typeface="Wingdings" panose="05000000000000000000" pitchFamily="2" charset="2"/>
              <a:buChar char="§"/>
            </a:pPr>
            <a:r>
              <a:rPr lang="en-US" sz="1900" dirty="0"/>
              <a:t>Physicians and other licensed professionals need to authorize, in writing, the sharing of identifiable PSWP</a:t>
            </a:r>
          </a:p>
          <a:p>
            <a:pPr lvl="1"/>
            <a:r>
              <a:rPr lang="en-US" sz="1900" dirty="0"/>
              <a:t>Can protections be waived?</a:t>
            </a:r>
          </a:p>
          <a:p>
            <a:pPr lvl="2">
              <a:buFont typeface="Wingdings" panose="05000000000000000000" pitchFamily="2" charset="2"/>
              <a:buChar char="§"/>
            </a:pPr>
            <a:r>
              <a:rPr lang="en-US" sz="1900" dirty="0"/>
              <a:t>There are disclosure exceptions but privilege protections are never waivable</a:t>
            </a:r>
          </a:p>
          <a:p>
            <a:pPr lvl="1"/>
            <a:r>
              <a:rPr lang="en-US" sz="1900" dirty="0"/>
              <a:t>Do protections apply in all state and federal proceedings?</a:t>
            </a:r>
          </a:p>
          <a:p>
            <a:pPr lvl="2">
              <a:buFont typeface="Wingdings" panose="05000000000000000000" pitchFamily="2" charset="2"/>
              <a:buChar char="§"/>
            </a:pPr>
            <a:r>
              <a:rPr lang="en-US" sz="1900" dirty="0" smtClean="0"/>
              <a:t>Yes</a:t>
            </a:r>
            <a:endParaRPr lang="en-US" sz="1900" dirty="0"/>
          </a:p>
        </p:txBody>
      </p:sp>
    </p:spTree>
    <p:extLst>
      <p:ext uri="{BB962C8B-B14F-4D97-AF65-F5344CB8AC3E}">
        <p14:creationId xmlns:p14="http://schemas.microsoft.com/office/powerpoint/2010/main" val="2885966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a:t>
            </a:r>
            <a:r>
              <a:rPr lang="en-US" dirty="0" smtClean="0"/>
              <a:t>Medical Studies Act to the Patient Safety Act</a:t>
            </a:r>
            <a:endParaRPr lang="en-US" dirty="0"/>
          </a:p>
        </p:txBody>
      </p:sp>
      <p:sp>
        <p:nvSpPr>
          <p:cNvPr id="3" name="Content Placeholder 2"/>
          <p:cNvSpPr>
            <a:spLocks noGrp="1"/>
          </p:cNvSpPr>
          <p:nvPr>
            <p:ph idx="1"/>
          </p:nvPr>
        </p:nvSpPr>
        <p:spPr/>
        <p:txBody>
          <a:bodyPr/>
          <a:lstStyle/>
          <a:p>
            <a:pPr>
              <a:spcAft>
                <a:spcPts val="1200"/>
              </a:spcAft>
            </a:pPr>
            <a:r>
              <a:rPr lang="en-US" sz="1800" dirty="0"/>
              <a:t>Patient Safety Act</a:t>
            </a:r>
          </a:p>
          <a:p>
            <a:pPr lvl="1">
              <a:spcAft>
                <a:spcPts val="1200"/>
              </a:spcAft>
            </a:pPr>
            <a:r>
              <a:rPr lang="en-US" sz="1800" dirty="0"/>
              <a:t>The confidentiality and privilege protections afforded under the PSA generally apply to reports, minutes, analyses, data, discussions, recommendations, etc., that relate to patient safety and quality if generated or managed, or analyzed within the PSES and collected for reporting to a PSO.</a:t>
            </a:r>
          </a:p>
          <a:p>
            <a:pPr lvl="1">
              <a:spcAft>
                <a:spcPts val="1200"/>
              </a:spcAft>
            </a:pPr>
            <a:r>
              <a:rPr lang="en-US" sz="1800" dirty="0"/>
              <a:t>The scope of what patient safety activities can be protected, generally speaking, is broader than the </a:t>
            </a:r>
            <a:r>
              <a:rPr lang="en-US" sz="1800" dirty="0" smtClean="0"/>
              <a:t>activities and documents privileged under the MSA.</a:t>
            </a:r>
            <a:endParaRPr lang="en-US" sz="1800" dirty="0"/>
          </a:p>
          <a:p>
            <a:pPr lvl="1"/>
            <a:r>
              <a:rPr lang="en-US" sz="1800" dirty="0"/>
              <a:t>The scope of what entities can seek protection </a:t>
            </a:r>
            <a:r>
              <a:rPr lang="en-US" sz="1800" dirty="0" smtClean="0"/>
              <a:t>is </a:t>
            </a:r>
            <a:r>
              <a:rPr lang="en-US" sz="1800" dirty="0" smtClean="0"/>
              <a:t>much broader.</a:t>
            </a:r>
            <a:endParaRPr lang="en-US" sz="1800" dirty="0"/>
          </a:p>
        </p:txBody>
      </p:sp>
    </p:spTree>
    <p:extLst>
      <p:ext uri="{BB962C8B-B14F-4D97-AF65-F5344CB8AC3E}">
        <p14:creationId xmlns:p14="http://schemas.microsoft.com/office/powerpoint/2010/main" val="508673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Medical Studies Act to the Patient Safety Act</a:t>
            </a:r>
          </a:p>
        </p:txBody>
      </p:sp>
      <p:sp>
        <p:nvSpPr>
          <p:cNvPr id="3" name="Content Placeholder 2"/>
          <p:cNvSpPr>
            <a:spLocks noGrp="1"/>
          </p:cNvSpPr>
          <p:nvPr>
            <p:ph idx="1"/>
          </p:nvPr>
        </p:nvSpPr>
        <p:spPr/>
        <p:txBody>
          <a:bodyPr/>
          <a:lstStyle/>
          <a:p>
            <a:pPr lvl="1"/>
            <a:r>
              <a:rPr lang="en-US" sz="1800" dirty="0"/>
              <a:t>The protections apply in both state and, for the first time, federal proceedings.</a:t>
            </a:r>
          </a:p>
          <a:p>
            <a:pPr lvl="1"/>
            <a:r>
              <a:rPr lang="en-US" sz="1800" dirty="0"/>
              <a:t>The protections can never be </a:t>
            </a:r>
            <a:r>
              <a:rPr lang="en-US" sz="1800" dirty="0" smtClean="0"/>
              <a:t>waived under any circumstances.</a:t>
            </a:r>
            <a:endParaRPr lang="en-US" sz="1800" dirty="0"/>
          </a:p>
          <a:p>
            <a:pPr lvl="1"/>
            <a:r>
              <a:rPr lang="en-US" sz="1800" dirty="0" smtClean="0"/>
              <a:t>PSA </a:t>
            </a:r>
            <a:r>
              <a:rPr lang="en-US" sz="1800" dirty="0"/>
              <a:t>pre-empts state </a:t>
            </a:r>
            <a:r>
              <a:rPr lang="en-US" sz="1800" dirty="0" smtClean="0"/>
              <a:t>law – </a:t>
            </a:r>
            <a:r>
              <a:rPr lang="en-US" sz="1800" u="sng" dirty="0" smtClean="0"/>
              <a:t>IDFPR v. Walgreens</a:t>
            </a:r>
            <a:r>
              <a:rPr lang="en-US" sz="1800" dirty="0" smtClean="0"/>
              <a:t>.</a:t>
            </a:r>
            <a:endParaRPr lang="en-US" sz="1800" dirty="0"/>
          </a:p>
          <a:p>
            <a:pPr lvl="1"/>
            <a:r>
              <a:rPr lang="en-US" sz="1800" dirty="0"/>
              <a:t>Non-provider corporate parent organization involved in patient safety activities as well as owned, controlled or managed provider affiliates can be included in a system-wide PSES and be protected.</a:t>
            </a:r>
          </a:p>
          <a:p>
            <a:pPr lvl="1"/>
            <a:r>
              <a:rPr lang="en-US" sz="1800" dirty="0"/>
              <a:t>PSWP can be shared among affiliated providers.</a:t>
            </a:r>
          </a:p>
          <a:p>
            <a:pPr lvl="1"/>
            <a:r>
              <a:rPr lang="en-US" sz="1800" dirty="0"/>
              <a:t>PSWP is not admissible into evidence nor is it subject to discovery.</a:t>
            </a:r>
          </a:p>
          <a:p>
            <a:pPr lvl="1"/>
            <a:r>
              <a:rPr lang="en-US" sz="1800" dirty="0"/>
              <a:t>Key to these protections is the design of the provider’s and PSO’s patient safety evaluation system (“PSES”).</a:t>
            </a:r>
          </a:p>
          <a:p>
            <a:pPr marL="457200" lvl="1" indent="0">
              <a:buNone/>
            </a:pPr>
            <a:endParaRPr lang="en-US" sz="1800" dirty="0"/>
          </a:p>
          <a:p>
            <a:endParaRPr lang="en-US" sz="1800" dirty="0"/>
          </a:p>
        </p:txBody>
      </p:sp>
    </p:spTree>
    <p:extLst>
      <p:ext uri="{BB962C8B-B14F-4D97-AF65-F5344CB8AC3E}">
        <p14:creationId xmlns:p14="http://schemas.microsoft.com/office/powerpoint/2010/main" val="131395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2500" dirty="0" smtClean="0"/>
              <a:t>Katten Muchin Rosenman LLP Locations</a:t>
            </a:r>
          </a:p>
        </p:txBody>
      </p:sp>
      <p:sp>
        <p:nvSpPr>
          <p:cNvPr id="5123" name="Text Box 8"/>
          <p:cNvSpPr txBox="1">
            <a:spLocks noChangeArrowheads="1"/>
          </p:cNvSpPr>
          <p:nvPr/>
        </p:nvSpPr>
        <p:spPr bwMode="auto">
          <a:xfrm>
            <a:off x="7459663" y="6170613"/>
            <a:ext cx="148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a:spcBef>
                <a:spcPct val="50000"/>
              </a:spcBef>
              <a:spcAft>
                <a:spcPct val="0"/>
              </a:spcAft>
              <a:buClrTx/>
              <a:buFontTx/>
              <a:buNone/>
            </a:pPr>
            <a:r>
              <a:rPr lang="en-US" altLang="en-US" sz="1000" b="1" dirty="0">
                <a:solidFill>
                  <a:srgbClr val="969696"/>
                </a:solidFill>
              </a:rPr>
              <a:t>www.kattenlaw.com</a:t>
            </a:r>
          </a:p>
        </p:txBody>
      </p:sp>
      <p:pic>
        <p:nvPicPr>
          <p:cNvPr id="5124" name="Picture 9" descr="Katten 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975" y="5670550"/>
            <a:ext cx="13795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Line 16"/>
          <p:cNvSpPr>
            <a:spLocks noChangeShapeType="1"/>
          </p:cNvSpPr>
          <p:nvPr/>
        </p:nvSpPr>
        <p:spPr bwMode="auto">
          <a:xfrm flipV="1">
            <a:off x="101600" y="1358900"/>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aphicFrame>
        <p:nvGraphicFramePr>
          <p:cNvPr id="20618" name="Group 138"/>
          <p:cNvGraphicFramePr>
            <a:graphicFrameLocks noGrp="1"/>
          </p:cNvGraphicFramePr>
          <p:nvPr>
            <p:ph idx="1"/>
            <p:extLst>
              <p:ext uri="{D42A27DB-BD31-4B8C-83A1-F6EECF244321}">
                <p14:modId xmlns:p14="http://schemas.microsoft.com/office/powerpoint/2010/main" val="2079006281"/>
              </p:ext>
            </p:extLst>
          </p:nvPr>
        </p:nvGraphicFramePr>
        <p:xfrm>
          <a:off x="471488" y="1514475"/>
          <a:ext cx="8572500" cy="3673475"/>
        </p:xfrm>
        <a:graphic>
          <a:graphicData uri="http://schemas.openxmlformats.org/drawingml/2006/table">
            <a:tbl>
              <a:tblPr/>
              <a:tblGrid>
                <a:gridCol w="1501086"/>
                <a:gridCol w="1886430"/>
                <a:gridCol w="1821567"/>
                <a:gridCol w="1619710"/>
                <a:gridCol w="1743707"/>
              </a:tblGrid>
              <a:tr h="1276962">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smtClean="0">
                          <a:ln>
                            <a:noFill/>
                          </a:ln>
                          <a:solidFill>
                            <a:srgbClr val="004961"/>
                          </a:solidFill>
                          <a:effectLst/>
                          <a:latin typeface="Arial" charset="0"/>
                        </a:rPr>
                        <a:t>AUSTIN</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111 Congress Avenue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Suite 1000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Austin, TX 78701-4073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+1.512.691.4000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+1.512.691.4001 fax</a:t>
                      </a:r>
                    </a:p>
                  </a:txBody>
                  <a:tcPr marL="91448" marR="91448" marT="45715" marB="45715"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b="1" kern="1200" dirty="0" smtClean="0">
                          <a:solidFill>
                            <a:srgbClr val="004961"/>
                          </a:solidFill>
                          <a:effectLst/>
                          <a:latin typeface="Arial" pitchFamily="34" charset="0"/>
                          <a:ea typeface="+mn-ea"/>
                          <a:cs typeface="Arial" pitchFamily="34" charset="0"/>
                        </a:rPr>
                        <a:t>HOUSTON</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1301 McKinney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Suite 3000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Houston, TX 77010-3033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+1.713.270.3400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+1.713.270.3401 fax</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15" marB="4571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LOS ANGELES –</a:t>
                      </a:r>
                      <a:b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b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CENTURY CITY</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2029 Century Park East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Suite 2600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Los Angeles, CA 90067-3012</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+1.310.788.4400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+1.310.788.4471 fax</a:t>
                      </a:r>
                    </a:p>
                  </a:txBody>
                  <a:tcPr marL="91448" marR="91448" marT="45715" marB="4571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ORANGE COUNTY</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100 Spectrum Center Drive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Suite 1050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Irvine, CA 92618-4960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+1.714.966.6819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+1.714.966.6821 fax</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1" i="0" u="none" strike="noStrike" kern="1200" cap="none" spc="0" normalizeH="0" baseline="0" noProof="0" dirty="0" smtClean="0">
                        <a:ln>
                          <a:noFill/>
                        </a:ln>
                        <a:solidFill>
                          <a:srgbClr val="004961"/>
                        </a:solidFill>
                        <a:effectLst/>
                        <a:uLnTx/>
                        <a:uFillTx/>
                        <a:latin typeface="Arial" charset="0"/>
                        <a:ea typeface="+mn-ea"/>
                        <a:cs typeface="+mn-cs"/>
                      </a:endParaRPr>
                    </a:p>
                  </a:txBody>
                  <a:tcPr marL="91448" marR="91448" marT="45715" marB="45715" horzOverflow="overflow">
                    <a:lnL>
                      <a:noFill/>
                    </a:lnL>
                    <a:lnR cap="flat">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WASHINGTON, DC</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2900 K Street NW</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North Tower - Suite 200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Washington, DC 20007-5118</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+1.202.625.3500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+1.202.298.7570 fax</a:t>
                      </a:r>
                      <a:endParaRPr kumimoji="0" lang="en-US" sz="800" b="1" i="0" u="none" strike="noStrike" kern="1200" cap="none" spc="0" normalizeH="0" baseline="0" noProof="0" dirty="0" smtClean="0">
                        <a:ln>
                          <a:noFill/>
                        </a:ln>
                        <a:solidFill>
                          <a:srgbClr val="004961"/>
                        </a:solidFill>
                        <a:effectLst/>
                        <a:uLnTx/>
                        <a:uFillTx/>
                        <a:latin typeface="Arial" charset="0"/>
                        <a:ea typeface="+mn-ea"/>
                        <a:cs typeface="+mn-cs"/>
                      </a:endParaRPr>
                    </a:p>
                  </a:txBody>
                  <a:tcPr marL="91448" marR="91448" marT="45715" marB="45715" horzOverflow="overflow">
                    <a:lnL>
                      <a:noFill/>
                    </a:lnL>
                    <a:lnR cap="flat">
                      <a:noFill/>
                    </a:lnR>
                    <a:lnT cap="flat">
                      <a:noFill/>
                    </a:lnT>
                    <a:lnB>
                      <a:noFill/>
                    </a:lnB>
                    <a:lnTlToBr>
                      <a:noFill/>
                    </a:lnTlToBr>
                    <a:lnBlToTr>
                      <a:noFill/>
                    </a:lnBlToTr>
                    <a:noFill/>
                  </a:tcPr>
                </a:tc>
              </a:tr>
              <a:tr h="1207793">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smtClean="0">
                          <a:ln>
                            <a:noFill/>
                          </a:ln>
                          <a:solidFill>
                            <a:srgbClr val="004961"/>
                          </a:solidFill>
                          <a:effectLst/>
                          <a:latin typeface="Arial" charset="0"/>
                        </a:rPr>
                        <a:t>CHARLOTTE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550 South Tryon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Suite 2900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Charlotte, NC 28202-4213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+1.704.444.2000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+1.704.444.2050 fax</a:t>
                      </a:r>
                    </a:p>
                  </a:txBody>
                  <a:tcPr marL="91448" marR="91448" marT="45715" marB="45715"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smtClean="0">
                          <a:ln>
                            <a:noFill/>
                          </a:ln>
                          <a:solidFill>
                            <a:srgbClr val="004961"/>
                          </a:solidFill>
                          <a:effectLst/>
                          <a:latin typeface="Arial" charset="0"/>
                        </a:rPr>
                        <a:t>IRVING</a:t>
                      </a: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545 East John Carpenter Freeway</a:t>
                      </a: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Suite 300</a:t>
                      </a: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Irving, TX 75062-3964</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+1.972.587.4100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+1.972.587.4109 fax</a:t>
                      </a: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LOS ANGELES – DOWNTOWN</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515 South Flower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Suite 1000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Los Angeles, CA 90071-2212</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+1.213.443.9000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+1.213.443.9001 fax</a:t>
                      </a: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SAN FRANCISCO</a:t>
                      </a:r>
                      <a:b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b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BAY AREA</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1999 Harrison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Suite 700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Oakland, CA 94612-4704</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+1.415.293.5800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+1.415.293.5801 fax</a:t>
                      </a:r>
                      <a:endParaRPr kumimoji="0" lang="en-US" sz="800" b="1" i="0" u="none" strike="noStrike" kern="1200" cap="none" spc="0" normalizeH="0" baseline="0" noProof="0" dirty="0" smtClean="0">
                        <a:ln>
                          <a:noFill/>
                        </a:ln>
                        <a:solidFill>
                          <a:srgbClr val="004961"/>
                        </a:solidFill>
                        <a:effectLst/>
                        <a:uLnTx/>
                        <a:uFillTx/>
                        <a:latin typeface="Arial" charset="0"/>
                        <a:ea typeface="+mn-ea"/>
                        <a:cs typeface="+mn-cs"/>
                      </a:endParaRP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a:noFill/>
                    </a:lnB>
                    <a:lnTlToBr>
                      <a:noFill/>
                    </a:lnTlToBr>
                    <a:lnBlToTr>
                      <a:noFill/>
                    </a:lnBlToTr>
                    <a:noFill/>
                  </a:tcPr>
                </a:tc>
              </a:tr>
              <a:tr h="1188720">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smtClean="0">
                          <a:ln>
                            <a:noFill/>
                          </a:ln>
                          <a:solidFill>
                            <a:srgbClr val="004961"/>
                          </a:solidFill>
                          <a:effectLst/>
                          <a:latin typeface="Arial" charset="0"/>
                        </a:rPr>
                        <a:t>CHICAGO</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525 West Monroe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Chicago, IL 60661-3693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+1.312.902.5200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+1.312.902.1061 fax</a:t>
                      </a:r>
                    </a:p>
                  </a:txBody>
                  <a:tcPr marL="91448" marR="91448" marT="45715" marB="45715"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LONDON</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Paternoster House</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65 St Paul’s Churchyard</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London EC4M 8AB United Kingdom</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+44.0.20.7776.7620 </a:t>
                      </a:r>
                      <a:r>
                        <a:rPr kumimoji="0" lang="en-US" sz="800" b="0" i="0" u="none" strike="noStrike" kern="1200" cap="none" spc="0" normalizeH="0" baseline="0" noProof="0" dirty="0" err="1" smtClean="0">
                          <a:ln>
                            <a:noFill/>
                          </a:ln>
                          <a:solidFill>
                            <a:srgbClr val="000000"/>
                          </a:solidFill>
                          <a:effectLst/>
                          <a:uLnTx/>
                          <a:uFillTx/>
                          <a:latin typeface="+mn-lt"/>
                          <a:ea typeface="+mn-ea"/>
                          <a:cs typeface="Calibri" panose="020F0502020204030204" pitchFamily="34" charset="0"/>
                        </a:rPr>
                        <a:t>tel</a:t>
                      </a:r>
                      <a:endParaRPr kumimoji="0" lang="en-US" sz="800" b="0"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+44.0.20.7776.7621 fax</a:t>
                      </a:r>
                    </a:p>
                  </a:txBody>
                  <a:tcPr marL="91448" marR="91448" marT="45715" marB="4571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NEW YORK</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575 Madison Avenue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New York, NY 10022-2585</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+1.212.940.8800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+1.212.940.8776 fax</a:t>
                      </a:r>
                      <a:endParaRPr lang="en-US" sz="800" dirty="0"/>
                    </a:p>
                  </a:txBody>
                  <a:tcPr marL="91448" marR="91448" marT="45715" marB="4571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Arial" charset="0"/>
                        </a:rPr>
                        <a:t>SHANGHAI</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Arial" charset="0"/>
                        </a:rPr>
                        <a:t>Suite 4906 Wheelock Square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Arial" charset="0"/>
                        </a:rPr>
                        <a:t>1717 Nanjing Road West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Arial" charset="0"/>
                        </a:rPr>
                        <a:t>Shanghai 200040 P.R. China </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+86.21.6039.3222 tel</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+86.21.6039.3223 fax</a:t>
                      </a:r>
                    </a:p>
                  </a:txBody>
                  <a:tcPr marL="91448" marR="91448" marT="45715" marB="45715" horzOverflow="overflow">
                    <a:lnL>
                      <a:noFill/>
                    </a:lnL>
                    <a:lnR cap="flat">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cap="flat">
                      <a:noFill/>
                    </a:lnB>
                    <a:lnTlToBr>
                      <a:noFill/>
                    </a:lnTlToBr>
                    <a:lnBlToTr>
                      <a:noFill/>
                    </a:lnBlToTr>
                    <a:noFill/>
                  </a:tcPr>
                </a:tc>
              </a:tr>
            </a:tbl>
          </a:graphicData>
        </a:graphic>
      </p:graphicFrame>
      <p:grpSp>
        <p:nvGrpSpPr>
          <p:cNvPr id="5142" name="Group 27"/>
          <p:cNvGrpSpPr>
            <a:grpSpLocks/>
          </p:cNvGrpSpPr>
          <p:nvPr/>
        </p:nvGrpSpPr>
        <p:grpSpPr bwMode="auto">
          <a:xfrm flipV="1">
            <a:off x="0" y="0"/>
            <a:ext cx="9144000" cy="142875"/>
            <a:chOff x="0" y="4106"/>
            <a:chExt cx="5760" cy="214"/>
          </a:xfrm>
        </p:grpSpPr>
        <p:sp>
          <p:nvSpPr>
            <p:cNvPr id="5146" name="Rectangle 28"/>
            <p:cNvSpPr>
              <a:spLocks noChangeArrowheads="1"/>
            </p:cNvSpPr>
            <p:nvPr/>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eaLnBrk="1" hangingPunct="1">
                <a:spcBef>
                  <a:spcPct val="0"/>
                </a:spcBef>
                <a:spcAft>
                  <a:spcPct val="0"/>
                </a:spcAft>
                <a:buClrTx/>
                <a:buFontTx/>
                <a:buNone/>
              </a:pPr>
              <a:endParaRPr lang="en-US" altLang="en-US" sz="1800" dirty="0"/>
            </a:p>
          </p:txBody>
        </p:sp>
        <p:sp>
          <p:nvSpPr>
            <p:cNvPr id="5147" name="Rectangle 29"/>
            <p:cNvSpPr>
              <a:spLocks noChangeArrowheads="1"/>
            </p:cNvSpPr>
            <p:nvPr/>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eaLnBrk="1" hangingPunct="1">
                <a:spcBef>
                  <a:spcPct val="0"/>
                </a:spcBef>
                <a:spcAft>
                  <a:spcPct val="0"/>
                </a:spcAft>
                <a:buClrTx/>
                <a:buFontTx/>
                <a:buNone/>
              </a:pPr>
              <a:endParaRPr lang="en-US" altLang="en-US" sz="1800" dirty="0"/>
            </a:p>
          </p:txBody>
        </p:sp>
      </p:grpSp>
      <p:sp>
        <p:nvSpPr>
          <p:cNvPr id="5143" name="Rectangle 21"/>
          <p:cNvSpPr>
            <a:spLocks noChangeArrowheads="1"/>
          </p:cNvSpPr>
          <p:nvPr/>
        </p:nvSpPr>
        <p:spPr bwMode="gray">
          <a:xfrm>
            <a:off x="0" y="6518275"/>
            <a:ext cx="9144000" cy="223838"/>
          </a:xfrm>
          <a:prstGeom prst="rect">
            <a:avLst/>
          </a:prstGeom>
          <a:solidFill>
            <a:srgbClr val="BEA5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eaLnBrk="1" hangingPunct="1">
              <a:spcBef>
                <a:spcPct val="0"/>
              </a:spcBef>
              <a:spcAft>
                <a:spcPct val="0"/>
              </a:spcAft>
              <a:buClrTx/>
              <a:buFontTx/>
              <a:buNone/>
            </a:pPr>
            <a:endParaRPr lang="en-US" altLang="en-US" sz="1800" dirty="0"/>
          </a:p>
        </p:txBody>
      </p:sp>
      <p:sp>
        <p:nvSpPr>
          <p:cNvPr id="5144" name="Rectangle 22"/>
          <p:cNvSpPr>
            <a:spLocks noChangeArrowheads="1"/>
          </p:cNvSpPr>
          <p:nvPr/>
        </p:nvSpPr>
        <p:spPr bwMode="gray">
          <a:xfrm>
            <a:off x="0" y="6634163"/>
            <a:ext cx="9144000" cy="223837"/>
          </a:xfrm>
          <a:prstGeom prst="rect">
            <a:avLst/>
          </a:prstGeom>
          <a:solidFill>
            <a:srgbClr val="023B5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eaLnBrk="1" hangingPunct="1">
              <a:spcBef>
                <a:spcPct val="0"/>
              </a:spcBef>
              <a:spcAft>
                <a:spcPct val="0"/>
              </a:spcAft>
              <a:buClrTx/>
              <a:buFontTx/>
              <a:buNone/>
            </a:pPr>
            <a:endParaRPr lang="en-US" altLang="en-US" sz="1800" dirty="0"/>
          </a:p>
        </p:txBody>
      </p:sp>
      <p:sp>
        <p:nvSpPr>
          <p:cNvPr id="5145" name="Rectangle 7"/>
          <p:cNvSpPr>
            <a:spLocks noChangeArrowheads="1"/>
          </p:cNvSpPr>
          <p:nvPr/>
        </p:nvSpPr>
        <p:spPr bwMode="auto">
          <a:xfrm>
            <a:off x="471488" y="5795963"/>
            <a:ext cx="6711950" cy="771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eaLnBrk="1" hangingPunct="1">
              <a:spcBef>
                <a:spcPct val="0"/>
              </a:spcBef>
              <a:spcAft>
                <a:spcPct val="0"/>
              </a:spcAft>
              <a:buClrTx/>
              <a:buFontTx/>
              <a:buNone/>
            </a:pPr>
            <a:r>
              <a:rPr lang="en-US" altLang="en-US" sz="800" dirty="0"/>
              <a:t>Katten refers to Katten Muchin Rosenman LLP and the affiliated partnership as explained at kattenlaw.com/disclaimer.</a:t>
            </a:r>
          </a:p>
          <a:p>
            <a:pPr eaLnBrk="1" hangingPunct="1">
              <a:spcBef>
                <a:spcPct val="0"/>
              </a:spcBef>
              <a:spcAft>
                <a:spcPct val="0"/>
              </a:spcAft>
              <a:buClrTx/>
              <a:buFontTx/>
              <a:buNone/>
            </a:pPr>
            <a:endParaRPr lang="en-US" altLang="en-US" sz="800" dirty="0"/>
          </a:p>
          <a:p>
            <a:pPr eaLnBrk="1" hangingPunct="1">
              <a:spcBef>
                <a:spcPct val="0"/>
              </a:spcBef>
              <a:spcAft>
                <a:spcPct val="0"/>
              </a:spcAft>
              <a:buClrTx/>
              <a:buFontTx/>
              <a:buNone/>
            </a:pPr>
            <a:r>
              <a:rPr lang="en-US" altLang="en-US" sz="800" dirty="0"/>
              <a:t>Attorney advertising. Published as a source of information only. The material contained herein is not to be construed as legal advice or opinion.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a:t>
            </a:r>
          </a:p>
        </p:txBody>
      </p:sp>
      <p:sp>
        <p:nvSpPr>
          <p:cNvPr id="3" name="Content Placeholder 2"/>
          <p:cNvSpPr>
            <a:spLocks noGrp="1"/>
          </p:cNvSpPr>
          <p:nvPr>
            <p:ph idx="1"/>
          </p:nvPr>
        </p:nvSpPr>
        <p:spPr>
          <a:xfrm>
            <a:off x="498475" y="1703388"/>
            <a:ext cx="7997825" cy="4621212"/>
          </a:xfrm>
        </p:spPr>
        <p:txBody>
          <a:bodyPr/>
          <a:lstStyle/>
          <a:p>
            <a:r>
              <a:rPr lang="en-US" sz="1800" dirty="0"/>
              <a:t>Dr. </a:t>
            </a:r>
            <a:r>
              <a:rPr lang="en-US" sz="1800" dirty="0" err="1"/>
              <a:t>Carealot</a:t>
            </a:r>
            <a:r>
              <a:rPr lang="en-US" sz="1800" dirty="0"/>
              <a:t> tells you that Ms. </a:t>
            </a:r>
            <a:r>
              <a:rPr lang="en-US" sz="1800" dirty="0" err="1"/>
              <a:t>Hada</a:t>
            </a:r>
            <a:r>
              <a:rPr lang="en-US" sz="1800" dirty="0"/>
              <a:t> Bad-Outcome is a 65 year old CEO of a large, closely –held family company, who has 4 minor children and a stay-at-home husband, who experienced severe complications after her hypertension went undiagnosed by a Health System PCP.  Ms. Bad-Outcome had seen the PCP because she was experiencing severe headaches, anxiety and nosebleeds.  He believed she was stressed and dehydrated from travel, and prescribed </a:t>
            </a:r>
            <a:r>
              <a:rPr lang="en-US" sz="1800" dirty="0" err="1"/>
              <a:t>zoloft</a:t>
            </a:r>
            <a:r>
              <a:rPr lang="en-US" sz="1800" dirty="0"/>
              <a:t> and regular exercise.  Two weeks later she experienced a heart attack, and after a CABG procedure performed by the independent surgeon, developed post-surgical complications, and had a stroke.  During her subsequent rehabilitation at a SNF, a medication error caused her to have another stroke, and she is now in a vegetative state. </a:t>
            </a:r>
          </a:p>
        </p:txBody>
      </p:sp>
    </p:spTree>
    <p:extLst>
      <p:ext uri="{BB962C8B-B14F-4D97-AF65-F5344CB8AC3E}">
        <p14:creationId xmlns:p14="http://schemas.microsoft.com/office/powerpoint/2010/main" val="35810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a:t>
            </a:r>
          </a:p>
        </p:txBody>
      </p:sp>
      <p:sp>
        <p:nvSpPr>
          <p:cNvPr id="3" name="Content Placeholder 2"/>
          <p:cNvSpPr>
            <a:spLocks noGrp="1"/>
          </p:cNvSpPr>
          <p:nvPr>
            <p:ph idx="1"/>
          </p:nvPr>
        </p:nvSpPr>
        <p:spPr>
          <a:xfrm>
            <a:off x="498476" y="1703388"/>
            <a:ext cx="8140700" cy="4621212"/>
          </a:xfrm>
        </p:spPr>
        <p:txBody>
          <a:bodyPr/>
          <a:lstStyle/>
          <a:p>
            <a:r>
              <a:rPr lang="en-US" sz="1800" dirty="0"/>
              <a:t>Dr. </a:t>
            </a:r>
            <a:r>
              <a:rPr lang="en-US" sz="1800" dirty="0" err="1"/>
              <a:t>Carealot</a:t>
            </a:r>
            <a:r>
              <a:rPr lang="en-US" sz="1800" dirty="0"/>
              <a:t> provides you copies of the applicable peer review policies for the health system, and the credentialing and quality review procedures of the ACO/CIN, and asks you to analyze whether the medical records and peer review materials reviewed and produced by the ACO/CIN are privileged from discovery. She does not want to release the records because after reviewing the case, the ACO/CIN’s Quality and Credentials Committee determined that the PCP, who had a history of noncompliance with care protocols and poor quality scores, had not followed standard procedures for assessing the patient for hypertension. She also tells you that the cardiac surgeon had a history of similar post-surgical complications, and that based on this data, they decided he should be terminated from participation in the ACO/CIN. </a:t>
            </a:r>
          </a:p>
        </p:txBody>
      </p:sp>
    </p:spTree>
    <p:extLst>
      <p:ext uri="{BB962C8B-B14F-4D97-AF65-F5344CB8AC3E}">
        <p14:creationId xmlns:p14="http://schemas.microsoft.com/office/powerpoint/2010/main" val="341068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Factors/Questions to be Assessed</a:t>
            </a:r>
          </a:p>
        </p:txBody>
      </p:sp>
      <p:sp>
        <p:nvSpPr>
          <p:cNvPr id="3" name="Content Placeholder 2"/>
          <p:cNvSpPr>
            <a:spLocks noGrp="1"/>
          </p:cNvSpPr>
          <p:nvPr>
            <p:ph idx="1"/>
          </p:nvPr>
        </p:nvSpPr>
        <p:spPr>
          <a:xfrm>
            <a:off x="498476" y="1703388"/>
            <a:ext cx="7950200" cy="4621212"/>
          </a:xfrm>
        </p:spPr>
        <p:txBody>
          <a:bodyPr/>
          <a:lstStyle/>
          <a:p>
            <a:pPr>
              <a:spcAft>
                <a:spcPts val="0"/>
              </a:spcAft>
            </a:pPr>
            <a:r>
              <a:rPr lang="en-US" sz="1600" dirty="0"/>
              <a:t>Are you seeking state and/or federal privilege protections?</a:t>
            </a:r>
          </a:p>
          <a:p>
            <a:pPr>
              <a:spcAft>
                <a:spcPts val="0"/>
              </a:spcAft>
            </a:pPr>
            <a:r>
              <a:rPr lang="en-US" sz="1600" dirty="0"/>
              <a:t>What is the scope of protected activities?  -- peer review, quality improvement, RCAs, adverse events.</a:t>
            </a:r>
          </a:p>
          <a:p>
            <a:pPr>
              <a:spcAft>
                <a:spcPts val="0"/>
              </a:spcAft>
            </a:pPr>
            <a:r>
              <a:rPr lang="en-US" sz="1600" dirty="0"/>
              <a:t>What corporate entities, licensed facilities, licensed health care practitioners or others are protected under state/federal laws?</a:t>
            </a:r>
          </a:p>
          <a:p>
            <a:pPr>
              <a:spcAft>
                <a:spcPts val="0"/>
              </a:spcAft>
            </a:pPr>
            <a:r>
              <a:rPr lang="en-US" sz="1600" dirty="0"/>
              <a:t>What committees or organizational construct is required in order to assert the protections?</a:t>
            </a:r>
          </a:p>
          <a:p>
            <a:pPr>
              <a:spcAft>
                <a:spcPts val="0"/>
              </a:spcAft>
            </a:pPr>
            <a:r>
              <a:rPr lang="en-US" sz="1600" dirty="0"/>
              <a:t>Are your existing bylaws, rules, </a:t>
            </a:r>
            <a:r>
              <a:rPr lang="en-US" sz="1600" dirty="0" err="1"/>
              <a:t>regs</a:t>
            </a:r>
            <a:r>
              <a:rPr lang="en-US" sz="1600" dirty="0"/>
              <a:t> and policies properly structured to maximize available privilege protections?</a:t>
            </a:r>
          </a:p>
          <a:p>
            <a:pPr>
              <a:spcAft>
                <a:spcPts val="0"/>
              </a:spcAft>
            </a:pPr>
            <a:r>
              <a:rPr lang="en-US" sz="1600" dirty="0"/>
              <a:t>Can privileged information be shared across the ACO/CIN without waiving the privilege?</a:t>
            </a:r>
          </a:p>
          <a:p>
            <a:pPr>
              <a:spcAft>
                <a:spcPts val="0"/>
              </a:spcAft>
            </a:pPr>
            <a:r>
              <a:rPr lang="en-US" sz="1600" dirty="0"/>
              <a:t>How does applicable case law affect statutory interpretation?</a:t>
            </a:r>
          </a:p>
          <a:p>
            <a:pPr>
              <a:spcAft>
                <a:spcPts val="0"/>
              </a:spcAft>
            </a:pPr>
            <a:r>
              <a:rPr lang="en-US" sz="1600" dirty="0"/>
              <a:t>What impact, if any, of mandated adverse event reporting obligations?</a:t>
            </a:r>
          </a:p>
          <a:p>
            <a:pPr>
              <a:spcAft>
                <a:spcPts val="0"/>
              </a:spcAft>
            </a:pPr>
            <a:r>
              <a:rPr lang="en-US" sz="1600" dirty="0"/>
              <a:t>Never events, hospital acquired infection</a:t>
            </a:r>
          </a:p>
          <a:p>
            <a:pPr>
              <a:spcAft>
                <a:spcPts val="0"/>
              </a:spcAft>
            </a:pPr>
            <a:r>
              <a:rPr lang="en-US" sz="1600" dirty="0"/>
              <a:t>Do state privilege protections apply to federal claims filed in federal court, </a:t>
            </a:r>
            <a:r>
              <a:rPr lang="en-US" sz="1600" dirty="0" smtClean="0"/>
              <a:t/>
            </a:r>
            <a:br>
              <a:rPr lang="en-US" sz="1600" dirty="0" smtClean="0"/>
            </a:br>
            <a:r>
              <a:rPr lang="en-US" sz="1600" dirty="0" smtClean="0"/>
              <a:t>i.e</a:t>
            </a:r>
            <a:r>
              <a:rPr lang="en-US" sz="1600" dirty="0"/>
              <a:t>., antitrust, discrimination?</a:t>
            </a:r>
          </a:p>
          <a:p>
            <a:pPr marL="0" indent="0">
              <a:spcAft>
                <a:spcPts val="0"/>
              </a:spcAft>
              <a:buNone/>
            </a:pPr>
            <a:endParaRPr lang="en-US" sz="1600" dirty="0"/>
          </a:p>
          <a:p>
            <a:pPr>
              <a:spcAft>
                <a:spcPts val="0"/>
              </a:spcAft>
            </a:pPr>
            <a:endParaRPr lang="en-US" sz="1600" dirty="0"/>
          </a:p>
        </p:txBody>
      </p:sp>
    </p:spTree>
    <p:extLst>
      <p:ext uri="{BB962C8B-B14F-4D97-AF65-F5344CB8AC3E}">
        <p14:creationId xmlns:p14="http://schemas.microsoft.com/office/powerpoint/2010/main" val="150554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view of an operational ACO/CIN</a:t>
            </a:r>
          </a:p>
        </p:txBody>
      </p:sp>
      <p:sp>
        <p:nvSpPr>
          <p:cNvPr id="4" name="Rectangle 3"/>
          <p:cNvSpPr/>
          <p:nvPr/>
        </p:nvSpPr>
        <p:spPr>
          <a:xfrm>
            <a:off x="3932155" y="1408469"/>
            <a:ext cx="854144" cy="346224"/>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ACO/CIN</a:t>
            </a:r>
            <a:endParaRPr lang="en-US" sz="1200" b="1" dirty="0"/>
          </a:p>
        </p:txBody>
      </p:sp>
      <p:sp>
        <p:nvSpPr>
          <p:cNvPr id="5" name="Rectangle 4"/>
          <p:cNvSpPr/>
          <p:nvPr/>
        </p:nvSpPr>
        <p:spPr>
          <a:xfrm>
            <a:off x="4040767"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CMO</a:t>
            </a:r>
            <a:endParaRPr lang="en-US" sz="1200" b="1" dirty="0"/>
          </a:p>
        </p:txBody>
      </p:sp>
      <p:sp>
        <p:nvSpPr>
          <p:cNvPr id="6" name="Rectangle 5"/>
          <p:cNvSpPr/>
          <p:nvPr/>
        </p:nvSpPr>
        <p:spPr>
          <a:xfrm>
            <a:off x="3320774"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CFO</a:t>
            </a:r>
            <a:endParaRPr lang="en-US" sz="1200" b="1" dirty="0"/>
          </a:p>
        </p:txBody>
      </p:sp>
      <p:sp>
        <p:nvSpPr>
          <p:cNvPr id="7" name="Rectangle 6"/>
          <p:cNvSpPr/>
          <p:nvPr/>
        </p:nvSpPr>
        <p:spPr>
          <a:xfrm>
            <a:off x="4760948"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CNO</a:t>
            </a:r>
            <a:endParaRPr lang="en-US" sz="1200" b="1" dirty="0"/>
          </a:p>
        </p:txBody>
      </p:sp>
      <p:sp>
        <p:nvSpPr>
          <p:cNvPr id="8" name="Rectangle 7"/>
          <p:cNvSpPr/>
          <p:nvPr/>
        </p:nvSpPr>
        <p:spPr>
          <a:xfrm>
            <a:off x="2579053"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sp>
        <p:nvSpPr>
          <p:cNvPr id="9" name="Rectangle 8"/>
          <p:cNvSpPr/>
          <p:nvPr/>
        </p:nvSpPr>
        <p:spPr>
          <a:xfrm>
            <a:off x="5495302"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cxnSp>
        <p:nvCxnSpPr>
          <p:cNvPr id="10" name="Elbow Connector 9"/>
          <p:cNvCxnSpPr>
            <a:stCxn id="8" idx="0"/>
            <a:endCxn id="9" idx="0"/>
          </p:cNvCxnSpPr>
          <p:nvPr/>
        </p:nvCxnSpPr>
        <p:spPr>
          <a:xfrm rot="5400000" flipH="1" flipV="1">
            <a:off x="4350090" y="500686"/>
            <a:ext cx="12190" cy="2916249"/>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4" idx="2"/>
            <a:endCxn id="5" idx="0"/>
          </p:cNvCxnSpPr>
          <p:nvPr/>
        </p:nvCxnSpPr>
        <p:spPr>
          <a:xfrm flipH="1">
            <a:off x="4353680" y="1754693"/>
            <a:ext cx="5547" cy="204117"/>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7" idx="0"/>
          </p:cNvCxnSpPr>
          <p:nvPr/>
        </p:nvCxnSpPr>
        <p:spPr>
          <a:xfrm>
            <a:off x="5073861"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6" idx="0"/>
          </p:cNvCxnSpPr>
          <p:nvPr/>
        </p:nvCxnSpPr>
        <p:spPr>
          <a:xfrm>
            <a:off x="3633687"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396631" y="3927000"/>
            <a:ext cx="5893362" cy="700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rot="394586">
            <a:off x="1285874" y="4198235"/>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394247">
            <a:off x="1935171" y="4169970"/>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11455356" flipV="1">
            <a:off x="2518856" y="4149351"/>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rot="11796764" flipV="1">
            <a:off x="3223614" y="415719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12332543" flipV="1">
            <a:off x="3816004" y="413890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rot="21080869" flipH="1">
            <a:off x="4423568" y="4260658"/>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20990198" flipH="1">
            <a:off x="4478949" y="4202205"/>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10144644" flipH="1" flipV="1">
            <a:off x="4369142" y="4194872"/>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rot="9803236" flipH="1" flipV="1">
            <a:off x="4430768" y="418774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8338273" flipH="1" flipV="1">
            <a:off x="4300302" y="418142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rot="16200000">
            <a:off x="1154631"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rot="16200000">
            <a:off x="1781945" y="3711486"/>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16200000">
            <a:off x="2435933"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16200000">
            <a:off x="3095556"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rot="16200000">
            <a:off x="3789048" y="373104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rot="16200000">
            <a:off x="4555302" y="378866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rot="16200000">
            <a:off x="5344381"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rot="16200000">
            <a:off x="5982792" y="369947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rot="16200000">
            <a:off x="6620915"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rot="16200000">
            <a:off x="7250966" y="370630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138167"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77355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240895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07564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768005"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537360"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323523"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96430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660507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723508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5"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6" y="2786053"/>
            <a:ext cx="6788980" cy="100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45"/>
          <p:cNvSpPr/>
          <p:nvPr/>
        </p:nvSpPr>
        <p:spPr>
          <a:xfrm rot="16200000">
            <a:off x="4331404" y="4697175"/>
            <a:ext cx="232786" cy="9658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0" y="4788415"/>
            <a:ext cx="992195" cy="99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680" y="4141218"/>
            <a:ext cx="995642" cy="604252"/>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ectangle 48"/>
          <p:cNvSpPr/>
          <p:nvPr/>
        </p:nvSpPr>
        <p:spPr>
          <a:xfrm>
            <a:off x="3058547" y="6263705"/>
            <a:ext cx="2888657" cy="166224"/>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Down Arrow 49"/>
          <p:cNvSpPr/>
          <p:nvPr/>
        </p:nvSpPr>
        <p:spPr>
          <a:xfrm flipV="1">
            <a:off x="4262742" y="5656409"/>
            <a:ext cx="363801" cy="709885"/>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898060"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343114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4004276"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4626542"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23501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835071"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3726899" y="5915937"/>
            <a:ext cx="1432934" cy="339738"/>
          </a:xfrm>
          <a:prstGeom prst="rect">
            <a:avLst/>
          </a:prstGeom>
          <a:noFill/>
        </p:spPr>
        <p:txBody>
          <a:bodyPr wrap="none" rtlCol="0">
            <a:spAutoFit/>
          </a:bodyPr>
          <a:lstStyle/>
          <a:p>
            <a:pPr algn="ctr"/>
            <a:r>
              <a:rPr lang="en-US" sz="1700" b="1" dirty="0" smtClean="0"/>
              <a:t>Payer Partners</a:t>
            </a:r>
            <a:endParaRPr lang="en-US" sz="1700" b="1" dirty="0"/>
          </a:p>
        </p:txBody>
      </p:sp>
      <p:sp>
        <p:nvSpPr>
          <p:cNvPr id="58" name="TextBox 57"/>
          <p:cNvSpPr txBox="1"/>
          <p:nvPr/>
        </p:nvSpPr>
        <p:spPr>
          <a:xfrm rot="19515787">
            <a:off x="1122606" y="2929440"/>
            <a:ext cx="701941" cy="280654"/>
          </a:xfrm>
          <a:prstGeom prst="rect">
            <a:avLst/>
          </a:prstGeom>
          <a:noFill/>
        </p:spPr>
        <p:txBody>
          <a:bodyPr wrap="none" rtlCol="0">
            <a:spAutoFit/>
          </a:bodyPr>
          <a:lstStyle/>
          <a:p>
            <a:r>
              <a:rPr lang="en-US" sz="1300" b="1" dirty="0" smtClean="0"/>
              <a:t>Hospice</a:t>
            </a:r>
            <a:endParaRPr lang="en-US" sz="1300" b="1" dirty="0"/>
          </a:p>
        </p:txBody>
      </p:sp>
      <p:sp>
        <p:nvSpPr>
          <p:cNvPr id="59" name="TextBox 58"/>
          <p:cNvSpPr txBox="1"/>
          <p:nvPr/>
        </p:nvSpPr>
        <p:spPr>
          <a:xfrm rot="19515787">
            <a:off x="1645133" y="2803079"/>
            <a:ext cx="1197148" cy="280654"/>
          </a:xfrm>
          <a:prstGeom prst="rect">
            <a:avLst/>
          </a:prstGeom>
          <a:noFill/>
        </p:spPr>
        <p:txBody>
          <a:bodyPr wrap="none" rtlCol="0">
            <a:spAutoFit/>
          </a:bodyPr>
          <a:lstStyle/>
          <a:p>
            <a:r>
              <a:rPr lang="en-US" sz="1300" b="1" dirty="0" smtClean="0"/>
              <a:t>Long Term Care</a:t>
            </a:r>
            <a:endParaRPr lang="en-US" sz="1300" b="1" dirty="0"/>
          </a:p>
        </p:txBody>
      </p:sp>
      <p:sp>
        <p:nvSpPr>
          <p:cNvPr id="60" name="TextBox 59"/>
          <p:cNvSpPr txBox="1"/>
          <p:nvPr/>
        </p:nvSpPr>
        <p:spPr>
          <a:xfrm rot="19515787">
            <a:off x="2248969" y="2895240"/>
            <a:ext cx="910953" cy="280654"/>
          </a:xfrm>
          <a:prstGeom prst="rect">
            <a:avLst/>
          </a:prstGeom>
          <a:noFill/>
        </p:spPr>
        <p:txBody>
          <a:bodyPr wrap="none" rtlCol="0">
            <a:spAutoFit/>
          </a:bodyPr>
          <a:lstStyle/>
          <a:p>
            <a:r>
              <a:rPr lang="en-US" sz="1300" b="1" dirty="0" smtClean="0"/>
              <a:t>Home Care</a:t>
            </a:r>
            <a:endParaRPr lang="en-US" sz="1300" b="1" dirty="0"/>
          </a:p>
        </p:txBody>
      </p:sp>
      <p:sp>
        <p:nvSpPr>
          <p:cNvPr id="61" name="TextBox 60"/>
          <p:cNvSpPr txBox="1"/>
          <p:nvPr/>
        </p:nvSpPr>
        <p:spPr>
          <a:xfrm rot="19515787">
            <a:off x="2710364" y="2841817"/>
            <a:ext cx="1218504" cy="280654"/>
          </a:xfrm>
          <a:prstGeom prst="rect">
            <a:avLst/>
          </a:prstGeom>
          <a:noFill/>
        </p:spPr>
        <p:txBody>
          <a:bodyPr wrap="none" rtlCol="0">
            <a:spAutoFit/>
          </a:bodyPr>
          <a:lstStyle/>
          <a:p>
            <a:r>
              <a:rPr lang="en-US" sz="1300" b="1" dirty="0" smtClean="0"/>
              <a:t>Post Acute Care</a:t>
            </a:r>
            <a:endParaRPr lang="en-US" sz="1300" b="1" dirty="0"/>
          </a:p>
        </p:txBody>
      </p:sp>
      <p:sp>
        <p:nvSpPr>
          <p:cNvPr id="62" name="TextBox 61"/>
          <p:cNvSpPr txBox="1"/>
          <p:nvPr/>
        </p:nvSpPr>
        <p:spPr>
          <a:xfrm rot="19515787">
            <a:off x="3890213" y="2500139"/>
            <a:ext cx="888120" cy="280654"/>
          </a:xfrm>
          <a:prstGeom prst="rect">
            <a:avLst/>
          </a:prstGeom>
          <a:noFill/>
        </p:spPr>
        <p:txBody>
          <a:bodyPr wrap="none" rtlCol="0">
            <a:spAutoFit/>
          </a:bodyPr>
          <a:lstStyle/>
          <a:p>
            <a:r>
              <a:rPr lang="en-US" sz="1300" b="1" dirty="0" smtClean="0"/>
              <a:t>Hospital(s)</a:t>
            </a:r>
            <a:endParaRPr lang="en-US" sz="1300" b="1" dirty="0"/>
          </a:p>
        </p:txBody>
      </p:sp>
      <p:sp>
        <p:nvSpPr>
          <p:cNvPr id="63" name="TextBox 62"/>
          <p:cNvSpPr txBox="1"/>
          <p:nvPr/>
        </p:nvSpPr>
        <p:spPr>
          <a:xfrm rot="19515787">
            <a:off x="4645088" y="2537482"/>
            <a:ext cx="1036264" cy="472680"/>
          </a:xfrm>
          <a:prstGeom prst="rect">
            <a:avLst/>
          </a:prstGeom>
          <a:noFill/>
        </p:spPr>
        <p:txBody>
          <a:bodyPr wrap="none" rtlCol="0">
            <a:spAutoFit/>
          </a:bodyPr>
          <a:lstStyle/>
          <a:p>
            <a:r>
              <a:rPr lang="en-US" sz="1300" b="1" dirty="0" smtClean="0"/>
              <a:t>Primary Care</a:t>
            </a:r>
          </a:p>
          <a:p>
            <a:r>
              <a:rPr lang="en-US" sz="1300" b="1" dirty="0" smtClean="0"/>
              <a:t>Physicians</a:t>
            </a:r>
            <a:endParaRPr lang="en-US" sz="1300" b="1" dirty="0"/>
          </a:p>
        </p:txBody>
      </p:sp>
      <p:sp>
        <p:nvSpPr>
          <p:cNvPr id="64" name="TextBox 63"/>
          <p:cNvSpPr txBox="1"/>
          <p:nvPr/>
        </p:nvSpPr>
        <p:spPr>
          <a:xfrm rot="19515787">
            <a:off x="5253437" y="2891522"/>
            <a:ext cx="864794" cy="280654"/>
          </a:xfrm>
          <a:prstGeom prst="rect">
            <a:avLst/>
          </a:prstGeom>
          <a:noFill/>
        </p:spPr>
        <p:txBody>
          <a:bodyPr wrap="none" rtlCol="0">
            <a:spAutoFit/>
          </a:bodyPr>
          <a:lstStyle/>
          <a:p>
            <a:r>
              <a:rPr lang="en-US" sz="1300" b="1" dirty="0" smtClean="0"/>
              <a:t>Specialists</a:t>
            </a:r>
            <a:endParaRPr lang="en-US" sz="1300" b="1" dirty="0"/>
          </a:p>
        </p:txBody>
      </p:sp>
      <p:sp>
        <p:nvSpPr>
          <p:cNvPr id="65" name="TextBox 64"/>
          <p:cNvSpPr txBox="1"/>
          <p:nvPr/>
        </p:nvSpPr>
        <p:spPr>
          <a:xfrm rot="19515787">
            <a:off x="5860425" y="2725606"/>
            <a:ext cx="1421362" cy="280654"/>
          </a:xfrm>
          <a:prstGeom prst="rect">
            <a:avLst/>
          </a:prstGeom>
          <a:noFill/>
        </p:spPr>
        <p:txBody>
          <a:bodyPr wrap="none" rtlCol="0">
            <a:spAutoFit/>
          </a:bodyPr>
          <a:lstStyle/>
          <a:p>
            <a:r>
              <a:rPr lang="en-US" sz="1300" b="1" dirty="0" smtClean="0"/>
              <a:t>Ancillary Providers</a:t>
            </a:r>
            <a:endParaRPr lang="en-US" sz="1300" b="1" dirty="0"/>
          </a:p>
        </p:txBody>
      </p:sp>
      <p:sp>
        <p:nvSpPr>
          <p:cNvPr id="66" name="TextBox 65"/>
          <p:cNvSpPr txBox="1"/>
          <p:nvPr/>
        </p:nvSpPr>
        <p:spPr>
          <a:xfrm rot="19515787">
            <a:off x="6458909" y="2650129"/>
            <a:ext cx="1684967" cy="280654"/>
          </a:xfrm>
          <a:prstGeom prst="rect">
            <a:avLst/>
          </a:prstGeom>
          <a:noFill/>
        </p:spPr>
        <p:txBody>
          <a:bodyPr wrap="none" rtlCol="0">
            <a:spAutoFit/>
          </a:bodyPr>
          <a:lstStyle/>
          <a:p>
            <a:r>
              <a:rPr lang="en-US" sz="1300" b="1" dirty="0" smtClean="0"/>
              <a:t>Public Health Agencies</a:t>
            </a:r>
            <a:endParaRPr lang="en-US" sz="1300" b="1" dirty="0"/>
          </a:p>
        </p:txBody>
      </p:sp>
      <p:sp>
        <p:nvSpPr>
          <p:cNvPr id="67" name="TextBox 66"/>
          <p:cNvSpPr txBox="1"/>
          <p:nvPr/>
        </p:nvSpPr>
        <p:spPr>
          <a:xfrm rot="19515787">
            <a:off x="7244925" y="2949630"/>
            <a:ext cx="471141" cy="280654"/>
          </a:xfrm>
          <a:prstGeom prst="rect">
            <a:avLst/>
          </a:prstGeom>
          <a:noFill/>
        </p:spPr>
        <p:txBody>
          <a:bodyPr wrap="none" rtlCol="0">
            <a:spAutoFit/>
          </a:bodyPr>
          <a:lstStyle/>
          <a:p>
            <a:r>
              <a:rPr lang="en-US" sz="1300" b="1" dirty="0" smtClean="0"/>
              <a:t>PHO</a:t>
            </a:r>
            <a:endParaRPr lang="en-US" sz="1300" b="1" dirty="0"/>
          </a:p>
        </p:txBody>
      </p:sp>
    </p:spTree>
    <p:extLst>
      <p:ext uri="{BB962C8B-B14F-4D97-AF65-F5344CB8AC3E}">
        <p14:creationId xmlns:p14="http://schemas.microsoft.com/office/powerpoint/2010/main" val="287550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Analysis of Illinois Medical Studies Act</a:t>
            </a:r>
            <a:endParaRPr lang="en-US" dirty="0"/>
          </a:p>
        </p:txBody>
      </p:sp>
      <p:sp>
        <p:nvSpPr>
          <p:cNvPr id="3" name="Content Placeholder 2"/>
          <p:cNvSpPr>
            <a:spLocks noGrp="1"/>
          </p:cNvSpPr>
          <p:nvPr>
            <p:ph idx="1"/>
          </p:nvPr>
        </p:nvSpPr>
        <p:spPr/>
        <p:txBody>
          <a:bodyPr/>
          <a:lstStyle/>
          <a:p>
            <a:r>
              <a:rPr lang="en-US" altLang="en-US" sz="1800" dirty="0" smtClean="0"/>
              <a:t>Medical Studies Act</a:t>
            </a:r>
          </a:p>
          <a:p>
            <a:pPr lvl="1"/>
            <a:r>
              <a:rPr lang="en-US" sz="1800" dirty="0" smtClean="0"/>
              <a:t>735 ILCS 5/8-2101</a:t>
            </a:r>
          </a:p>
          <a:p>
            <a:pPr lvl="2"/>
            <a:r>
              <a:rPr lang="en-US" sz="1800" dirty="0" smtClean="0"/>
              <a:t>All information, interviews, reports, statements, memoranda, recommendations, letters of reference or other third party confidential assessments of a health care practitioner’s professional competence, or other data.</a:t>
            </a:r>
          </a:p>
          <a:p>
            <a:pPr lvl="2"/>
            <a:r>
              <a:rPr lang="en-US" sz="1800" dirty="0" smtClean="0"/>
              <a:t>Allied medical societies, health maintenance organizations, medical organizations under contract with health maintenance organizations or with insurance or other health care delivery entities or facilities.</a:t>
            </a:r>
          </a:p>
          <a:p>
            <a:pPr lvl="2"/>
            <a:r>
              <a:rPr lang="en-US" sz="1800" dirty="0" smtClean="0"/>
              <a:t>Their agents, committees of ambulatory surgical treatment centers or post-surgical recovery centers or their medical staffs, or committees of licensed or accredited hospitals or their medical staffs.</a:t>
            </a:r>
          </a:p>
          <a:p>
            <a:pPr lvl="2"/>
            <a:endParaRPr lang="en-US" sz="1800" dirty="0" smtClean="0"/>
          </a:p>
        </p:txBody>
      </p:sp>
    </p:spTree>
    <p:extLst>
      <p:ext uri="{BB962C8B-B14F-4D97-AF65-F5344CB8AC3E}">
        <p14:creationId xmlns:p14="http://schemas.microsoft.com/office/powerpoint/2010/main" val="358073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Analysis of Illinois Medical Studies Act</a:t>
            </a:r>
            <a:endParaRPr lang="en-US" dirty="0"/>
          </a:p>
        </p:txBody>
      </p:sp>
      <p:sp>
        <p:nvSpPr>
          <p:cNvPr id="3" name="Content Placeholder 2"/>
          <p:cNvSpPr>
            <a:spLocks noGrp="1"/>
          </p:cNvSpPr>
          <p:nvPr>
            <p:ph idx="1"/>
          </p:nvPr>
        </p:nvSpPr>
        <p:spPr/>
        <p:txBody>
          <a:bodyPr/>
          <a:lstStyle/>
          <a:p>
            <a:pPr lvl="2"/>
            <a:r>
              <a:rPr lang="en-US" sz="1800" dirty="0" smtClean="0"/>
              <a:t>Including Patient Care Audit Committees, Medical Care Evaluation Committees, Utilization Review committees, Credential Committees and Executive Committees, or their designees (but not the medical records pertaining to the patient), used in the course of internal quality control or of medical study for the purpose of reducing morbidity or mortality, or for improving patient care or increasing organ and tissue donations.</a:t>
            </a:r>
          </a:p>
          <a:p>
            <a:pPr lvl="2"/>
            <a:r>
              <a:rPr lang="en-US" sz="1800" dirty="0" smtClean="0"/>
              <a:t>Shall be privileged, strictly confidential and shall be used only for medical research, the evaluation and improvement of quality care, or granting, limiting or revoking staff privileges or agreements for services.</a:t>
            </a:r>
          </a:p>
          <a:p>
            <a:pPr lvl="2"/>
            <a:r>
              <a:rPr lang="en-US" sz="1800" dirty="0" smtClean="0"/>
              <a:t>Information can be used in disciplinary hearings and subsequent judicial review.</a:t>
            </a:r>
          </a:p>
          <a:p>
            <a:pPr lvl="2"/>
            <a:endParaRPr lang="en-US" sz="1800" dirty="0" smtClean="0"/>
          </a:p>
        </p:txBody>
      </p:sp>
    </p:spTree>
    <p:extLst>
      <p:ext uri="{BB962C8B-B14F-4D97-AF65-F5344CB8AC3E}">
        <p14:creationId xmlns:p14="http://schemas.microsoft.com/office/powerpoint/2010/main" val="61467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Analysis of Illinois Medical Studies Act</a:t>
            </a:r>
            <a:endParaRPr lang="en-US" dirty="0"/>
          </a:p>
        </p:txBody>
      </p:sp>
      <p:sp>
        <p:nvSpPr>
          <p:cNvPr id="3" name="Content Placeholder 2"/>
          <p:cNvSpPr>
            <a:spLocks noGrp="1"/>
          </p:cNvSpPr>
          <p:nvPr>
            <p:ph idx="1"/>
          </p:nvPr>
        </p:nvSpPr>
        <p:spPr>
          <a:xfrm>
            <a:off x="498476" y="1703388"/>
            <a:ext cx="8178800" cy="4621212"/>
          </a:xfrm>
        </p:spPr>
        <p:txBody>
          <a:bodyPr/>
          <a:lstStyle/>
          <a:p>
            <a:pPr lvl="2"/>
            <a:r>
              <a:rPr lang="en-US" sz="1800" dirty="0" smtClean="0"/>
              <a:t>Protections have been interpreted fairly broadly but information produced for a different purpose, i.e., risk management, is not protected even if used by a peer review committee.</a:t>
            </a:r>
          </a:p>
          <a:p>
            <a:pPr lvl="2"/>
            <a:r>
              <a:rPr lang="en-US" sz="1800" dirty="0" smtClean="0"/>
              <a:t>Although the Medical Studies Act references “medical organizations” under contract with HMOs or other healthcare delivery entities or facilities, </a:t>
            </a:r>
            <a:r>
              <a:rPr lang="en-US" sz="1800" dirty="0" err="1" smtClean="0"/>
              <a:t>surgicenters</a:t>
            </a:r>
            <a:r>
              <a:rPr lang="en-US" sz="1800" dirty="0" smtClean="0"/>
              <a:t> and hospitals, </a:t>
            </a:r>
            <a:br>
              <a:rPr lang="en-US" sz="1800" dirty="0" smtClean="0"/>
            </a:br>
            <a:r>
              <a:rPr lang="en-US" sz="1800" dirty="0" smtClean="0"/>
              <a:t>Appellate Courts have not extended protections to nursing </a:t>
            </a:r>
            <a:br>
              <a:rPr lang="en-US" sz="1800" dirty="0" smtClean="0"/>
            </a:br>
            <a:r>
              <a:rPr lang="en-US" sz="1800" dirty="0" smtClean="0"/>
              <a:t>homes or pharmacies.</a:t>
            </a:r>
          </a:p>
          <a:p>
            <a:pPr lvl="2"/>
            <a:r>
              <a:rPr lang="en-US" sz="1800" dirty="0" smtClean="0"/>
              <a:t>Recent 2nd District Appellate Court decisions have rejected the application of the privilege protections </a:t>
            </a:r>
            <a:r>
              <a:rPr lang="en-US" sz="1800" dirty="0" smtClean="0"/>
              <a:t>to </a:t>
            </a:r>
            <a:r>
              <a:rPr lang="en-US" sz="1800" dirty="0" smtClean="0"/>
              <a:t>materials and discussions generated </a:t>
            </a:r>
            <a:r>
              <a:rPr lang="en-US" sz="1800" u="sng" dirty="0" smtClean="0"/>
              <a:t>after</a:t>
            </a:r>
            <a:r>
              <a:rPr lang="en-US" sz="1800" dirty="0" smtClean="0"/>
              <a:t> an event or investigation has been initiated by an identified peer review committee used exclusively for peer </a:t>
            </a:r>
            <a:r>
              <a:rPr lang="en-US" sz="1800" dirty="0" smtClean="0"/>
              <a:t>review/ quality activities.</a:t>
            </a:r>
            <a:endParaRPr lang="en-US" sz="1800" dirty="0" smtClean="0"/>
          </a:p>
          <a:p>
            <a:pPr lvl="2"/>
            <a:endParaRPr lang="en-US" sz="1800" dirty="0" smtClean="0"/>
          </a:p>
        </p:txBody>
      </p:sp>
    </p:spTree>
    <p:extLst>
      <p:ext uri="{BB962C8B-B14F-4D97-AF65-F5344CB8AC3E}">
        <p14:creationId xmlns:p14="http://schemas.microsoft.com/office/powerpoint/2010/main" val="388273363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2204</Words>
  <Application>Microsoft Office PowerPoint</Application>
  <PresentationFormat>On-screen Show (4:3)</PresentationFormat>
  <Paragraphs>283</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PowerPoint Presentation</vt:lpstr>
      <vt:lpstr>Hypothetical</vt:lpstr>
      <vt:lpstr>Hypothetical</vt:lpstr>
      <vt:lpstr>Hypothetical</vt:lpstr>
      <vt:lpstr>Factors/Questions to be Assessed</vt:lpstr>
      <vt:lpstr>Complete view of an operational ACO/CIN</vt:lpstr>
      <vt:lpstr>Summary and Analysis of Illinois Medical Studies Act</vt:lpstr>
      <vt:lpstr>Summary and Analysis of Illinois Medical Studies Act</vt:lpstr>
      <vt:lpstr>Summary and Analysis of Illinois Medical Studies Act</vt:lpstr>
      <vt:lpstr>Summary and Analysis of Illinois Medical Studies Act</vt:lpstr>
      <vt:lpstr>Complete view of an operational ACO/CIN</vt:lpstr>
      <vt:lpstr>Summary and Analysis of Illinois Medical Studies Act</vt:lpstr>
      <vt:lpstr>Summary and Analysis of Illinois Medical Studies Act</vt:lpstr>
      <vt:lpstr>Complete view of an operational ACO/CIN</vt:lpstr>
      <vt:lpstr>Patient Safety and Quality Improvement  Act of 2005</vt:lpstr>
      <vt:lpstr>Patient Safety Act (cont’d)</vt:lpstr>
      <vt:lpstr>Patient Safety Act</vt:lpstr>
      <vt:lpstr>Patient Safety Act</vt:lpstr>
      <vt:lpstr>Complete view of an operational ACO/CIN</vt:lpstr>
      <vt:lpstr>Patient Safety Act (cont’d)</vt:lpstr>
      <vt:lpstr>Patient Safety Act (cont’d)</vt:lpstr>
      <vt:lpstr>Comparison of Medical Studies Act to the Patient Safety Act</vt:lpstr>
      <vt:lpstr>Comparison of Medical Studies Act to the Patient Safety Act</vt:lpstr>
      <vt:lpstr>Katten Muchin Rosenman LLP Locations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PSO 201: PSO Standards Applied to Real-World Scenarios</dc:title>
  <dc:creator>Flynn, Ellen</dc:creator>
  <cp:lastModifiedBy>Dyer, Rae</cp:lastModifiedBy>
  <cp:revision>248</cp:revision>
  <cp:lastPrinted>2016-11-07T20:20:12Z</cp:lastPrinted>
  <dcterms:modified xsi:type="dcterms:W3CDTF">2017-09-13T20:38:27Z</dcterms:modified>
</cp:coreProperties>
</file>