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Lst>
  <p:notesMasterIdLst>
    <p:notesMasterId r:id="rId70"/>
  </p:notesMasterIdLst>
  <p:sldIdLst>
    <p:sldId id="256" r:id="rId3"/>
    <p:sldId id="283" r:id="rId4"/>
    <p:sldId id="284" r:id="rId5"/>
    <p:sldId id="287"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31" r:id="rId24"/>
    <p:sldId id="288" r:id="rId25"/>
    <p:sldId id="294" r:id="rId26"/>
    <p:sldId id="295" r:id="rId27"/>
    <p:sldId id="296" r:id="rId28"/>
    <p:sldId id="297" r:id="rId29"/>
    <p:sldId id="317" r:id="rId30"/>
    <p:sldId id="300" r:id="rId31"/>
    <p:sldId id="301" r:id="rId32"/>
    <p:sldId id="304" r:id="rId33"/>
    <p:sldId id="305" r:id="rId34"/>
    <p:sldId id="306" r:id="rId35"/>
    <p:sldId id="310" r:id="rId36"/>
    <p:sldId id="311" r:id="rId37"/>
    <p:sldId id="312" r:id="rId38"/>
    <p:sldId id="330" r:id="rId39"/>
    <p:sldId id="319" r:id="rId40"/>
    <p:sldId id="320" r:id="rId41"/>
    <p:sldId id="321" r:id="rId42"/>
    <p:sldId id="322" r:id="rId43"/>
    <p:sldId id="323" r:id="rId44"/>
    <p:sldId id="324" r:id="rId45"/>
    <p:sldId id="325" r:id="rId46"/>
    <p:sldId id="326" r:id="rId47"/>
    <p:sldId id="327" r:id="rId48"/>
    <p:sldId id="370" r:id="rId49"/>
    <p:sldId id="371" r:id="rId50"/>
    <p:sldId id="372" r:id="rId51"/>
    <p:sldId id="373" r:id="rId52"/>
    <p:sldId id="374" r:id="rId53"/>
    <p:sldId id="375" r:id="rId54"/>
    <p:sldId id="376" r:id="rId55"/>
    <p:sldId id="377" r:id="rId56"/>
    <p:sldId id="392" r:id="rId57"/>
    <p:sldId id="393" r:id="rId58"/>
    <p:sldId id="394" r:id="rId59"/>
    <p:sldId id="395" r:id="rId60"/>
    <p:sldId id="396" r:id="rId61"/>
    <p:sldId id="397" r:id="rId62"/>
    <p:sldId id="398" r:id="rId63"/>
    <p:sldId id="399" r:id="rId64"/>
    <p:sldId id="400" r:id="rId65"/>
    <p:sldId id="401" r:id="rId66"/>
    <p:sldId id="402" r:id="rId67"/>
    <p:sldId id="403" r:id="rId68"/>
    <p:sldId id="391" r:id="rId6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DDF7"/>
    <a:srgbClr val="A3CDFF"/>
    <a:srgbClr val="FD763F"/>
    <a:srgbClr val="2C3580"/>
    <a:srgbClr val="001578"/>
    <a:srgbClr val="FD9F23"/>
    <a:srgbClr val="144484"/>
    <a:srgbClr val="CB7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99196" autoAdjust="0"/>
  </p:normalViewPr>
  <p:slideViewPr>
    <p:cSldViewPr snapToGrid="0">
      <p:cViewPr varScale="1">
        <p:scale>
          <a:sx n="116" d="100"/>
          <a:sy n="116" d="100"/>
        </p:scale>
        <p:origin x="-1596" y="-108"/>
      </p:cViewPr>
      <p:guideLst>
        <p:guide orient="horz" pos="3499"/>
        <p:guide pos="550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1804"/>
          </a:xfrm>
          <a:prstGeom prst="rect">
            <a:avLst/>
          </a:prstGeom>
        </p:spPr>
        <p:txBody>
          <a:bodyPr vert="horz" lIns="93175" tIns="46587" rIns="93175" bIns="46587" rtlCol="0"/>
          <a:lstStyle>
            <a:lvl1pPr algn="r">
              <a:defRPr sz="1200"/>
            </a:lvl1pPr>
          </a:lstStyle>
          <a:p>
            <a:fld id="{39E5D26F-034D-4610-968E-63AC5C7EF6A4}" type="datetimeFigureOut">
              <a:rPr lang="en-US" smtClean="0"/>
              <a:t>12/13/2017</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69"/>
            <a:ext cx="3037840" cy="461804"/>
          </a:xfrm>
          <a:prstGeom prst="rect">
            <a:avLst/>
          </a:prstGeom>
        </p:spPr>
        <p:txBody>
          <a:bodyPr vert="horz" lIns="93175" tIns="46587" rIns="93175" bIns="46587" rtlCol="0" anchor="b"/>
          <a:lstStyle>
            <a:lvl1pPr algn="r">
              <a:defRPr sz="1200"/>
            </a:lvl1pPr>
          </a:lstStyle>
          <a:p>
            <a:fld id="{190F698B-F094-4E54-8FCF-C4EBA962198A}" type="slidenum">
              <a:rPr lang="en-US" smtClean="0"/>
              <a:t>‹#›</a:t>
            </a:fld>
            <a:endParaRPr lang="en-US" dirty="0"/>
          </a:p>
        </p:txBody>
      </p:sp>
    </p:spTree>
    <p:extLst>
      <p:ext uri="{BB962C8B-B14F-4D97-AF65-F5344CB8AC3E}">
        <p14:creationId xmlns:p14="http://schemas.microsoft.com/office/powerpoint/2010/main" val="304290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137</a:t>
            </a:r>
            <a:r>
              <a:rPr lang="en-US" baseline="0" dirty="0" smtClean="0"/>
              <a:t> respondents</a:t>
            </a:r>
            <a:endParaRPr lang="en-US" dirty="0"/>
          </a:p>
        </p:txBody>
      </p:sp>
      <p:sp>
        <p:nvSpPr>
          <p:cNvPr id="4" name="Slide Number Placeholder 3"/>
          <p:cNvSpPr>
            <a:spLocks noGrp="1"/>
          </p:cNvSpPr>
          <p:nvPr>
            <p:ph type="sldNum" sz="quarter" idx="10"/>
          </p:nvPr>
        </p:nvSpPr>
        <p:spPr/>
        <p:txBody>
          <a:bodyPr/>
          <a:lstStyle/>
          <a:p>
            <a:fld id="{190F698B-F094-4E54-8FCF-C4EBA962198A}" type="slidenum">
              <a:rPr lang="en-US" smtClean="0"/>
              <a:t>31</a:t>
            </a:fld>
            <a:endParaRPr lang="en-US" dirty="0"/>
          </a:p>
        </p:txBody>
      </p:sp>
    </p:spTree>
    <p:extLst>
      <p:ext uri="{BB962C8B-B14F-4D97-AF65-F5344CB8AC3E}">
        <p14:creationId xmlns:p14="http://schemas.microsoft.com/office/powerpoint/2010/main" val="184244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70 respondents</a:t>
            </a:r>
            <a:endParaRPr lang="en-US" dirty="0"/>
          </a:p>
        </p:txBody>
      </p:sp>
      <p:sp>
        <p:nvSpPr>
          <p:cNvPr id="4" name="Slide Number Placeholder 3"/>
          <p:cNvSpPr>
            <a:spLocks noGrp="1"/>
          </p:cNvSpPr>
          <p:nvPr>
            <p:ph type="sldNum" sz="quarter" idx="10"/>
          </p:nvPr>
        </p:nvSpPr>
        <p:spPr/>
        <p:txBody>
          <a:bodyPr/>
          <a:lstStyle/>
          <a:p>
            <a:fld id="{190F698B-F094-4E54-8FCF-C4EBA962198A}" type="slidenum">
              <a:rPr lang="en-US" smtClean="0"/>
              <a:t>32</a:t>
            </a:fld>
            <a:endParaRPr lang="en-US" dirty="0"/>
          </a:p>
        </p:txBody>
      </p:sp>
    </p:spTree>
    <p:extLst>
      <p:ext uri="{BB962C8B-B14F-4D97-AF65-F5344CB8AC3E}">
        <p14:creationId xmlns:p14="http://schemas.microsoft.com/office/powerpoint/2010/main" val="265419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75 respondents</a:t>
            </a:r>
            <a:endParaRPr lang="en-US" dirty="0"/>
          </a:p>
        </p:txBody>
      </p:sp>
      <p:sp>
        <p:nvSpPr>
          <p:cNvPr id="4" name="Slide Number Placeholder 3"/>
          <p:cNvSpPr>
            <a:spLocks noGrp="1"/>
          </p:cNvSpPr>
          <p:nvPr>
            <p:ph type="sldNum" sz="quarter" idx="10"/>
          </p:nvPr>
        </p:nvSpPr>
        <p:spPr/>
        <p:txBody>
          <a:bodyPr/>
          <a:lstStyle/>
          <a:p>
            <a:fld id="{190F698B-F094-4E54-8FCF-C4EBA962198A}" type="slidenum">
              <a:rPr lang="en-US" smtClean="0"/>
              <a:t>33</a:t>
            </a:fld>
            <a:endParaRPr lang="en-US" dirty="0"/>
          </a:p>
        </p:txBody>
      </p:sp>
    </p:spTree>
    <p:extLst>
      <p:ext uri="{BB962C8B-B14F-4D97-AF65-F5344CB8AC3E}">
        <p14:creationId xmlns:p14="http://schemas.microsoft.com/office/powerpoint/2010/main" val="1987209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data from more than 276</a:t>
            </a:r>
            <a:r>
              <a:rPr lang="en-US" baseline="0" dirty="0" smtClean="0"/>
              <a:t> companies, including 216 senior executives and 60 outside directors.</a:t>
            </a:r>
            <a:endParaRPr lang="en-US" dirty="0"/>
          </a:p>
        </p:txBody>
      </p:sp>
      <p:sp>
        <p:nvSpPr>
          <p:cNvPr id="4" name="Slide Number Placeholder 3"/>
          <p:cNvSpPr>
            <a:spLocks noGrp="1"/>
          </p:cNvSpPr>
          <p:nvPr>
            <p:ph type="sldNum" sz="quarter" idx="10"/>
          </p:nvPr>
        </p:nvSpPr>
        <p:spPr/>
        <p:txBody>
          <a:bodyPr/>
          <a:lstStyle/>
          <a:p>
            <a:fld id="{190F698B-F094-4E54-8FCF-C4EBA962198A}" type="slidenum">
              <a:rPr lang="en-US" smtClean="0"/>
              <a:t>34</a:t>
            </a:fld>
            <a:endParaRPr lang="en-US" dirty="0"/>
          </a:p>
        </p:txBody>
      </p:sp>
    </p:spTree>
    <p:extLst>
      <p:ext uri="{BB962C8B-B14F-4D97-AF65-F5344CB8AC3E}">
        <p14:creationId xmlns:p14="http://schemas.microsoft.com/office/powerpoint/2010/main" val="238706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information reported</a:t>
            </a:r>
            <a:r>
              <a:rPr lang="en-US" baseline="0" dirty="0" smtClean="0"/>
              <a:t> by the Corporate Executive in the September-October 2017 edition.</a:t>
            </a:r>
            <a:endParaRPr lang="en-US" dirty="0"/>
          </a:p>
        </p:txBody>
      </p:sp>
      <p:sp>
        <p:nvSpPr>
          <p:cNvPr id="4" name="Slide Number Placeholder 3"/>
          <p:cNvSpPr>
            <a:spLocks noGrp="1"/>
          </p:cNvSpPr>
          <p:nvPr>
            <p:ph type="sldNum" sz="quarter" idx="10"/>
          </p:nvPr>
        </p:nvSpPr>
        <p:spPr/>
        <p:txBody>
          <a:bodyPr/>
          <a:lstStyle/>
          <a:p>
            <a:fld id="{190F698B-F094-4E54-8FCF-C4EBA962198A}" type="slidenum">
              <a:rPr lang="en-US" smtClean="0"/>
              <a:t>35</a:t>
            </a:fld>
            <a:endParaRPr lang="en-US" dirty="0"/>
          </a:p>
        </p:txBody>
      </p:sp>
    </p:spTree>
    <p:extLst>
      <p:ext uri="{BB962C8B-B14F-4D97-AF65-F5344CB8AC3E}">
        <p14:creationId xmlns:p14="http://schemas.microsoft.com/office/powerpoint/2010/main" val="1734192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31781" eaLnBrk="0" hangingPunct="0">
              <a:spcBef>
                <a:spcPct val="30000"/>
              </a:spcBef>
              <a:defRPr sz="1200">
                <a:solidFill>
                  <a:schemeClr val="tx1"/>
                </a:solidFill>
                <a:latin typeface="Arial" charset="0"/>
              </a:defRPr>
            </a:lvl1pPr>
            <a:lvl2pPr marL="742885" indent="-285724" defTabSz="931781" eaLnBrk="0" hangingPunct="0">
              <a:spcBef>
                <a:spcPct val="30000"/>
              </a:spcBef>
              <a:defRPr sz="1200">
                <a:solidFill>
                  <a:schemeClr val="tx1"/>
                </a:solidFill>
                <a:latin typeface="Arial" charset="0"/>
              </a:defRPr>
            </a:lvl2pPr>
            <a:lvl3pPr marL="1142899" indent="-228580" defTabSz="931781" eaLnBrk="0" hangingPunct="0">
              <a:spcBef>
                <a:spcPct val="30000"/>
              </a:spcBef>
              <a:defRPr sz="1200">
                <a:solidFill>
                  <a:schemeClr val="tx1"/>
                </a:solidFill>
                <a:latin typeface="Arial" charset="0"/>
              </a:defRPr>
            </a:lvl3pPr>
            <a:lvl4pPr marL="1600060" indent="-228580" defTabSz="931781" eaLnBrk="0" hangingPunct="0">
              <a:spcBef>
                <a:spcPct val="30000"/>
              </a:spcBef>
              <a:defRPr sz="1200">
                <a:solidFill>
                  <a:schemeClr val="tx1"/>
                </a:solidFill>
                <a:latin typeface="Arial" charset="0"/>
              </a:defRPr>
            </a:lvl4pPr>
            <a:lvl5pPr marL="2057220" indent="-228580" defTabSz="931781" eaLnBrk="0" hangingPunct="0">
              <a:spcBef>
                <a:spcPct val="30000"/>
              </a:spcBef>
              <a:defRPr sz="1200">
                <a:solidFill>
                  <a:schemeClr val="tx1"/>
                </a:solidFill>
                <a:latin typeface="Arial" charset="0"/>
              </a:defRPr>
            </a:lvl5pPr>
            <a:lvl6pPr marL="2514380" indent="-228580" defTabSz="931781" eaLnBrk="0" fontAlgn="base" hangingPunct="0">
              <a:spcBef>
                <a:spcPct val="30000"/>
              </a:spcBef>
              <a:spcAft>
                <a:spcPct val="0"/>
              </a:spcAft>
              <a:defRPr sz="1200">
                <a:solidFill>
                  <a:schemeClr val="tx1"/>
                </a:solidFill>
                <a:latin typeface="Arial" charset="0"/>
              </a:defRPr>
            </a:lvl6pPr>
            <a:lvl7pPr marL="2971539" indent="-228580" defTabSz="931781" eaLnBrk="0" fontAlgn="base" hangingPunct="0">
              <a:spcBef>
                <a:spcPct val="30000"/>
              </a:spcBef>
              <a:spcAft>
                <a:spcPct val="0"/>
              </a:spcAft>
              <a:defRPr sz="1200">
                <a:solidFill>
                  <a:schemeClr val="tx1"/>
                </a:solidFill>
                <a:latin typeface="Arial" charset="0"/>
              </a:defRPr>
            </a:lvl7pPr>
            <a:lvl8pPr marL="3428699" indent="-228580" defTabSz="931781" eaLnBrk="0" fontAlgn="base" hangingPunct="0">
              <a:spcBef>
                <a:spcPct val="30000"/>
              </a:spcBef>
              <a:spcAft>
                <a:spcPct val="0"/>
              </a:spcAft>
              <a:defRPr sz="1200">
                <a:solidFill>
                  <a:schemeClr val="tx1"/>
                </a:solidFill>
                <a:latin typeface="Arial" charset="0"/>
              </a:defRPr>
            </a:lvl8pPr>
            <a:lvl9pPr marL="3885860" indent="-228580" defTabSz="93178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AF08E0-E966-454C-AA8E-3206BEC51E9A}" type="slidenum">
              <a:rPr lang="en-US" altLang="en-US" smtClean="0">
                <a:solidFill>
                  <a:srgbClr val="000000"/>
                </a:solidFill>
              </a:rPr>
              <a:pPr eaLnBrk="1" hangingPunct="1">
                <a:spcBef>
                  <a:spcPct val="0"/>
                </a:spcBef>
              </a:pPr>
              <a:t>67</a:t>
            </a:fld>
            <a:endParaRPr lang="en-US" altLang="en-US" dirty="0" smtClean="0">
              <a:solidFill>
                <a:srgbClr val="000000"/>
              </a:solidFill>
            </a:endParaRPr>
          </a:p>
        </p:txBody>
      </p:sp>
      <p:sp>
        <p:nvSpPr>
          <p:cNvPr id="7171" name="Rectangle 2"/>
          <p:cNvSpPr>
            <a:spLocks noGrp="1" noRot="1" noChangeAspect="1" noChangeArrowheads="1" noTextEdit="1"/>
          </p:cNvSpPr>
          <p:nvPr>
            <p:ph type="sldImg"/>
          </p:nvPr>
        </p:nvSpPr>
        <p:spPr>
          <a:xfrm>
            <a:off x="1185863" y="727075"/>
            <a:ext cx="4643437" cy="3481388"/>
          </a:xfrm>
          <a:ln/>
        </p:spPr>
      </p:sp>
      <p:sp>
        <p:nvSpPr>
          <p:cNvPr id="7172" name="Rectangle 3"/>
          <p:cNvSpPr>
            <a:spLocks noGrp="1" noChangeArrowheads="1"/>
          </p:cNvSpPr>
          <p:nvPr>
            <p:ph type="body" idx="1"/>
          </p:nvPr>
        </p:nvSpPr>
        <p:spPr>
          <a:xfrm>
            <a:off x="927101" y="4414581"/>
            <a:ext cx="5146675" cy="4102293"/>
          </a:xfrm>
          <a:noFill/>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3"/>
          <p:cNvSpPr>
            <a:spLocks noGrp="1" noChangeArrowheads="1"/>
          </p:cNvSpPr>
          <p:nvPr>
            <p:ph type="subTitle" idx="1"/>
          </p:nvPr>
        </p:nvSpPr>
        <p:spPr>
          <a:xfrm>
            <a:off x="340179" y="5651725"/>
            <a:ext cx="5211763" cy="596673"/>
          </a:xfrm>
          <a:prstGeom prst="rect">
            <a:avLst/>
          </a:prstGeom>
        </p:spPr>
        <p:txBody>
          <a:bodyPr/>
          <a:lstStyle>
            <a:lvl1pPr marL="0" indent="0">
              <a:buFont typeface="Wingdings" pitchFamily="2" charset="2"/>
              <a:buNone/>
              <a:defRPr sz="2100">
                <a:solidFill>
                  <a:schemeClr val="tx1">
                    <a:lumMod val="65000"/>
                    <a:lumOff val="35000"/>
                  </a:schemeClr>
                </a:solidFill>
              </a:defRPr>
            </a:lvl1pPr>
          </a:lstStyle>
          <a:p>
            <a:pPr lvl="0"/>
            <a:r>
              <a:rPr lang="en-US" noProof="0" dirty="0" smtClean="0"/>
              <a:t>Click to edit Master subtitle style</a:t>
            </a:r>
          </a:p>
        </p:txBody>
      </p:sp>
      <p:sp>
        <p:nvSpPr>
          <p:cNvPr id="10" name="Rectangle 21"/>
          <p:cNvSpPr>
            <a:spLocks noChangeArrowheads="1"/>
          </p:cNvSpPr>
          <p:nvPr userDrawn="1"/>
        </p:nvSpPr>
        <p:spPr bwMode="gray">
          <a:xfrm>
            <a:off x="0" y="6716712"/>
            <a:ext cx="9144000" cy="87087"/>
          </a:xfrm>
          <a:prstGeom prst="rect">
            <a:avLst/>
          </a:prstGeom>
          <a:solidFill>
            <a:schemeClr val="bg1">
              <a:lumMod val="65000"/>
            </a:schemeClr>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1" name="Rectangle 22"/>
          <p:cNvSpPr>
            <a:spLocks noChangeArrowheads="1"/>
          </p:cNvSpPr>
          <p:nvPr userDrawn="1"/>
        </p:nvSpPr>
        <p:spPr bwMode="gray">
          <a:xfrm>
            <a:off x="0" y="6770914"/>
            <a:ext cx="9144000" cy="87086"/>
          </a:xfrm>
          <a:prstGeom prst="rect">
            <a:avLst/>
          </a:prstGeom>
          <a:solidFill>
            <a:srgbClr val="001578"/>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Tree>
    <p:extLst>
      <p:ext uri="{BB962C8B-B14F-4D97-AF65-F5344CB8AC3E}">
        <p14:creationId xmlns:p14="http://schemas.microsoft.com/office/powerpoint/2010/main" val="12959300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566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8475" y="1703388"/>
            <a:ext cx="8418513" cy="46212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8056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9738" y="515938"/>
            <a:ext cx="2127250" cy="58086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515938"/>
            <a:ext cx="6230938" cy="58086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880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98475" y="1703388"/>
            <a:ext cx="8418513" cy="4621212"/>
          </a:xfrm>
          <a:prstGeom prst="rect">
            <a:avLst/>
          </a:prstGeom>
        </p:spPr>
        <p:txBody>
          <a:bodyPr/>
          <a:lstStyle/>
          <a:p>
            <a:pPr lvl="0"/>
            <a:r>
              <a:rPr lang="en-US" noProof="0" dirty="0" smtClean="0"/>
              <a:t>Click icon to add table</a:t>
            </a:r>
          </a:p>
        </p:txBody>
      </p:sp>
    </p:spTree>
    <p:extLst>
      <p:ext uri="{BB962C8B-B14F-4D97-AF65-F5344CB8AC3E}">
        <p14:creationId xmlns:p14="http://schemas.microsoft.com/office/powerpoint/2010/main" val="3156690568"/>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3"/>
          <p:cNvSpPr>
            <a:spLocks noGrp="1" noChangeArrowheads="1"/>
          </p:cNvSpPr>
          <p:nvPr>
            <p:ph type="subTitle" idx="1"/>
          </p:nvPr>
        </p:nvSpPr>
        <p:spPr>
          <a:xfrm>
            <a:off x="340179" y="5651725"/>
            <a:ext cx="5211763" cy="596673"/>
          </a:xfrm>
          <a:prstGeom prst="rect">
            <a:avLst/>
          </a:prstGeom>
        </p:spPr>
        <p:txBody>
          <a:bodyPr/>
          <a:lstStyle>
            <a:lvl1pPr marL="0" indent="0">
              <a:buFont typeface="Wingdings" pitchFamily="2" charset="2"/>
              <a:buNone/>
              <a:defRPr sz="2100">
                <a:solidFill>
                  <a:schemeClr val="tx1">
                    <a:lumMod val="65000"/>
                    <a:lumOff val="35000"/>
                  </a:schemeClr>
                </a:solidFill>
              </a:defRPr>
            </a:lvl1pPr>
          </a:lstStyle>
          <a:p>
            <a:pPr lvl="0"/>
            <a:r>
              <a:rPr lang="en-US" noProof="0" dirty="0"/>
              <a:t>Click to edit Master subtitle style</a:t>
            </a:r>
          </a:p>
        </p:txBody>
      </p:sp>
      <p:sp>
        <p:nvSpPr>
          <p:cNvPr id="10" name="Rectangle 21"/>
          <p:cNvSpPr>
            <a:spLocks noChangeArrowheads="1"/>
          </p:cNvSpPr>
          <p:nvPr userDrawn="1"/>
        </p:nvSpPr>
        <p:spPr bwMode="gray">
          <a:xfrm>
            <a:off x="0" y="6716712"/>
            <a:ext cx="9144000" cy="87087"/>
          </a:xfrm>
          <a:prstGeom prst="rect">
            <a:avLst/>
          </a:prstGeom>
          <a:solidFill>
            <a:schemeClr val="bg1">
              <a:lumMod val="65000"/>
            </a:schemeClr>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1" name="Rectangle 22"/>
          <p:cNvSpPr>
            <a:spLocks noChangeArrowheads="1"/>
          </p:cNvSpPr>
          <p:nvPr userDrawn="1"/>
        </p:nvSpPr>
        <p:spPr bwMode="gray">
          <a:xfrm>
            <a:off x="0" y="6770914"/>
            <a:ext cx="9144000" cy="87086"/>
          </a:xfrm>
          <a:prstGeom prst="rect">
            <a:avLst/>
          </a:prstGeom>
          <a:solidFill>
            <a:srgbClr val="001578"/>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Tree>
    <p:extLst>
      <p:ext uri="{BB962C8B-B14F-4D97-AF65-F5344CB8AC3E}">
        <p14:creationId xmlns:p14="http://schemas.microsoft.com/office/powerpoint/2010/main" val="2614074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98475" y="1703388"/>
            <a:ext cx="8418513" cy="46212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3881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68481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98475" y="1703388"/>
            <a:ext cx="4132263"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3138" y="1703388"/>
            <a:ext cx="4133850"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0474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6932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4088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98475" y="1703388"/>
            <a:ext cx="8418513" cy="46212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735445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812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6508" b="78307"/>
          <a:stretch/>
        </p:blipFill>
        <p:spPr>
          <a:xfrm>
            <a:off x="0" y="1132114"/>
            <a:ext cx="9144000" cy="355600"/>
          </a:xfrm>
          <a:prstGeom prst="rect">
            <a:avLst/>
          </a:prstGeom>
        </p:spPr>
      </p:pic>
    </p:spTree>
    <p:extLst>
      <p:ext uri="{BB962C8B-B14F-4D97-AF65-F5344CB8AC3E}">
        <p14:creationId xmlns:p14="http://schemas.microsoft.com/office/powerpoint/2010/main" val="1344202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601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42762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98475" y="1703388"/>
            <a:ext cx="8418513" cy="46212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0647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9738" y="515938"/>
            <a:ext cx="2127250" cy="58086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515938"/>
            <a:ext cx="6230938" cy="58086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5872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98475" y="1703388"/>
            <a:ext cx="8418513" cy="4621212"/>
          </a:xfrm>
          <a:prstGeom prst="rect">
            <a:avLst/>
          </a:prstGeom>
        </p:spPr>
        <p:txBody>
          <a:bodyPr/>
          <a:lstStyle/>
          <a:p>
            <a:pPr lvl="0"/>
            <a:r>
              <a:rPr lang="en-US" noProof="0" dirty="0"/>
              <a:t>Click icon to add table</a:t>
            </a:r>
          </a:p>
        </p:txBody>
      </p:sp>
    </p:spTree>
    <p:extLst>
      <p:ext uri="{BB962C8B-B14F-4D97-AF65-F5344CB8AC3E}">
        <p14:creationId xmlns:p14="http://schemas.microsoft.com/office/powerpoint/2010/main" val="13057624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308686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98475" y="1703388"/>
            <a:ext cx="4132263"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3138" y="1703388"/>
            <a:ext cx="4133850"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048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126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9720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25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6508" b="78307"/>
          <a:stretch/>
        </p:blipFill>
        <p:spPr>
          <a:xfrm>
            <a:off x="0" y="1132114"/>
            <a:ext cx="9144000" cy="355600"/>
          </a:xfrm>
          <a:prstGeom prst="rect">
            <a:avLst/>
          </a:prstGeom>
        </p:spPr>
      </p:pic>
    </p:spTree>
    <p:extLst>
      <p:ext uri="{BB962C8B-B14F-4D97-AF65-F5344CB8AC3E}">
        <p14:creationId xmlns:p14="http://schemas.microsoft.com/office/powerpoint/2010/main" val="31043723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3400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406400" y="515938"/>
            <a:ext cx="8455025" cy="6794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Line 20"/>
          <p:cNvSpPr>
            <a:spLocks noChangeShapeType="1"/>
          </p:cNvSpPr>
          <p:nvPr/>
        </p:nvSpPr>
        <p:spPr bwMode="auto">
          <a:xfrm flipV="1">
            <a:off x="101600" y="1358900"/>
            <a:ext cx="8867775" cy="0"/>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Rectangle 21"/>
          <p:cNvSpPr>
            <a:spLocks noChangeArrowheads="1"/>
          </p:cNvSpPr>
          <p:nvPr/>
        </p:nvSpPr>
        <p:spPr bwMode="gray">
          <a:xfrm>
            <a:off x="0" y="6518275"/>
            <a:ext cx="9144000" cy="223838"/>
          </a:xfrm>
          <a:prstGeom prst="rect">
            <a:avLst/>
          </a:prstGeom>
          <a:solidFill>
            <a:schemeClr val="bg1">
              <a:lumMod val="65000"/>
            </a:schemeClr>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6" name="Rectangle 22"/>
          <p:cNvSpPr>
            <a:spLocks noChangeArrowheads="1"/>
          </p:cNvSpPr>
          <p:nvPr/>
        </p:nvSpPr>
        <p:spPr bwMode="gray">
          <a:xfrm>
            <a:off x="0" y="6634163"/>
            <a:ext cx="9144000" cy="223837"/>
          </a:xfrm>
          <a:prstGeom prst="rect">
            <a:avLst/>
          </a:prstGeom>
          <a:solidFill>
            <a:srgbClr val="001578"/>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7" name="Rectangle 23"/>
          <p:cNvSpPr>
            <a:spLocks noChangeArrowheads="1"/>
          </p:cNvSpPr>
          <p:nvPr/>
        </p:nvSpPr>
        <p:spPr bwMode="gray">
          <a:xfrm>
            <a:off x="0" y="6510338"/>
            <a:ext cx="942975" cy="347662"/>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8" name="Text Box 24"/>
          <p:cNvSpPr txBox="1">
            <a:spLocks noChangeArrowheads="1"/>
          </p:cNvSpPr>
          <p:nvPr/>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3F5BF09E-EE79-4D94-8425-8348F739DCA8}" type="slidenum">
              <a:rPr lang="en-US" sz="900" b="1" smtClean="0">
                <a:solidFill>
                  <a:srgbClr val="FFFFFF"/>
                </a:solidFill>
              </a:rPr>
              <a:pPr eaLnBrk="1" hangingPunct="1">
                <a:spcBef>
                  <a:spcPct val="50000"/>
                </a:spcBef>
                <a:defRPr/>
              </a:pPr>
              <a:t>‹#›</a:t>
            </a:fld>
            <a:endParaRPr lang="en-US" sz="900" b="1" dirty="0" smtClean="0">
              <a:solidFill>
                <a:srgbClr val="FFFFFF"/>
              </a:solidFill>
            </a:endParaRPr>
          </a:p>
        </p:txBody>
      </p:sp>
      <p:sp>
        <p:nvSpPr>
          <p:cNvPr id="20" name="Rectangle 28"/>
          <p:cNvSpPr>
            <a:spLocks noChangeArrowheads="1"/>
          </p:cNvSpPr>
          <p:nvPr userDrawn="1"/>
        </p:nvSpPr>
        <p:spPr bwMode="gray">
          <a:xfrm flipV="1">
            <a:off x="0" y="49405"/>
            <a:ext cx="9144000" cy="93470"/>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21" name="Rectangle 29"/>
          <p:cNvSpPr>
            <a:spLocks noChangeArrowheads="1"/>
          </p:cNvSpPr>
          <p:nvPr userDrawn="1"/>
        </p:nvSpPr>
        <p:spPr bwMode="gray">
          <a:xfrm flipV="1">
            <a:off x="0" y="0"/>
            <a:ext cx="9144000" cy="93470"/>
          </a:xfrm>
          <a:prstGeom prst="rect">
            <a:avLst/>
          </a:prstGeom>
          <a:solidFill>
            <a:srgbClr val="001578"/>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1033" name="Rectangle 3"/>
          <p:cNvSpPr>
            <a:spLocks noGrp="1" noChangeArrowheads="1"/>
          </p:cNvSpPr>
          <p:nvPr>
            <p:ph type="body" idx="1"/>
          </p:nvPr>
        </p:nvSpPr>
        <p:spPr bwMode="auto">
          <a:xfrm>
            <a:off x="498475" y="1703388"/>
            <a:ext cx="8418513" cy="46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1034" name="Picture 2" descr="Katten logo_black"/>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75599" y="292328"/>
            <a:ext cx="1006475" cy="34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3" r:id="rId8"/>
    <p:sldLayoutId id="2147483668" r:id="rId9"/>
    <p:sldLayoutId id="2147483669" r:id="rId10"/>
    <p:sldLayoutId id="2147483670" r:id="rId11"/>
    <p:sldLayoutId id="2147483671" r:id="rId12"/>
    <p:sldLayoutId id="2147483672"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3500" b="1">
          <a:solidFill>
            <a:srgbClr val="001578"/>
          </a:solidFill>
          <a:latin typeface="+mj-lt"/>
          <a:ea typeface="+mj-ea"/>
          <a:cs typeface="+mj-cs"/>
        </a:defRPr>
      </a:lvl1pPr>
      <a:lvl2pPr algn="l" rtl="0" eaLnBrk="1" fontAlgn="base" hangingPunct="1">
        <a:spcBef>
          <a:spcPct val="0"/>
        </a:spcBef>
        <a:spcAft>
          <a:spcPct val="0"/>
        </a:spcAft>
        <a:defRPr sz="3500" b="1">
          <a:solidFill>
            <a:srgbClr val="004961"/>
          </a:solidFill>
          <a:latin typeface="Arial" charset="0"/>
        </a:defRPr>
      </a:lvl2pPr>
      <a:lvl3pPr algn="l" rtl="0" eaLnBrk="1" fontAlgn="base" hangingPunct="1">
        <a:spcBef>
          <a:spcPct val="0"/>
        </a:spcBef>
        <a:spcAft>
          <a:spcPct val="0"/>
        </a:spcAft>
        <a:defRPr sz="3500" b="1">
          <a:solidFill>
            <a:srgbClr val="004961"/>
          </a:solidFill>
          <a:latin typeface="Arial" charset="0"/>
        </a:defRPr>
      </a:lvl3pPr>
      <a:lvl4pPr algn="l" rtl="0" eaLnBrk="1" fontAlgn="base" hangingPunct="1">
        <a:spcBef>
          <a:spcPct val="0"/>
        </a:spcBef>
        <a:spcAft>
          <a:spcPct val="0"/>
        </a:spcAft>
        <a:defRPr sz="3500" b="1">
          <a:solidFill>
            <a:srgbClr val="004961"/>
          </a:solidFill>
          <a:latin typeface="Arial" charset="0"/>
        </a:defRPr>
      </a:lvl4pPr>
      <a:lvl5pPr algn="l" rtl="0" eaLnBrk="1" fontAlgn="base" hangingPunct="1">
        <a:spcBef>
          <a:spcPct val="0"/>
        </a:spcBef>
        <a:spcAft>
          <a:spcPct val="0"/>
        </a:spcAft>
        <a:defRPr sz="3500" b="1">
          <a:solidFill>
            <a:srgbClr val="004961"/>
          </a:solidFill>
          <a:latin typeface="Arial" charset="0"/>
        </a:defRPr>
      </a:lvl5pPr>
      <a:lvl6pPr marL="457200" algn="l" rtl="0" eaLnBrk="1" fontAlgn="base" hangingPunct="1">
        <a:spcBef>
          <a:spcPct val="0"/>
        </a:spcBef>
        <a:spcAft>
          <a:spcPct val="0"/>
        </a:spcAft>
        <a:defRPr sz="3500" b="1">
          <a:solidFill>
            <a:srgbClr val="004961"/>
          </a:solidFill>
          <a:latin typeface="Arial" charset="0"/>
        </a:defRPr>
      </a:lvl6pPr>
      <a:lvl7pPr marL="914400" algn="l" rtl="0" eaLnBrk="1" fontAlgn="base" hangingPunct="1">
        <a:spcBef>
          <a:spcPct val="0"/>
        </a:spcBef>
        <a:spcAft>
          <a:spcPct val="0"/>
        </a:spcAft>
        <a:defRPr sz="3500" b="1">
          <a:solidFill>
            <a:srgbClr val="004961"/>
          </a:solidFill>
          <a:latin typeface="Arial" charset="0"/>
        </a:defRPr>
      </a:lvl7pPr>
      <a:lvl8pPr marL="1371600" algn="l" rtl="0" eaLnBrk="1" fontAlgn="base" hangingPunct="1">
        <a:spcBef>
          <a:spcPct val="0"/>
        </a:spcBef>
        <a:spcAft>
          <a:spcPct val="0"/>
        </a:spcAft>
        <a:defRPr sz="3500" b="1">
          <a:solidFill>
            <a:srgbClr val="004961"/>
          </a:solidFill>
          <a:latin typeface="Arial" charset="0"/>
        </a:defRPr>
      </a:lvl8pPr>
      <a:lvl9pPr marL="1828800" algn="l" rtl="0" eaLnBrk="1" fontAlgn="base" hangingPunct="1">
        <a:spcBef>
          <a:spcPct val="0"/>
        </a:spcBef>
        <a:spcAft>
          <a:spcPct val="0"/>
        </a:spcAft>
        <a:defRPr sz="3500" b="1">
          <a:solidFill>
            <a:srgbClr val="004961"/>
          </a:solidFill>
          <a:latin typeface="Arial" charset="0"/>
        </a:defRPr>
      </a:lvl9pPr>
    </p:titleStyle>
    <p:bodyStyle>
      <a:lvl1pPr marL="342900" indent="-342900" algn="l" rtl="0" eaLnBrk="1" fontAlgn="base" hangingPunct="1">
        <a:spcBef>
          <a:spcPct val="30000"/>
        </a:spcBef>
        <a:spcAft>
          <a:spcPct val="25000"/>
        </a:spcAft>
        <a:buClr>
          <a:srgbClr val="CB763F"/>
        </a:buClr>
        <a:buFont typeface="Wingdings" pitchFamily="2" charset="2"/>
        <a:buChar char="§"/>
        <a:defRPr sz="2400">
          <a:solidFill>
            <a:schemeClr val="tx1">
              <a:lumMod val="65000"/>
              <a:lumOff val="35000"/>
            </a:schemeClr>
          </a:solidFill>
          <a:latin typeface="+mn-lt"/>
          <a:ea typeface="+mn-ea"/>
          <a:cs typeface="+mn-cs"/>
        </a:defRPr>
      </a:lvl1pPr>
      <a:lvl2pPr marL="742950" indent="-285750" algn="l" rtl="0" eaLnBrk="1" fontAlgn="base" hangingPunct="1">
        <a:spcBef>
          <a:spcPct val="30000"/>
        </a:spcBef>
        <a:spcAft>
          <a:spcPct val="25000"/>
        </a:spcAft>
        <a:buClr>
          <a:srgbClr val="CB763F"/>
        </a:buClr>
        <a:buChar char="•"/>
        <a:defRPr sz="2200">
          <a:solidFill>
            <a:schemeClr val="tx1">
              <a:lumMod val="65000"/>
              <a:lumOff val="35000"/>
            </a:schemeClr>
          </a:solidFill>
          <a:latin typeface="+mn-lt"/>
        </a:defRPr>
      </a:lvl2pPr>
      <a:lvl3pPr marL="1143000" indent="-228600" algn="l" rtl="0" eaLnBrk="1" fontAlgn="base" hangingPunct="1">
        <a:spcBef>
          <a:spcPct val="30000"/>
        </a:spcBef>
        <a:spcAft>
          <a:spcPct val="25000"/>
        </a:spcAft>
        <a:buClr>
          <a:srgbClr val="CB763F"/>
        </a:buClr>
        <a:buFont typeface="Symbol" pitchFamily="18" charset="2"/>
        <a:buChar char="-"/>
        <a:defRPr sz="2200">
          <a:solidFill>
            <a:schemeClr val="tx1">
              <a:lumMod val="65000"/>
              <a:lumOff val="35000"/>
            </a:schemeClr>
          </a:solidFill>
          <a:latin typeface="+mn-lt"/>
        </a:defRPr>
      </a:lvl3pPr>
      <a:lvl4pPr marL="1600200" indent="-228600" algn="l" rtl="0" eaLnBrk="1" fontAlgn="base" hangingPunct="1">
        <a:spcBef>
          <a:spcPct val="30000"/>
        </a:spcBef>
        <a:spcAft>
          <a:spcPct val="25000"/>
        </a:spcAft>
        <a:buClr>
          <a:srgbClr val="CB763F"/>
        </a:buClr>
        <a:buSzPct val="65000"/>
        <a:buFont typeface="Wingdings" pitchFamily="2" charset="2"/>
        <a:buChar char="v"/>
        <a:defRPr sz="2200">
          <a:solidFill>
            <a:schemeClr val="tx1">
              <a:lumMod val="65000"/>
              <a:lumOff val="35000"/>
            </a:schemeClr>
          </a:solidFill>
          <a:latin typeface="+mn-lt"/>
        </a:defRPr>
      </a:lvl4pPr>
      <a:lvl5pPr marL="2057400" indent="-228600" algn="l" rtl="0" eaLnBrk="1" fontAlgn="base" hangingPunct="1">
        <a:spcBef>
          <a:spcPct val="30000"/>
        </a:spcBef>
        <a:spcAft>
          <a:spcPct val="25000"/>
        </a:spcAft>
        <a:buClr>
          <a:srgbClr val="CB763F"/>
        </a:buClr>
        <a:buSzPct val="70000"/>
        <a:buFont typeface="Wingdings" pitchFamily="2" charset="2"/>
        <a:buChar char="Ø"/>
        <a:defRPr sz="2200">
          <a:solidFill>
            <a:schemeClr val="tx1">
              <a:lumMod val="65000"/>
              <a:lumOff val="35000"/>
            </a:schemeClr>
          </a:solidFill>
          <a:latin typeface="+mn-lt"/>
        </a:defRPr>
      </a:lvl5pPr>
      <a:lvl6pPr marL="25146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6pPr>
      <a:lvl7pPr marL="29718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7pPr>
      <a:lvl8pPr marL="34290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8pPr>
      <a:lvl9pPr marL="38862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406400" y="515938"/>
            <a:ext cx="8455025" cy="6794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Line 20"/>
          <p:cNvSpPr>
            <a:spLocks noChangeShapeType="1"/>
          </p:cNvSpPr>
          <p:nvPr/>
        </p:nvSpPr>
        <p:spPr bwMode="auto">
          <a:xfrm flipV="1">
            <a:off x="101600" y="1358900"/>
            <a:ext cx="8867775" cy="0"/>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5" name="Rectangle 21"/>
          <p:cNvSpPr>
            <a:spLocks noChangeArrowheads="1"/>
          </p:cNvSpPr>
          <p:nvPr/>
        </p:nvSpPr>
        <p:spPr bwMode="gray">
          <a:xfrm>
            <a:off x="0" y="6518275"/>
            <a:ext cx="9144000" cy="223838"/>
          </a:xfrm>
          <a:prstGeom prst="rect">
            <a:avLst/>
          </a:prstGeom>
          <a:solidFill>
            <a:schemeClr val="bg1">
              <a:lumMod val="65000"/>
            </a:schemeClr>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6" name="Rectangle 22"/>
          <p:cNvSpPr>
            <a:spLocks noChangeArrowheads="1"/>
          </p:cNvSpPr>
          <p:nvPr/>
        </p:nvSpPr>
        <p:spPr bwMode="gray">
          <a:xfrm>
            <a:off x="0" y="6634163"/>
            <a:ext cx="9144000" cy="223837"/>
          </a:xfrm>
          <a:prstGeom prst="rect">
            <a:avLst/>
          </a:prstGeom>
          <a:solidFill>
            <a:srgbClr val="001578"/>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7" name="Rectangle 23"/>
          <p:cNvSpPr>
            <a:spLocks noChangeArrowheads="1"/>
          </p:cNvSpPr>
          <p:nvPr/>
        </p:nvSpPr>
        <p:spPr bwMode="gray">
          <a:xfrm>
            <a:off x="0" y="6510338"/>
            <a:ext cx="942975" cy="347662"/>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8" name="Text Box 24"/>
          <p:cNvSpPr txBox="1">
            <a:spLocks noChangeArrowheads="1"/>
          </p:cNvSpPr>
          <p:nvPr/>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3F5BF09E-EE79-4D94-8425-8348F739DCA8}" type="slidenum">
              <a:rPr lang="en-US" sz="900" b="1" smtClean="0">
                <a:solidFill>
                  <a:srgbClr val="FFFFFF"/>
                </a:solidFill>
              </a:rPr>
              <a:pPr eaLnBrk="1" hangingPunct="1">
                <a:spcBef>
                  <a:spcPct val="50000"/>
                </a:spcBef>
                <a:defRPr/>
              </a:pPr>
              <a:t>‹#›</a:t>
            </a:fld>
            <a:endParaRPr lang="en-US" sz="900" b="1" dirty="0">
              <a:solidFill>
                <a:srgbClr val="FFFFFF"/>
              </a:solidFill>
            </a:endParaRPr>
          </a:p>
        </p:txBody>
      </p:sp>
      <p:sp>
        <p:nvSpPr>
          <p:cNvPr id="20" name="Rectangle 28"/>
          <p:cNvSpPr>
            <a:spLocks noChangeArrowheads="1"/>
          </p:cNvSpPr>
          <p:nvPr userDrawn="1"/>
        </p:nvSpPr>
        <p:spPr bwMode="gray">
          <a:xfrm flipV="1">
            <a:off x="0" y="49405"/>
            <a:ext cx="9144000" cy="93470"/>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21" name="Rectangle 29"/>
          <p:cNvSpPr>
            <a:spLocks noChangeArrowheads="1"/>
          </p:cNvSpPr>
          <p:nvPr userDrawn="1"/>
        </p:nvSpPr>
        <p:spPr bwMode="gray">
          <a:xfrm flipV="1">
            <a:off x="0" y="0"/>
            <a:ext cx="9144000" cy="93470"/>
          </a:xfrm>
          <a:prstGeom prst="rect">
            <a:avLst/>
          </a:prstGeom>
          <a:solidFill>
            <a:srgbClr val="001578"/>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033" name="Rectangle 3"/>
          <p:cNvSpPr>
            <a:spLocks noGrp="1" noChangeArrowheads="1"/>
          </p:cNvSpPr>
          <p:nvPr>
            <p:ph type="body" idx="1"/>
          </p:nvPr>
        </p:nvSpPr>
        <p:spPr bwMode="auto">
          <a:xfrm>
            <a:off x="498475" y="1703388"/>
            <a:ext cx="8418513" cy="46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4" name="Picture 2" descr="Katten logo_black"/>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75599" y="292328"/>
            <a:ext cx="1006475" cy="34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33879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hdr="0" ftr="0" dt="0"/>
  <p:txStyles>
    <p:titleStyle>
      <a:lvl1pPr algn="l" rtl="0" eaLnBrk="1" fontAlgn="base" hangingPunct="1">
        <a:spcBef>
          <a:spcPct val="0"/>
        </a:spcBef>
        <a:spcAft>
          <a:spcPct val="0"/>
        </a:spcAft>
        <a:defRPr sz="3500" b="1">
          <a:solidFill>
            <a:srgbClr val="001578"/>
          </a:solidFill>
          <a:latin typeface="+mj-lt"/>
          <a:ea typeface="+mj-ea"/>
          <a:cs typeface="+mj-cs"/>
        </a:defRPr>
      </a:lvl1pPr>
      <a:lvl2pPr algn="l" rtl="0" eaLnBrk="1" fontAlgn="base" hangingPunct="1">
        <a:spcBef>
          <a:spcPct val="0"/>
        </a:spcBef>
        <a:spcAft>
          <a:spcPct val="0"/>
        </a:spcAft>
        <a:defRPr sz="3500" b="1">
          <a:solidFill>
            <a:srgbClr val="004961"/>
          </a:solidFill>
          <a:latin typeface="Arial" charset="0"/>
        </a:defRPr>
      </a:lvl2pPr>
      <a:lvl3pPr algn="l" rtl="0" eaLnBrk="1" fontAlgn="base" hangingPunct="1">
        <a:spcBef>
          <a:spcPct val="0"/>
        </a:spcBef>
        <a:spcAft>
          <a:spcPct val="0"/>
        </a:spcAft>
        <a:defRPr sz="3500" b="1">
          <a:solidFill>
            <a:srgbClr val="004961"/>
          </a:solidFill>
          <a:latin typeface="Arial" charset="0"/>
        </a:defRPr>
      </a:lvl3pPr>
      <a:lvl4pPr algn="l" rtl="0" eaLnBrk="1" fontAlgn="base" hangingPunct="1">
        <a:spcBef>
          <a:spcPct val="0"/>
        </a:spcBef>
        <a:spcAft>
          <a:spcPct val="0"/>
        </a:spcAft>
        <a:defRPr sz="3500" b="1">
          <a:solidFill>
            <a:srgbClr val="004961"/>
          </a:solidFill>
          <a:latin typeface="Arial" charset="0"/>
        </a:defRPr>
      </a:lvl4pPr>
      <a:lvl5pPr algn="l" rtl="0" eaLnBrk="1" fontAlgn="base" hangingPunct="1">
        <a:spcBef>
          <a:spcPct val="0"/>
        </a:spcBef>
        <a:spcAft>
          <a:spcPct val="0"/>
        </a:spcAft>
        <a:defRPr sz="3500" b="1">
          <a:solidFill>
            <a:srgbClr val="004961"/>
          </a:solidFill>
          <a:latin typeface="Arial" charset="0"/>
        </a:defRPr>
      </a:lvl5pPr>
      <a:lvl6pPr marL="457200" algn="l" rtl="0" eaLnBrk="1" fontAlgn="base" hangingPunct="1">
        <a:spcBef>
          <a:spcPct val="0"/>
        </a:spcBef>
        <a:spcAft>
          <a:spcPct val="0"/>
        </a:spcAft>
        <a:defRPr sz="3500" b="1">
          <a:solidFill>
            <a:srgbClr val="004961"/>
          </a:solidFill>
          <a:latin typeface="Arial" charset="0"/>
        </a:defRPr>
      </a:lvl6pPr>
      <a:lvl7pPr marL="914400" algn="l" rtl="0" eaLnBrk="1" fontAlgn="base" hangingPunct="1">
        <a:spcBef>
          <a:spcPct val="0"/>
        </a:spcBef>
        <a:spcAft>
          <a:spcPct val="0"/>
        </a:spcAft>
        <a:defRPr sz="3500" b="1">
          <a:solidFill>
            <a:srgbClr val="004961"/>
          </a:solidFill>
          <a:latin typeface="Arial" charset="0"/>
        </a:defRPr>
      </a:lvl7pPr>
      <a:lvl8pPr marL="1371600" algn="l" rtl="0" eaLnBrk="1" fontAlgn="base" hangingPunct="1">
        <a:spcBef>
          <a:spcPct val="0"/>
        </a:spcBef>
        <a:spcAft>
          <a:spcPct val="0"/>
        </a:spcAft>
        <a:defRPr sz="3500" b="1">
          <a:solidFill>
            <a:srgbClr val="004961"/>
          </a:solidFill>
          <a:latin typeface="Arial" charset="0"/>
        </a:defRPr>
      </a:lvl8pPr>
      <a:lvl9pPr marL="1828800" algn="l" rtl="0" eaLnBrk="1" fontAlgn="base" hangingPunct="1">
        <a:spcBef>
          <a:spcPct val="0"/>
        </a:spcBef>
        <a:spcAft>
          <a:spcPct val="0"/>
        </a:spcAft>
        <a:defRPr sz="3500" b="1">
          <a:solidFill>
            <a:srgbClr val="004961"/>
          </a:solidFill>
          <a:latin typeface="Arial" charset="0"/>
        </a:defRPr>
      </a:lvl9pPr>
    </p:titleStyle>
    <p:bodyStyle>
      <a:lvl1pPr marL="342900" indent="-342900" algn="l" rtl="0" eaLnBrk="1" fontAlgn="base" hangingPunct="1">
        <a:spcBef>
          <a:spcPct val="30000"/>
        </a:spcBef>
        <a:spcAft>
          <a:spcPct val="25000"/>
        </a:spcAft>
        <a:buClr>
          <a:srgbClr val="CB763F"/>
        </a:buClr>
        <a:buFont typeface="Wingdings" pitchFamily="2" charset="2"/>
        <a:buChar char="§"/>
        <a:defRPr sz="2400">
          <a:solidFill>
            <a:schemeClr val="tx1">
              <a:lumMod val="65000"/>
              <a:lumOff val="35000"/>
            </a:schemeClr>
          </a:solidFill>
          <a:latin typeface="+mn-lt"/>
          <a:ea typeface="+mn-ea"/>
          <a:cs typeface="+mn-cs"/>
        </a:defRPr>
      </a:lvl1pPr>
      <a:lvl2pPr marL="742950" indent="-285750" algn="l" rtl="0" eaLnBrk="1" fontAlgn="base" hangingPunct="1">
        <a:spcBef>
          <a:spcPct val="30000"/>
        </a:spcBef>
        <a:spcAft>
          <a:spcPct val="25000"/>
        </a:spcAft>
        <a:buClr>
          <a:srgbClr val="CB763F"/>
        </a:buClr>
        <a:buChar char="•"/>
        <a:defRPr sz="2200">
          <a:solidFill>
            <a:schemeClr val="tx1">
              <a:lumMod val="65000"/>
              <a:lumOff val="35000"/>
            </a:schemeClr>
          </a:solidFill>
          <a:latin typeface="+mn-lt"/>
        </a:defRPr>
      </a:lvl2pPr>
      <a:lvl3pPr marL="1143000" indent="-228600" algn="l" rtl="0" eaLnBrk="1" fontAlgn="base" hangingPunct="1">
        <a:spcBef>
          <a:spcPct val="30000"/>
        </a:spcBef>
        <a:spcAft>
          <a:spcPct val="25000"/>
        </a:spcAft>
        <a:buClr>
          <a:srgbClr val="CB763F"/>
        </a:buClr>
        <a:buFont typeface="Symbol" pitchFamily="18" charset="2"/>
        <a:buChar char="-"/>
        <a:defRPr sz="2200">
          <a:solidFill>
            <a:schemeClr val="tx1">
              <a:lumMod val="65000"/>
              <a:lumOff val="35000"/>
            </a:schemeClr>
          </a:solidFill>
          <a:latin typeface="+mn-lt"/>
        </a:defRPr>
      </a:lvl3pPr>
      <a:lvl4pPr marL="1600200" indent="-228600" algn="l" rtl="0" eaLnBrk="1" fontAlgn="base" hangingPunct="1">
        <a:spcBef>
          <a:spcPct val="30000"/>
        </a:spcBef>
        <a:spcAft>
          <a:spcPct val="25000"/>
        </a:spcAft>
        <a:buClr>
          <a:srgbClr val="CB763F"/>
        </a:buClr>
        <a:buSzPct val="65000"/>
        <a:buFont typeface="Wingdings" pitchFamily="2" charset="2"/>
        <a:buChar char="v"/>
        <a:defRPr sz="2200">
          <a:solidFill>
            <a:schemeClr val="tx1">
              <a:lumMod val="65000"/>
              <a:lumOff val="35000"/>
            </a:schemeClr>
          </a:solidFill>
          <a:latin typeface="+mn-lt"/>
        </a:defRPr>
      </a:lvl4pPr>
      <a:lvl5pPr marL="2057400" indent="-228600" algn="l" rtl="0" eaLnBrk="1" fontAlgn="base" hangingPunct="1">
        <a:spcBef>
          <a:spcPct val="30000"/>
        </a:spcBef>
        <a:spcAft>
          <a:spcPct val="25000"/>
        </a:spcAft>
        <a:buClr>
          <a:srgbClr val="CB763F"/>
        </a:buClr>
        <a:buSzPct val="70000"/>
        <a:buFont typeface="Wingdings" pitchFamily="2" charset="2"/>
        <a:buChar char="Ø"/>
        <a:defRPr sz="2200">
          <a:solidFill>
            <a:schemeClr val="tx1">
              <a:lumMod val="65000"/>
              <a:lumOff val="35000"/>
            </a:schemeClr>
          </a:solidFill>
          <a:latin typeface="+mn-lt"/>
        </a:defRPr>
      </a:lvl5pPr>
      <a:lvl6pPr marL="25146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6pPr>
      <a:lvl7pPr marL="29718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7pPr>
      <a:lvl8pPr marL="34290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8pPr>
      <a:lvl9pPr marL="38862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522" y="5551427"/>
            <a:ext cx="2559672" cy="805124"/>
          </a:xfrm>
        </p:spPr>
        <p:txBody>
          <a:bodyPr/>
          <a:lstStyle/>
          <a:p>
            <a:pPr>
              <a:spcBef>
                <a:spcPts val="0"/>
              </a:spcBef>
              <a:spcAft>
                <a:spcPts val="0"/>
              </a:spcAft>
            </a:pPr>
            <a:r>
              <a:rPr lang="en-US" b="1" baseline="30000" dirty="0" smtClean="0">
                <a:solidFill>
                  <a:srgbClr val="2C3580"/>
                </a:solidFill>
              </a:rPr>
              <a:t>Lawrence Levin</a:t>
            </a:r>
            <a:r>
              <a:rPr lang="en-US" b="1" baseline="30000" dirty="0" smtClean="0"/>
              <a:t/>
            </a:r>
            <a:br>
              <a:rPr lang="en-US" b="1" baseline="30000" dirty="0" smtClean="0"/>
            </a:br>
            <a:r>
              <a:rPr lang="en-US" sz="1500" baseline="30000" dirty="0"/>
              <a:t>Partner and Co-Chair of the </a:t>
            </a:r>
          </a:p>
          <a:p>
            <a:pPr>
              <a:spcBef>
                <a:spcPts val="0"/>
              </a:spcBef>
              <a:spcAft>
                <a:spcPts val="0"/>
              </a:spcAft>
            </a:pPr>
            <a:r>
              <a:rPr lang="en-US" sz="1500" baseline="30000" dirty="0"/>
              <a:t>Securities and Public </a:t>
            </a:r>
          </a:p>
          <a:p>
            <a:pPr>
              <a:spcBef>
                <a:spcPts val="0"/>
              </a:spcBef>
              <a:spcAft>
                <a:spcPts val="0"/>
              </a:spcAft>
            </a:pPr>
            <a:r>
              <a:rPr lang="en-US" sz="1500" baseline="30000" dirty="0"/>
              <a:t>Company Practice</a:t>
            </a:r>
          </a:p>
          <a:p>
            <a:pPr>
              <a:spcBef>
                <a:spcPts val="0"/>
              </a:spcBef>
              <a:spcAft>
                <a:spcPts val="0"/>
              </a:spcAft>
            </a:pPr>
            <a:r>
              <a:rPr lang="en-US" sz="1500" baseline="30000" dirty="0"/>
              <a:t>Katten Muchin Rosenman LLP</a:t>
            </a:r>
          </a:p>
        </p:txBody>
      </p:sp>
      <p:sp>
        <p:nvSpPr>
          <p:cNvPr id="4" name="Subtitle 2"/>
          <p:cNvSpPr txBox="1">
            <a:spLocks/>
          </p:cNvSpPr>
          <p:nvPr/>
        </p:nvSpPr>
        <p:spPr bwMode="auto">
          <a:xfrm>
            <a:off x="4171008" y="5554663"/>
            <a:ext cx="2633414" cy="810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30000"/>
              </a:spcBef>
              <a:spcAft>
                <a:spcPct val="25000"/>
              </a:spcAft>
              <a:buClr>
                <a:srgbClr val="FD9F23"/>
              </a:buClr>
              <a:buFont typeface="Wingdings" pitchFamily="2" charset="2"/>
              <a:buNone/>
              <a:defRPr sz="2100">
                <a:solidFill>
                  <a:schemeClr val="tx1">
                    <a:lumMod val="65000"/>
                    <a:lumOff val="35000"/>
                  </a:schemeClr>
                </a:solidFill>
                <a:latin typeface="+mn-lt"/>
                <a:ea typeface="+mn-ea"/>
                <a:cs typeface="+mn-cs"/>
              </a:defRPr>
            </a:lvl1pPr>
            <a:lvl2pPr marL="742950" indent="-285750" algn="l" rtl="0" eaLnBrk="1" fontAlgn="base" hangingPunct="1">
              <a:spcBef>
                <a:spcPct val="30000"/>
              </a:spcBef>
              <a:spcAft>
                <a:spcPct val="25000"/>
              </a:spcAft>
              <a:buClr>
                <a:srgbClr val="FD9F23"/>
              </a:buClr>
              <a:buChar char="•"/>
              <a:defRPr sz="2200">
                <a:solidFill>
                  <a:schemeClr val="tx1">
                    <a:lumMod val="65000"/>
                    <a:lumOff val="35000"/>
                  </a:schemeClr>
                </a:solidFill>
                <a:latin typeface="+mn-lt"/>
              </a:defRPr>
            </a:lvl2pPr>
            <a:lvl3pPr marL="1143000" indent="-228600" algn="l" rtl="0" eaLnBrk="1" fontAlgn="base" hangingPunct="1">
              <a:spcBef>
                <a:spcPct val="30000"/>
              </a:spcBef>
              <a:spcAft>
                <a:spcPct val="25000"/>
              </a:spcAft>
              <a:buClr>
                <a:srgbClr val="FD9F23"/>
              </a:buClr>
              <a:buFont typeface="Symbol" pitchFamily="18" charset="2"/>
              <a:buChar char="-"/>
              <a:defRPr sz="2200">
                <a:solidFill>
                  <a:schemeClr val="tx1">
                    <a:lumMod val="65000"/>
                    <a:lumOff val="35000"/>
                  </a:schemeClr>
                </a:solidFill>
                <a:latin typeface="+mn-lt"/>
              </a:defRPr>
            </a:lvl3pPr>
            <a:lvl4pPr marL="1600200" indent="-228600" algn="l" rtl="0" eaLnBrk="1" fontAlgn="base" hangingPunct="1">
              <a:spcBef>
                <a:spcPct val="30000"/>
              </a:spcBef>
              <a:spcAft>
                <a:spcPct val="25000"/>
              </a:spcAft>
              <a:buClr>
                <a:srgbClr val="FD9F23"/>
              </a:buClr>
              <a:buSzPct val="65000"/>
              <a:buFont typeface="Wingdings" pitchFamily="2" charset="2"/>
              <a:buChar char="v"/>
              <a:defRPr sz="2200">
                <a:solidFill>
                  <a:schemeClr val="tx1">
                    <a:lumMod val="65000"/>
                    <a:lumOff val="35000"/>
                  </a:schemeClr>
                </a:solidFill>
                <a:latin typeface="+mn-lt"/>
              </a:defRPr>
            </a:lvl4pPr>
            <a:lvl5pPr marL="2057400" indent="-228600" algn="l" rtl="0" eaLnBrk="1" fontAlgn="base" hangingPunct="1">
              <a:spcBef>
                <a:spcPct val="30000"/>
              </a:spcBef>
              <a:spcAft>
                <a:spcPct val="25000"/>
              </a:spcAft>
              <a:buClr>
                <a:srgbClr val="FD9F23"/>
              </a:buClr>
              <a:buSzPct val="70000"/>
              <a:buFont typeface="Wingdings" pitchFamily="2" charset="2"/>
              <a:buChar char="Ø"/>
              <a:defRPr sz="2200">
                <a:solidFill>
                  <a:schemeClr val="tx1">
                    <a:lumMod val="65000"/>
                    <a:lumOff val="35000"/>
                  </a:schemeClr>
                </a:solidFill>
                <a:latin typeface="+mn-lt"/>
              </a:defRPr>
            </a:lvl5pPr>
            <a:lvl6pPr marL="25146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6pPr>
            <a:lvl7pPr marL="29718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7pPr>
            <a:lvl8pPr marL="34290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8pPr>
            <a:lvl9pPr marL="38862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9pPr>
          </a:lstStyle>
          <a:p>
            <a:r>
              <a:rPr lang="en-US" b="1" baseline="30000" dirty="0">
                <a:solidFill>
                  <a:srgbClr val="001578"/>
                </a:solidFill>
              </a:rPr>
              <a:t>Amy </a:t>
            </a:r>
            <a:r>
              <a:rPr lang="en-US" b="1" baseline="30000" dirty="0" smtClean="0">
                <a:solidFill>
                  <a:srgbClr val="001578"/>
                </a:solidFill>
              </a:rPr>
              <a:t>Bilbija</a:t>
            </a:r>
            <a:r>
              <a:rPr lang="en-US" b="1" kern="0" baseline="30000" dirty="0" smtClean="0"/>
              <a:t/>
            </a:r>
            <a:br>
              <a:rPr lang="en-US" b="1" kern="0" baseline="30000" dirty="0" smtClean="0"/>
            </a:br>
            <a:r>
              <a:rPr lang="en-US" sz="1500" baseline="30000" dirty="0"/>
              <a:t>Managing Director</a:t>
            </a:r>
            <a:br>
              <a:rPr lang="en-US" sz="1500" baseline="30000" dirty="0"/>
            </a:br>
            <a:r>
              <a:rPr lang="en-US" sz="1500" baseline="30000" dirty="0"/>
              <a:t>Strategic Governance Advisors</a:t>
            </a:r>
          </a:p>
        </p:txBody>
      </p:sp>
      <p:sp>
        <p:nvSpPr>
          <p:cNvPr id="7" name="Subtitle 2"/>
          <p:cNvSpPr txBox="1">
            <a:spLocks/>
          </p:cNvSpPr>
          <p:nvPr/>
        </p:nvSpPr>
        <p:spPr bwMode="auto">
          <a:xfrm>
            <a:off x="7563786" y="5553481"/>
            <a:ext cx="1421567" cy="810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30000"/>
              </a:spcBef>
              <a:spcAft>
                <a:spcPct val="25000"/>
              </a:spcAft>
              <a:buClr>
                <a:srgbClr val="FD9F23"/>
              </a:buClr>
              <a:buFont typeface="Wingdings" pitchFamily="2" charset="2"/>
              <a:buNone/>
              <a:defRPr sz="2100">
                <a:solidFill>
                  <a:schemeClr val="tx1">
                    <a:lumMod val="65000"/>
                    <a:lumOff val="35000"/>
                  </a:schemeClr>
                </a:solidFill>
                <a:latin typeface="+mn-lt"/>
                <a:ea typeface="+mn-ea"/>
                <a:cs typeface="+mn-cs"/>
              </a:defRPr>
            </a:lvl1pPr>
            <a:lvl2pPr marL="742950" indent="-285750" algn="l" rtl="0" eaLnBrk="1" fontAlgn="base" hangingPunct="1">
              <a:spcBef>
                <a:spcPct val="30000"/>
              </a:spcBef>
              <a:spcAft>
                <a:spcPct val="25000"/>
              </a:spcAft>
              <a:buClr>
                <a:srgbClr val="FD9F23"/>
              </a:buClr>
              <a:buChar char="•"/>
              <a:defRPr sz="2200">
                <a:solidFill>
                  <a:schemeClr val="tx1">
                    <a:lumMod val="65000"/>
                    <a:lumOff val="35000"/>
                  </a:schemeClr>
                </a:solidFill>
                <a:latin typeface="+mn-lt"/>
              </a:defRPr>
            </a:lvl2pPr>
            <a:lvl3pPr marL="1143000" indent="-228600" algn="l" rtl="0" eaLnBrk="1" fontAlgn="base" hangingPunct="1">
              <a:spcBef>
                <a:spcPct val="30000"/>
              </a:spcBef>
              <a:spcAft>
                <a:spcPct val="25000"/>
              </a:spcAft>
              <a:buClr>
                <a:srgbClr val="FD9F23"/>
              </a:buClr>
              <a:buFont typeface="Symbol" pitchFamily="18" charset="2"/>
              <a:buChar char="-"/>
              <a:defRPr sz="2200">
                <a:solidFill>
                  <a:schemeClr val="tx1">
                    <a:lumMod val="65000"/>
                    <a:lumOff val="35000"/>
                  </a:schemeClr>
                </a:solidFill>
                <a:latin typeface="+mn-lt"/>
              </a:defRPr>
            </a:lvl3pPr>
            <a:lvl4pPr marL="1600200" indent="-228600" algn="l" rtl="0" eaLnBrk="1" fontAlgn="base" hangingPunct="1">
              <a:spcBef>
                <a:spcPct val="30000"/>
              </a:spcBef>
              <a:spcAft>
                <a:spcPct val="25000"/>
              </a:spcAft>
              <a:buClr>
                <a:srgbClr val="FD9F23"/>
              </a:buClr>
              <a:buSzPct val="65000"/>
              <a:buFont typeface="Wingdings" pitchFamily="2" charset="2"/>
              <a:buChar char="v"/>
              <a:defRPr sz="2200">
                <a:solidFill>
                  <a:schemeClr val="tx1">
                    <a:lumMod val="65000"/>
                    <a:lumOff val="35000"/>
                  </a:schemeClr>
                </a:solidFill>
                <a:latin typeface="+mn-lt"/>
              </a:defRPr>
            </a:lvl4pPr>
            <a:lvl5pPr marL="2057400" indent="-228600" algn="l" rtl="0" eaLnBrk="1" fontAlgn="base" hangingPunct="1">
              <a:spcBef>
                <a:spcPct val="30000"/>
              </a:spcBef>
              <a:spcAft>
                <a:spcPct val="25000"/>
              </a:spcAft>
              <a:buClr>
                <a:srgbClr val="FD9F23"/>
              </a:buClr>
              <a:buSzPct val="70000"/>
              <a:buFont typeface="Wingdings" pitchFamily="2" charset="2"/>
              <a:buChar char="Ø"/>
              <a:defRPr sz="2200">
                <a:solidFill>
                  <a:schemeClr val="tx1">
                    <a:lumMod val="65000"/>
                    <a:lumOff val="35000"/>
                  </a:schemeClr>
                </a:solidFill>
                <a:latin typeface="+mn-lt"/>
              </a:defRPr>
            </a:lvl5pPr>
            <a:lvl6pPr marL="25146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6pPr>
            <a:lvl7pPr marL="29718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7pPr>
            <a:lvl8pPr marL="34290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8pPr>
            <a:lvl9pPr marL="38862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9pPr>
          </a:lstStyle>
          <a:p>
            <a:r>
              <a:rPr lang="en-US" b="1" baseline="30000" dirty="0" smtClean="0">
                <a:solidFill>
                  <a:srgbClr val="001578"/>
                </a:solidFill>
              </a:rPr>
              <a:t>Norm Staskey</a:t>
            </a:r>
            <a:r>
              <a:rPr lang="en-US" b="1" baseline="30000" dirty="0">
                <a:solidFill>
                  <a:srgbClr val="001578"/>
                </a:solidFill>
              </a:rPr>
              <a:t/>
            </a:r>
            <a:br>
              <a:rPr lang="en-US" b="1" baseline="30000" dirty="0">
                <a:solidFill>
                  <a:srgbClr val="001578"/>
                </a:solidFill>
              </a:rPr>
            </a:br>
            <a:r>
              <a:rPr lang="en-US" sz="1500" baseline="30000" dirty="0"/>
              <a:t>Senior Manager</a:t>
            </a:r>
            <a:br>
              <a:rPr lang="en-US" sz="1500" baseline="30000" dirty="0"/>
            </a:br>
            <a:r>
              <a:rPr lang="en-US" sz="1500" baseline="30000" dirty="0"/>
              <a:t>Ernst &amp; Young LLP</a:t>
            </a:r>
            <a:endParaRPr lang="en-US" sz="1500" b="1" baseline="30000" dirty="0"/>
          </a:p>
        </p:txBody>
      </p:sp>
      <p:sp>
        <p:nvSpPr>
          <p:cNvPr id="8" name="Subtitle 2"/>
          <p:cNvSpPr txBox="1">
            <a:spLocks/>
          </p:cNvSpPr>
          <p:nvPr/>
        </p:nvSpPr>
        <p:spPr bwMode="auto">
          <a:xfrm>
            <a:off x="2211050" y="5553481"/>
            <a:ext cx="2633414" cy="810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30000"/>
              </a:spcBef>
              <a:spcAft>
                <a:spcPct val="25000"/>
              </a:spcAft>
              <a:buClr>
                <a:srgbClr val="FD9F23"/>
              </a:buClr>
              <a:buFont typeface="Wingdings" pitchFamily="2" charset="2"/>
              <a:buNone/>
              <a:defRPr sz="2100">
                <a:solidFill>
                  <a:schemeClr val="tx1">
                    <a:lumMod val="65000"/>
                    <a:lumOff val="35000"/>
                  </a:schemeClr>
                </a:solidFill>
                <a:latin typeface="+mn-lt"/>
                <a:ea typeface="+mn-ea"/>
                <a:cs typeface="+mn-cs"/>
              </a:defRPr>
            </a:lvl1pPr>
            <a:lvl2pPr marL="742950" indent="-285750" algn="l" rtl="0" eaLnBrk="1" fontAlgn="base" hangingPunct="1">
              <a:spcBef>
                <a:spcPct val="30000"/>
              </a:spcBef>
              <a:spcAft>
                <a:spcPct val="25000"/>
              </a:spcAft>
              <a:buClr>
                <a:srgbClr val="FD9F23"/>
              </a:buClr>
              <a:buChar char="•"/>
              <a:defRPr sz="2200">
                <a:solidFill>
                  <a:schemeClr val="tx1">
                    <a:lumMod val="65000"/>
                    <a:lumOff val="35000"/>
                  </a:schemeClr>
                </a:solidFill>
                <a:latin typeface="+mn-lt"/>
              </a:defRPr>
            </a:lvl2pPr>
            <a:lvl3pPr marL="1143000" indent="-228600" algn="l" rtl="0" eaLnBrk="1" fontAlgn="base" hangingPunct="1">
              <a:spcBef>
                <a:spcPct val="30000"/>
              </a:spcBef>
              <a:spcAft>
                <a:spcPct val="25000"/>
              </a:spcAft>
              <a:buClr>
                <a:srgbClr val="FD9F23"/>
              </a:buClr>
              <a:buFont typeface="Symbol" pitchFamily="18" charset="2"/>
              <a:buChar char="-"/>
              <a:defRPr sz="2200">
                <a:solidFill>
                  <a:schemeClr val="tx1">
                    <a:lumMod val="65000"/>
                    <a:lumOff val="35000"/>
                  </a:schemeClr>
                </a:solidFill>
                <a:latin typeface="+mn-lt"/>
              </a:defRPr>
            </a:lvl3pPr>
            <a:lvl4pPr marL="1600200" indent="-228600" algn="l" rtl="0" eaLnBrk="1" fontAlgn="base" hangingPunct="1">
              <a:spcBef>
                <a:spcPct val="30000"/>
              </a:spcBef>
              <a:spcAft>
                <a:spcPct val="25000"/>
              </a:spcAft>
              <a:buClr>
                <a:srgbClr val="FD9F23"/>
              </a:buClr>
              <a:buSzPct val="65000"/>
              <a:buFont typeface="Wingdings" pitchFamily="2" charset="2"/>
              <a:buChar char="v"/>
              <a:defRPr sz="2200">
                <a:solidFill>
                  <a:schemeClr val="tx1">
                    <a:lumMod val="65000"/>
                    <a:lumOff val="35000"/>
                  </a:schemeClr>
                </a:solidFill>
                <a:latin typeface="+mn-lt"/>
              </a:defRPr>
            </a:lvl4pPr>
            <a:lvl5pPr marL="2057400" indent="-228600" algn="l" rtl="0" eaLnBrk="1" fontAlgn="base" hangingPunct="1">
              <a:spcBef>
                <a:spcPct val="30000"/>
              </a:spcBef>
              <a:spcAft>
                <a:spcPct val="25000"/>
              </a:spcAft>
              <a:buClr>
                <a:srgbClr val="FD9F23"/>
              </a:buClr>
              <a:buSzPct val="70000"/>
              <a:buFont typeface="Wingdings" pitchFamily="2" charset="2"/>
              <a:buChar char="Ø"/>
              <a:defRPr sz="2200">
                <a:solidFill>
                  <a:schemeClr val="tx1">
                    <a:lumMod val="65000"/>
                    <a:lumOff val="35000"/>
                  </a:schemeClr>
                </a:solidFill>
                <a:latin typeface="+mn-lt"/>
              </a:defRPr>
            </a:lvl5pPr>
            <a:lvl6pPr marL="25146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6pPr>
            <a:lvl7pPr marL="29718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7pPr>
            <a:lvl8pPr marL="34290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8pPr>
            <a:lvl9pPr marL="38862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9pPr>
          </a:lstStyle>
          <a:p>
            <a:pPr>
              <a:spcBef>
                <a:spcPts val="0"/>
              </a:spcBef>
              <a:spcAft>
                <a:spcPts val="0"/>
              </a:spcAft>
            </a:pPr>
            <a:r>
              <a:rPr lang="en-US" b="1" kern="0" baseline="30000" dirty="0" smtClean="0">
                <a:solidFill>
                  <a:srgbClr val="2C3580"/>
                </a:solidFill>
              </a:rPr>
              <a:t>Mark Reyes</a:t>
            </a:r>
            <a:r>
              <a:rPr lang="en-US" b="1" kern="0" baseline="30000" dirty="0" smtClean="0"/>
              <a:t/>
            </a:r>
            <a:br>
              <a:rPr lang="en-US" b="1" kern="0" baseline="30000" dirty="0" smtClean="0"/>
            </a:br>
            <a:r>
              <a:rPr lang="en-US" sz="1500" kern="0" baseline="30000" dirty="0"/>
              <a:t>Partner</a:t>
            </a:r>
          </a:p>
          <a:p>
            <a:pPr>
              <a:spcBef>
                <a:spcPts val="0"/>
              </a:spcBef>
              <a:spcAft>
                <a:spcPts val="0"/>
              </a:spcAft>
            </a:pPr>
            <a:r>
              <a:rPr lang="en-US" sz="1500" kern="0" baseline="30000" dirty="0"/>
              <a:t>Katten Muchin Rosenman LLP</a:t>
            </a:r>
            <a:endParaRPr lang="en-US" sz="1500" kern="0" baseline="30000" dirty="0" smtClean="0"/>
          </a:p>
        </p:txBody>
      </p:sp>
      <p:sp>
        <p:nvSpPr>
          <p:cNvPr id="10" name="Subtitle 2"/>
          <p:cNvSpPr txBox="1">
            <a:spLocks/>
          </p:cNvSpPr>
          <p:nvPr/>
        </p:nvSpPr>
        <p:spPr bwMode="auto">
          <a:xfrm>
            <a:off x="6223414" y="5553481"/>
            <a:ext cx="1370351" cy="810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30000"/>
              </a:spcBef>
              <a:spcAft>
                <a:spcPct val="25000"/>
              </a:spcAft>
              <a:buClr>
                <a:srgbClr val="FD9F23"/>
              </a:buClr>
              <a:buFont typeface="Wingdings" pitchFamily="2" charset="2"/>
              <a:buNone/>
              <a:defRPr sz="2100">
                <a:solidFill>
                  <a:schemeClr val="tx1">
                    <a:lumMod val="65000"/>
                    <a:lumOff val="35000"/>
                  </a:schemeClr>
                </a:solidFill>
                <a:latin typeface="+mn-lt"/>
                <a:ea typeface="+mn-ea"/>
                <a:cs typeface="+mn-cs"/>
              </a:defRPr>
            </a:lvl1pPr>
            <a:lvl2pPr marL="742950" indent="-285750" algn="l" rtl="0" eaLnBrk="1" fontAlgn="base" hangingPunct="1">
              <a:spcBef>
                <a:spcPct val="30000"/>
              </a:spcBef>
              <a:spcAft>
                <a:spcPct val="25000"/>
              </a:spcAft>
              <a:buClr>
                <a:srgbClr val="FD9F23"/>
              </a:buClr>
              <a:buChar char="•"/>
              <a:defRPr sz="2200">
                <a:solidFill>
                  <a:schemeClr val="tx1">
                    <a:lumMod val="65000"/>
                    <a:lumOff val="35000"/>
                  </a:schemeClr>
                </a:solidFill>
                <a:latin typeface="+mn-lt"/>
              </a:defRPr>
            </a:lvl2pPr>
            <a:lvl3pPr marL="1143000" indent="-228600" algn="l" rtl="0" eaLnBrk="1" fontAlgn="base" hangingPunct="1">
              <a:spcBef>
                <a:spcPct val="30000"/>
              </a:spcBef>
              <a:spcAft>
                <a:spcPct val="25000"/>
              </a:spcAft>
              <a:buClr>
                <a:srgbClr val="FD9F23"/>
              </a:buClr>
              <a:buFont typeface="Symbol" pitchFamily="18" charset="2"/>
              <a:buChar char="-"/>
              <a:defRPr sz="2200">
                <a:solidFill>
                  <a:schemeClr val="tx1">
                    <a:lumMod val="65000"/>
                    <a:lumOff val="35000"/>
                  </a:schemeClr>
                </a:solidFill>
                <a:latin typeface="+mn-lt"/>
              </a:defRPr>
            </a:lvl3pPr>
            <a:lvl4pPr marL="1600200" indent="-228600" algn="l" rtl="0" eaLnBrk="1" fontAlgn="base" hangingPunct="1">
              <a:spcBef>
                <a:spcPct val="30000"/>
              </a:spcBef>
              <a:spcAft>
                <a:spcPct val="25000"/>
              </a:spcAft>
              <a:buClr>
                <a:srgbClr val="FD9F23"/>
              </a:buClr>
              <a:buSzPct val="65000"/>
              <a:buFont typeface="Wingdings" pitchFamily="2" charset="2"/>
              <a:buChar char="v"/>
              <a:defRPr sz="2200">
                <a:solidFill>
                  <a:schemeClr val="tx1">
                    <a:lumMod val="65000"/>
                    <a:lumOff val="35000"/>
                  </a:schemeClr>
                </a:solidFill>
                <a:latin typeface="+mn-lt"/>
              </a:defRPr>
            </a:lvl4pPr>
            <a:lvl5pPr marL="2057400" indent="-228600" algn="l" rtl="0" eaLnBrk="1" fontAlgn="base" hangingPunct="1">
              <a:spcBef>
                <a:spcPct val="30000"/>
              </a:spcBef>
              <a:spcAft>
                <a:spcPct val="25000"/>
              </a:spcAft>
              <a:buClr>
                <a:srgbClr val="FD9F23"/>
              </a:buClr>
              <a:buSzPct val="70000"/>
              <a:buFont typeface="Wingdings" pitchFamily="2" charset="2"/>
              <a:buChar char="Ø"/>
              <a:defRPr sz="2200">
                <a:solidFill>
                  <a:schemeClr val="tx1">
                    <a:lumMod val="65000"/>
                    <a:lumOff val="35000"/>
                  </a:schemeClr>
                </a:solidFill>
                <a:latin typeface="+mn-lt"/>
              </a:defRPr>
            </a:lvl5pPr>
            <a:lvl6pPr marL="25146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6pPr>
            <a:lvl7pPr marL="29718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7pPr>
            <a:lvl8pPr marL="34290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8pPr>
            <a:lvl9pPr marL="38862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9pPr>
          </a:lstStyle>
          <a:p>
            <a:r>
              <a:rPr lang="en-US" b="1" kern="0" baseline="30000" dirty="0" smtClean="0">
                <a:solidFill>
                  <a:srgbClr val="2C3580"/>
                </a:solidFill>
              </a:rPr>
              <a:t>Ted Guy</a:t>
            </a:r>
            <a:r>
              <a:rPr lang="en-US" b="1" kern="0" baseline="30000" dirty="0" smtClean="0"/>
              <a:t/>
            </a:r>
            <a:br>
              <a:rPr lang="en-US" b="1" kern="0" baseline="30000" dirty="0" smtClean="0"/>
            </a:br>
            <a:r>
              <a:rPr lang="en-US" sz="1500" baseline="30000" dirty="0"/>
              <a:t>Partner</a:t>
            </a:r>
            <a:br>
              <a:rPr lang="en-US" sz="1500" baseline="30000" dirty="0"/>
            </a:br>
            <a:r>
              <a:rPr lang="en-US" sz="1500" baseline="30000" dirty="0"/>
              <a:t>Ernst &amp; Young LLP</a:t>
            </a:r>
          </a:p>
        </p:txBody>
      </p:sp>
    </p:spTree>
    <p:extLst>
      <p:ext uri="{BB962C8B-B14F-4D97-AF65-F5344CB8AC3E}">
        <p14:creationId xmlns:p14="http://schemas.microsoft.com/office/powerpoint/2010/main" val="2294393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Shareholder Proposals (SLB 14I)</a:t>
            </a:r>
            <a:r>
              <a:rPr lang="en-US" dirty="0"/>
              <a:t> </a:t>
            </a:r>
            <a:r>
              <a:rPr lang="en-US" sz="1600" b="0" dirty="0"/>
              <a:t>(cont.)</a:t>
            </a:r>
            <a:endParaRPr lang="en-US" dirty="0"/>
          </a:p>
        </p:txBody>
      </p:sp>
      <p:sp>
        <p:nvSpPr>
          <p:cNvPr id="3" name="Content Placeholder 2"/>
          <p:cNvSpPr>
            <a:spLocks noGrp="1"/>
          </p:cNvSpPr>
          <p:nvPr>
            <p:ph idx="1"/>
          </p:nvPr>
        </p:nvSpPr>
        <p:spPr/>
        <p:txBody>
          <a:bodyPr/>
          <a:lstStyle/>
          <a:p>
            <a:pPr lvl="0">
              <a:spcBef>
                <a:spcPts val="1400"/>
              </a:spcBef>
              <a:spcAft>
                <a:spcPts val="300"/>
              </a:spcAft>
            </a:pPr>
            <a:r>
              <a:rPr lang="en-US" sz="2200" dirty="0" smtClean="0"/>
              <a:t>Shareholder Proposals by Proxy</a:t>
            </a:r>
          </a:p>
          <a:p>
            <a:pPr lvl="1">
              <a:spcBef>
                <a:spcPts val="1400"/>
              </a:spcBef>
              <a:spcAft>
                <a:spcPts val="300"/>
              </a:spcAft>
            </a:pPr>
            <a:r>
              <a:rPr lang="en-US" sz="2000" dirty="0" smtClean="0"/>
              <a:t>Documentation signed by shareholder and describing delegation of authority to the proxy. </a:t>
            </a:r>
          </a:p>
          <a:p>
            <a:pPr lvl="1">
              <a:spcBef>
                <a:spcPts val="1400"/>
              </a:spcBef>
              <a:spcAft>
                <a:spcPts val="300"/>
              </a:spcAft>
            </a:pPr>
            <a:r>
              <a:rPr lang="en-US" sz="2000" dirty="0" smtClean="0"/>
              <a:t>Assist Corp Fin and the company in evaluating eligibility requirements of 14a-8(b).</a:t>
            </a:r>
          </a:p>
          <a:p>
            <a:pPr>
              <a:spcBef>
                <a:spcPts val="1400"/>
              </a:spcBef>
              <a:spcAft>
                <a:spcPts val="300"/>
              </a:spcAft>
            </a:pPr>
            <a:r>
              <a:rPr lang="en-US" sz="2200" dirty="0" smtClean="0"/>
              <a:t>Use of Images</a:t>
            </a:r>
          </a:p>
          <a:p>
            <a:pPr lvl="1">
              <a:spcBef>
                <a:spcPts val="1400"/>
              </a:spcBef>
              <a:spcAft>
                <a:spcPts val="300"/>
              </a:spcAft>
            </a:pPr>
            <a:r>
              <a:rPr lang="en-US" sz="2000" dirty="0" smtClean="0"/>
              <a:t>Use of graphs and images is not prohibited in proposals.</a:t>
            </a:r>
          </a:p>
          <a:p>
            <a:pPr lvl="1">
              <a:spcBef>
                <a:spcPts val="1400"/>
              </a:spcBef>
              <a:spcAft>
                <a:spcPts val="300"/>
              </a:spcAft>
            </a:pPr>
            <a:r>
              <a:rPr lang="en-US" sz="2000" dirty="0" smtClean="0"/>
              <a:t>May still be excludable (e.g., makes proposal materially false or misleading).</a:t>
            </a:r>
          </a:p>
          <a:p>
            <a:pPr lvl="1">
              <a:spcBef>
                <a:spcPts val="1400"/>
              </a:spcBef>
              <a:spcAft>
                <a:spcPts val="300"/>
              </a:spcAft>
            </a:pPr>
            <a:r>
              <a:rPr lang="en-US" sz="2000" dirty="0" smtClean="0"/>
              <a:t>Words included in graph or image count toward 500-word limit.</a:t>
            </a:r>
          </a:p>
        </p:txBody>
      </p:sp>
    </p:spTree>
    <p:extLst>
      <p:ext uri="{BB962C8B-B14F-4D97-AF65-F5344CB8AC3E}">
        <p14:creationId xmlns:p14="http://schemas.microsoft.com/office/powerpoint/2010/main" val="2575099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10-K </a:t>
            </a:r>
            <a:r>
              <a:rPr lang="en-US" dirty="0" smtClean="0"/>
              <a:t>Considerations</a:t>
            </a:r>
            <a:endParaRPr lang="en-US" dirty="0"/>
          </a:p>
        </p:txBody>
      </p:sp>
      <p:sp>
        <p:nvSpPr>
          <p:cNvPr id="3" name="Content Placeholder 2"/>
          <p:cNvSpPr>
            <a:spLocks noGrp="1"/>
          </p:cNvSpPr>
          <p:nvPr>
            <p:ph idx="1"/>
          </p:nvPr>
        </p:nvSpPr>
        <p:spPr/>
        <p:txBody>
          <a:bodyPr/>
          <a:lstStyle/>
          <a:p>
            <a:r>
              <a:rPr lang="en-US" dirty="0" smtClean="0"/>
              <a:t>Requirement to Include Hyperlinks to Exhibits</a:t>
            </a:r>
          </a:p>
          <a:p>
            <a:pPr lvl="1"/>
            <a:r>
              <a:rPr lang="en-US" dirty="0" smtClean="0"/>
              <a:t>Registrants required to comply </a:t>
            </a:r>
            <a:r>
              <a:rPr lang="en-US" dirty="0"/>
              <a:t>with the new hyperlink requirement for filings on or after September 1, </a:t>
            </a:r>
            <a:r>
              <a:rPr lang="en-US" dirty="0" smtClean="0"/>
              <a:t>2017. </a:t>
            </a:r>
          </a:p>
          <a:p>
            <a:pPr lvl="2"/>
            <a:r>
              <a:rPr lang="en-US" dirty="0" smtClean="0"/>
              <a:t>Non-accelerated filers and smaller reporting companies that submit filings in ASCII format have until September 1, 2018.</a:t>
            </a:r>
          </a:p>
          <a:p>
            <a:pPr lvl="1"/>
            <a:r>
              <a:rPr lang="en-US" dirty="0" smtClean="0"/>
              <a:t>Amends </a:t>
            </a:r>
            <a:r>
              <a:rPr lang="en-US" dirty="0"/>
              <a:t>Item 601 of Regulation </a:t>
            </a:r>
            <a:r>
              <a:rPr lang="en-US" dirty="0" smtClean="0"/>
              <a:t>S-K to require each </a:t>
            </a:r>
            <a:r>
              <a:rPr lang="en-US" dirty="0"/>
              <a:t>exhibit identified in the exhibit index </a:t>
            </a:r>
            <a:r>
              <a:rPr lang="en-US" dirty="0" smtClean="0"/>
              <a:t>to “include </a:t>
            </a:r>
            <a:r>
              <a:rPr lang="en-US" dirty="0"/>
              <a:t>an active hyperlink to the exhibit as filed on </a:t>
            </a:r>
            <a:r>
              <a:rPr lang="en-US" dirty="0" smtClean="0"/>
              <a:t>EDGAR,” </a:t>
            </a:r>
            <a:r>
              <a:rPr lang="en-US" dirty="0"/>
              <a:t>whether or not the exhibit is incorporated by </a:t>
            </a:r>
            <a:r>
              <a:rPr lang="en-US" dirty="0" smtClean="0"/>
              <a:t>reference.</a:t>
            </a:r>
          </a:p>
        </p:txBody>
      </p:sp>
    </p:spTree>
    <p:extLst>
      <p:ext uri="{BB962C8B-B14F-4D97-AF65-F5344CB8AC3E}">
        <p14:creationId xmlns:p14="http://schemas.microsoft.com/office/powerpoint/2010/main" val="1137314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10-K </a:t>
            </a:r>
            <a:r>
              <a:rPr lang="en-US" dirty="0" smtClean="0"/>
              <a:t>Considerations</a:t>
            </a:r>
            <a:r>
              <a:rPr lang="en-US" sz="1600" b="0" dirty="0"/>
              <a:t> (cont.)</a:t>
            </a:r>
            <a:r>
              <a:rPr lang="en-US" dirty="0" smtClean="0"/>
              <a:t> </a:t>
            </a:r>
            <a:endParaRPr lang="en-US" dirty="0"/>
          </a:p>
        </p:txBody>
      </p:sp>
      <p:sp>
        <p:nvSpPr>
          <p:cNvPr id="3" name="Content Placeholder 2"/>
          <p:cNvSpPr>
            <a:spLocks noGrp="1"/>
          </p:cNvSpPr>
          <p:nvPr>
            <p:ph idx="1"/>
          </p:nvPr>
        </p:nvSpPr>
        <p:spPr/>
        <p:txBody>
          <a:bodyPr/>
          <a:lstStyle/>
          <a:p>
            <a:r>
              <a:rPr lang="en-US" dirty="0" smtClean="0"/>
              <a:t>Requirement to Include Hyperlinks to Exhibits</a:t>
            </a:r>
          </a:p>
          <a:p>
            <a:pPr lvl="1"/>
            <a:r>
              <a:rPr lang="en-US" dirty="0" smtClean="0"/>
              <a:t>Registrants required to file in HTML format registration statements and reports subject to Item 601 exhibit filing requirements.</a:t>
            </a:r>
          </a:p>
          <a:p>
            <a:pPr lvl="1"/>
            <a:r>
              <a:rPr lang="en-US" dirty="0" smtClean="0"/>
              <a:t>Does not </a:t>
            </a:r>
            <a:r>
              <a:rPr lang="en-US" dirty="0"/>
              <a:t>apply to </a:t>
            </a:r>
            <a:r>
              <a:rPr lang="en-US" dirty="0" smtClean="0"/>
              <a:t>exhibits filed </a:t>
            </a:r>
            <a:r>
              <a:rPr lang="en-US" dirty="0"/>
              <a:t>on paper </a:t>
            </a:r>
            <a:r>
              <a:rPr lang="en-US" dirty="0" smtClean="0"/>
              <a:t>pursuant to a temporary or continuing </a:t>
            </a:r>
            <a:r>
              <a:rPr lang="en-US" dirty="0"/>
              <a:t>hardship </a:t>
            </a:r>
            <a:r>
              <a:rPr lang="en-US" dirty="0" smtClean="0"/>
              <a:t>exemption.</a:t>
            </a:r>
            <a:endParaRPr lang="en-US" dirty="0"/>
          </a:p>
        </p:txBody>
      </p:sp>
    </p:spTree>
    <p:extLst>
      <p:ext uri="{BB962C8B-B14F-4D97-AF65-F5344CB8AC3E}">
        <p14:creationId xmlns:p14="http://schemas.microsoft.com/office/powerpoint/2010/main" val="393887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10-K </a:t>
            </a:r>
            <a:r>
              <a:rPr lang="en-US" dirty="0" smtClean="0"/>
              <a:t>Considerations </a:t>
            </a:r>
            <a:r>
              <a:rPr lang="en-US" sz="1600" b="0" dirty="0" smtClean="0"/>
              <a:t>(</a:t>
            </a:r>
            <a:r>
              <a:rPr lang="en-US" sz="1600" b="0" dirty="0"/>
              <a:t>cont.)</a:t>
            </a:r>
            <a:endParaRPr lang="en-US" dirty="0"/>
          </a:p>
        </p:txBody>
      </p:sp>
      <p:sp>
        <p:nvSpPr>
          <p:cNvPr id="3" name="Content Placeholder 2"/>
          <p:cNvSpPr>
            <a:spLocks noGrp="1"/>
          </p:cNvSpPr>
          <p:nvPr>
            <p:ph idx="1"/>
          </p:nvPr>
        </p:nvSpPr>
        <p:spPr/>
        <p:txBody>
          <a:bodyPr/>
          <a:lstStyle/>
          <a:p>
            <a:r>
              <a:rPr lang="en-US" dirty="0"/>
              <a:t>Disclosure Effectiveness </a:t>
            </a:r>
            <a:r>
              <a:rPr lang="en-US" dirty="0" smtClean="0"/>
              <a:t>Proposal:</a:t>
            </a:r>
          </a:p>
          <a:p>
            <a:pPr lvl="1"/>
            <a:r>
              <a:rPr lang="en-US" dirty="0" smtClean="0"/>
              <a:t>Omission of Information from Exhibits (including Confidential Information without </a:t>
            </a:r>
            <a:r>
              <a:rPr lang="en-US" dirty="0"/>
              <a:t>a Confidential Treatment </a:t>
            </a:r>
            <a:r>
              <a:rPr lang="en-US" dirty="0" smtClean="0"/>
              <a:t>Request);</a:t>
            </a:r>
          </a:p>
          <a:p>
            <a:pPr lvl="1"/>
            <a:r>
              <a:rPr lang="en-US" dirty="0" smtClean="0"/>
              <a:t>MD&amp;A </a:t>
            </a:r>
            <a:r>
              <a:rPr lang="en-US" dirty="0"/>
              <a:t>Disclosure Reduced; </a:t>
            </a:r>
            <a:r>
              <a:rPr lang="en-US" dirty="0" smtClean="0"/>
              <a:t>and</a:t>
            </a:r>
          </a:p>
          <a:p>
            <a:pPr lvl="1"/>
            <a:r>
              <a:rPr lang="en-US" dirty="0" smtClean="0"/>
              <a:t>Other </a:t>
            </a:r>
            <a:r>
              <a:rPr lang="en-US" dirty="0"/>
              <a:t>Proposed Changes</a:t>
            </a:r>
            <a:r>
              <a:rPr lang="en-US" dirty="0" smtClean="0"/>
              <a:t>.</a:t>
            </a:r>
            <a:endParaRPr lang="en-US" dirty="0"/>
          </a:p>
        </p:txBody>
      </p:sp>
    </p:spTree>
    <p:extLst>
      <p:ext uri="{BB962C8B-B14F-4D97-AF65-F5344CB8AC3E}">
        <p14:creationId xmlns:p14="http://schemas.microsoft.com/office/powerpoint/2010/main" val="2462293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10-K </a:t>
            </a:r>
            <a:r>
              <a:rPr lang="en-US" dirty="0" smtClean="0"/>
              <a:t>Considerations </a:t>
            </a:r>
            <a:r>
              <a:rPr lang="en-US" sz="1600" b="0" dirty="0" smtClean="0"/>
              <a:t>(</a:t>
            </a:r>
            <a:r>
              <a:rPr lang="en-US" sz="1600" b="0" dirty="0"/>
              <a:t>cont.)</a:t>
            </a:r>
            <a:endParaRPr lang="en-US" dirty="0"/>
          </a:p>
        </p:txBody>
      </p:sp>
      <p:sp>
        <p:nvSpPr>
          <p:cNvPr id="3" name="Content Placeholder 2"/>
          <p:cNvSpPr>
            <a:spLocks noGrp="1"/>
          </p:cNvSpPr>
          <p:nvPr>
            <p:ph idx="1"/>
          </p:nvPr>
        </p:nvSpPr>
        <p:spPr/>
        <p:txBody>
          <a:bodyPr/>
          <a:lstStyle/>
          <a:p>
            <a:pPr marL="342900" lvl="1" indent="-342900">
              <a:buFont typeface="Wingdings" pitchFamily="2" charset="2"/>
              <a:buChar char="§"/>
            </a:pPr>
            <a:r>
              <a:rPr lang="en-US" sz="2000" dirty="0"/>
              <a:t>Omission of </a:t>
            </a:r>
            <a:r>
              <a:rPr lang="en-US" sz="2000" dirty="0" smtClean="0"/>
              <a:t>Information from Exhibits:</a:t>
            </a:r>
          </a:p>
          <a:p>
            <a:pPr lvl="1"/>
            <a:r>
              <a:rPr lang="en-US" sz="2000" dirty="0" smtClean="0"/>
              <a:t>Registrants would be permitted, without submitting a confidential treatment request, to omit from exhibit filings:</a:t>
            </a:r>
          </a:p>
          <a:p>
            <a:pPr lvl="2"/>
            <a:r>
              <a:rPr lang="en-US" sz="2000" dirty="0" smtClean="0"/>
              <a:t>Schedules and similar attachments from </a:t>
            </a:r>
            <a:r>
              <a:rPr lang="en-US" sz="2000" i="1" dirty="0" smtClean="0"/>
              <a:t>all</a:t>
            </a:r>
            <a:r>
              <a:rPr lang="en-US" sz="2000" dirty="0" smtClean="0"/>
              <a:t> exhibits unless they contain material information and that information is not otherwise reflected in the exhibit or disclosure document; provided that the registrant:</a:t>
            </a:r>
          </a:p>
          <a:p>
            <a:pPr lvl="3"/>
            <a:r>
              <a:rPr lang="en-US" sz="2000" dirty="0" smtClean="0"/>
              <a:t>Includes list identifying contents of omitted schedules and attachments; and</a:t>
            </a:r>
          </a:p>
          <a:p>
            <a:pPr lvl="3"/>
            <a:r>
              <a:rPr lang="en-US" sz="2000" dirty="0" smtClean="0"/>
              <a:t>Agrees to provide, on a supplemental basis, a copy of any omitted schedules or attachments to the Staff upon request.</a:t>
            </a:r>
            <a:endParaRPr lang="en-US" sz="2000" dirty="0"/>
          </a:p>
        </p:txBody>
      </p:sp>
    </p:spTree>
    <p:extLst>
      <p:ext uri="{BB962C8B-B14F-4D97-AF65-F5344CB8AC3E}">
        <p14:creationId xmlns:p14="http://schemas.microsoft.com/office/powerpoint/2010/main" val="538741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10-K </a:t>
            </a:r>
            <a:r>
              <a:rPr lang="en-US" dirty="0" smtClean="0"/>
              <a:t>Considerations </a:t>
            </a:r>
            <a:r>
              <a:rPr lang="en-US" sz="1600" b="0" dirty="0" smtClean="0"/>
              <a:t>(</a:t>
            </a:r>
            <a:r>
              <a:rPr lang="en-US" sz="1600" b="0" dirty="0"/>
              <a:t>cont.)</a:t>
            </a:r>
            <a:endParaRPr lang="en-US" dirty="0"/>
          </a:p>
        </p:txBody>
      </p:sp>
      <p:sp>
        <p:nvSpPr>
          <p:cNvPr id="3" name="Content Placeholder 2"/>
          <p:cNvSpPr>
            <a:spLocks noGrp="1"/>
          </p:cNvSpPr>
          <p:nvPr>
            <p:ph idx="1"/>
          </p:nvPr>
        </p:nvSpPr>
        <p:spPr/>
        <p:txBody>
          <a:bodyPr/>
          <a:lstStyle/>
          <a:p>
            <a:pPr marL="342900" lvl="1" indent="-342900">
              <a:buFont typeface="Wingdings" pitchFamily="2" charset="2"/>
              <a:buChar char="§"/>
            </a:pPr>
            <a:r>
              <a:rPr lang="en-US" dirty="0"/>
              <a:t>Omission of </a:t>
            </a:r>
            <a:r>
              <a:rPr lang="en-US" dirty="0" smtClean="0"/>
              <a:t>Information from Exhibits:</a:t>
            </a:r>
          </a:p>
          <a:p>
            <a:pPr lvl="1"/>
            <a:r>
              <a:rPr lang="en-US" dirty="0" smtClean="0"/>
              <a:t>Registrants would be permitted, without submitting confidential treatment request, to omit from exhibit filings:</a:t>
            </a:r>
          </a:p>
          <a:p>
            <a:pPr lvl="2"/>
            <a:r>
              <a:rPr lang="en-US" dirty="0" smtClean="0"/>
              <a:t>Personally identifiable information; and</a:t>
            </a:r>
          </a:p>
          <a:p>
            <a:pPr lvl="2"/>
            <a:r>
              <a:rPr lang="en-US" dirty="0" smtClean="0"/>
              <a:t>Confidential information contained in material contracts filed as exhibits if such information both:</a:t>
            </a:r>
          </a:p>
          <a:p>
            <a:pPr lvl="3"/>
            <a:r>
              <a:rPr lang="en-US" dirty="0" smtClean="0"/>
              <a:t>Would be competitively harmful if disclosed; and</a:t>
            </a:r>
          </a:p>
          <a:p>
            <a:pPr lvl="3"/>
            <a:r>
              <a:rPr lang="en-US" dirty="0" smtClean="0"/>
              <a:t>Is not material.</a:t>
            </a:r>
          </a:p>
        </p:txBody>
      </p:sp>
    </p:spTree>
    <p:extLst>
      <p:ext uri="{BB962C8B-B14F-4D97-AF65-F5344CB8AC3E}">
        <p14:creationId xmlns:p14="http://schemas.microsoft.com/office/powerpoint/2010/main" val="3875805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10-K </a:t>
            </a:r>
            <a:r>
              <a:rPr lang="en-US" dirty="0" smtClean="0"/>
              <a:t>Considerations </a:t>
            </a:r>
            <a:r>
              <a:rPr lang="en-US" sz="1600" b="0" dirty="0" smtClean="0"/>
              <a:t>(</a:t>
            </a:r>
            <a:r>
              <a:rPr lang="en-US" sz="1600" b="0" dirty="0"/>
              <a:t>cont.)</a:t>
            </a:r>
            <a:endParaRPr lang="en-US" dirty="0"/>
          </a:p>
        </p:txBody>
      </p:sp>
      <p:sp>
        <p:nvSpPr>
          <p:cNvPr id="3" name="Content Placeholder 2"/>
          <p:cNvSpPr>
            <a:spLocks noGrp="1"/>
          </p:cNvSpPr>
          <p:nvPr>
            <p:ph idx="1"/>
          </p:nvPr>
        </p:nvSpPr>
        <p:spPr/>
        <p:txBody>
          <a:bodyPr/>
          <a:lstStyle/>
          <a:p>
            <a:pPr marL="342900" lvl="1" indent="-342900">
              <a:buFont typeface="Wingdings" pitchFamily="2" charset="2"/>
              <a:buChar char="§"/>
            </a:pPr>
            <a:r>
              <a:rPr lang="en-US" dirty="0"/>
              <a:t>Omission of </a:t>
            </a:r>
            <a:r>
              <a:rPr lang="en-US" dirty="0" smtClean="0"/>
              <a:t>Confidential Information without a Confidential Treatment Request:</a:t>
            </a:r>
          </a:p>
          <a:p>
            <a:pPr lvl="1"/>
            <a:r>
              <a:rPr lang="en-US" dirty="0"/>
              <a:t>Staff will continue selective review of filings to assess whether redacted information is limited to information that meets </a:t>
            </a:r>
            <a:r>
              <a:rPr lang="en-US" dirty="0" smtClean="0"/>
              <a:t>criteria (competitive harm and immaterial);</a:t>
            </a:r>
          </a:p>
          <a:p>
            <a:pPr lvl="1"/>
            <a:r>
              <a:rPr lang="en-US" dirty="0" smtClean="0"/>
              <a:t>Staff may request registrants provide supplemental materials; and</a:t>
            </a:r>
          </a:p>
          <a:p>
            <a:pPr lvl="1"/>
            <a:r>
              <a:rPr lang="en-US" dirty="0" smtClean="0"/>
              <a:t>If supplemental materials do not support redactions, Staff may request amendment to filing to include previously redacted information. </a:t>
            </a:r>
            <a:endParaRPr lang="en-US" dirty="0"/>
          </a:p>
        </p:txBody>
      </p:sp>
    </p:spTree>
    <p:extLst>
      <p:ext uri="{BB962C8B-B14F-4D97-AF65-F5344CB8AC3E}">
        <p14:creationId xmlns:p14="http://schemas.microsoft.com/office/powerpoint/2010/main" val="342408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10-K </a:t>
            </a:r>
            <a:r>
              <a:rPr lang="en-US" dirty="0" smtClean="0"/>
              <a:t>Considerations </a:t>
            </a:r>
            <a:r>
              <a:rPr lang="en-US" sz="1600" b="0" dirty="0" smtClean="0"/>
              <a:t>(</a:t>
            </a:r>
            <a:r>
              <a:rPr lang="en-US" sz="1600" b="0" dirty="0"/>
              <a:t>cont.)</a:t>
            </a:r>
            <a:endParaRPr lang="en-US" dirty="0"/>
          </a:p>
        </p:txBody>
      </p:sp>
      <p:sp>
        <p:nvSpPr>
          <p:cNvPr id="3" name="Content Placeholder 2"/>
          <p:cNvSpPr>
            <a:spLocks noGrp="1"/>
          </p:cNvSpPr>
          <p:nvPr>
            <p:ph idx="1"/>
          </p:nvPr>
        </p:nvSpPr>
        <p:spPr/>
        <p:txBody>
          <a:bodyPr/>
          <a:lstStyle/>
          <a:p>
            <a:pPr marL="342900" lvl="1" indent="-342900">
              <a:buFont typeface="Wingdings" pitchFamily="2" charset="2"/>
              <a:buChar char="§"/>
            </a:pPr>
            <a:r>
              <a:rPr lang="en-US" dirty="0"/>
              <a:t>MD&amp;A Disclosure </a:t>
            </a:r>
            <a:r>
              <a:rPr lang="en-US" dirty="0" smtClean="0"/>
              <a:t>Reduced:</a:t>
            </a:r>
          </a:p>
          <a:p>
            <a:pPr lvl="1"/>
            <a:r>
              <a:rPr lang="en-US" dirty="0" smtClean="0"/>
              <a:t>For filings that include financial statements covering three years, registrants would be permitted to exclude MD&amp;A disclosure about the earliest year so long as:</a:t>
            </a:r>
          </a:p>
          <a:p>
            <a:pPr lvl="2"/>
            <a:r>
              <a:rPr lang="en-US" dirty="0" smtClean="0"/>
              <a:t>MD&amp;A disclosure relating to earliest year is not material to understanding of registrant’s financial condition, changes in financial condition or results of operations; and</a:t>
            </a:r>
            <a:endParaRPr lang="en-US" dirty="0"/>
          </a:p>
          <a:p>
            <a:pPr lvl="2"/>
            <a:r>
              <a:rPr lang="en-US" dirty="0" smtClean="0"/>
              <a:t>Registrant previously filed prior year Form 10-K on EDGAR including such earliest year. </a:t>
            </a:r>
            <a:endParaRPr lang="en-US" dirty="0"/>
          </a:p>
        </p:txBody>
      </p:sp>
    </p:spTree>
    <p:extLst>
      <p:ext uri="{BB962C8B-B14F-4D97-AF65-F5344CB8AC3E}">
        <p14:creationId xmlns:p14="http://schemas.microsoft.com/office/powerpoint/2010/main" val="1695941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10-K </a:t>
            </a:r>
            <a:r>
              <a:rPr lang="en-US" dirty="0" smtClean="0"/>
              <a:t>Considerations </a:t>
            </a:r>
            <a:r>
              <a:rPr lang="en-US" sz="1600" b="0" dirty="0" smtClean="0"/>
              <a:t>(</a:t>
            </a:r>
            <a:r>
              <a:rPr lang="en-US" sz="1600" b="0" dirty="0"/>
              <a:t>cont.)</a:t>
            </a:r>
            <a:endParaRPr lang="en-US" dirty="0"/>
          </a:p>
        </p:txBody>
      </p:sp>
      <p:sp>
        <p:nvSpPr>
          <p:cNvPr id="3" name="Content Placeholder 2"/>
          <p:cNvSpPr>
            <a:spLocks noGrp="1"/>
          </p:cNvSpPr>
          <p:nvPr>
            <p:ph idx="1"/>
          </p:nvPr>
        </p:nvSpPr>
        <p:spPr/>
        <p:txBody>
          <a:bodyPr/>
          <a:lstStyle/>
          <a:p>
            <a:pPr marL="342900" lvl="1" indent="-342900">
              <a:buFont typeface="Wingdings" pitchFamily="2" charset="2"/>
              <a:buChar char="§"/>
            </a:pPr>
            <a:r>
              <a:rPr lang="en-US" sz="2400" dirty="0"/>
              <a:t>MD&amp;A Disclosure </a:t>
            </a:r>
            <a:r>
              <a:rPr lang="en-US" sz="2400" dirty="0" smtClean="0"/>
              <a:t>Reduced:</a:t>
            </a:r>
          </a:p>
          <a:p>
            <a:pPr lvl="1"/>
            <a:r>
              <a:rPr lang="en-US" dirty="0" smtClean="0"/>
              <a:t>No change in MD&amp;A requirements for smaller reporting companies and EGCs that include financial statements covering only two years.</a:t>
            </a:r>
          </a:p>
          <a:p>
            <a:pPr lvl="1"/>
            <a:r>
              <a:rPr lang="en-US" dirty="0" smtClean="0"/>
              <a:t>Clarification that registrants may use any form of MD&amp;A presentation to “enhance a reader’s understanding.”</a:t>
            </a:r>
          </a:p>
          <a:p>
            <a:pPr lvl="2"/>
            <a:r>
              <a:rPr lang="en-US" dirty="0" smtClean="0"/>
              <a:t>For example, narrative disclosure for one or more years in three-year period may be more appropriate than year-to-year comparison.</a:t>
            </a:r>
          </a:p>
        </p:txBody>
      </p:sp>
    </p:spTree>
    <p:extLst>
      <p:ext uri="{BB962C8B-B14F-4D97-AF65-F5344CB8AC3E}">
        <p14:creationId xmlns:p14="http://schemas.microsoft.com/office/powerpoint/2010/main" val="3653031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10-K </a:t>
            </a:r>
            <a:r>
              <a:rPr lang="en-US" dirty="0" smtClean="0"/>
              <a:t>Considerations </a:t>
            </a:r>
            <a:r>
              <a:rPr lang="en-US" sz="1600" b="0" dirty="0" smtClean="0"/>
              <a:t>(</a:t>
            </a:r>
            <a:r>
              <a:rPr lang="en-US" sz="1600" b="0" dirty="0"/>
              <a:t>cont.)</a:t>
            </a:r>
            <a:endParaRPr lang="en-US" dirty="0"/>
          </a:p>
        </p:txBody>
      </p:sp>
      <p:sp>
        <p:nvSpPr>
          <p:cNvPr id="3" name="Content Placeholder 2"/>
          <p:cNvSpPr>
            <a:spLocks noGrp="1"/>
          </p:cNvSpPr>
          <p:nvPr>
            <p:ph idx="1"/>
          </p:nvPr>
        </p:nvSpPr>
        <p:spPr/>
        <p:txBody>
          <a:bodyPr/>
          <a:lstStyle/>
          <a:p>
            <a:pPr marL="342900" lvl="1" indent="-342900">
              <a:buFont typeface="Wingdings" pitchFamily="2" charset="2"/>
              <a:buChar char="§"/>
            </a:pPr>
            <a:r>
              <a:rPr lang="en-US" sz="2400" dirty="0" smtClean="0"/>
              <a:t>Description of Property – emphasis on “materiality” of physical properties to registrant.</a:t>
            </a:r>
          </a:p>
          <a:p>
            <a:pPr marL="342900" lvl="1" indent="-342900">
              <a:buFont typeface="Wingdings" pitchFamily="2" charset="2"/>
              <a:buChar char="§"/>
            </a:pPr>
            <a:r>
              <a:rPr lang="en-US" sz="2400" dirty="0" smtClean="0"/>
              <a:t>Disclosure regarding Section 16(a) Reporting Compliance.</a:t>
            </a:r>
          </a:p>
          <a:p>
            <a:pPr marL="342900" lvl="1" indent="-342900">
              <a:buFont typeface="Wingdings" pitchFamily="2" charset="2"/>
              <a:buChar char="§"/>
            </a:pPr>
            <a:r>
              <a:rPr lang="en-US" sz="2400" dirty="0" smtClean="0"/>
              <a:t>Cover Pages of Periodic and Current Reports:</a:t>
            </a:r>
          </a:p>
          <a:p>
            <a:pPr lvl="1"/>
            <a:r>
              <a:rPr lang="en-US" sz="2400" dirty="0" smtClean="0"/>
              <a:t>Tag “data points” using Inline XBRL</a:t>
            </a:r>
          </a:p>
          <a:p>
            <a:pPr lvl="1"/>
            <a:r>
              <a:rPr lang="en-US" sz="2400" dirty="0" smtClean="0"/>
              <a:t>Include trading symbol for each class of securities registered under Exchange Act</a:t>
            </a:r>
          </a:p>
        </p:txBody>
      </p:sp>
    </p:spTree>
    <p:extLst>
      <p:ext uri="{BB962C8B-B14F-4D97-AF65-F5344CB8AC3E}">
        <p14:creationId xmlns:p14="http://schemas.microsoft.com/office/powerpoint/2010/main" val="940082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Speakers</a:t>
            </a:r>
          </a:p>
        </p:txBody>
      </p:sp>
      <p:sp>
        <p:nvSpPr>
          <p:cNvPr id="3" name="TextBox 2"/>
          <p:cNvSpPr txBox="1"/>
          <p:nvPr/>
        </p:nvSpPr>
        <p:spPr>
          <a:xfrm>
            <a:off x="1342102" y="1769807"/>
            <a:ext cx="3650226" cy="2567369"/>
          </a:xfrm>
          <a:prstGeom prst="rect">
            <a:avLst/>
          </a:prstGeom>
          <a:noFill/>
        </p:spPr>
        <p:txBody>
          <a:bodyPr wrap="square" rtlCol="0">
            <a:spAutoFit/>
          </a:bodyPr>
          <a:lstStyle/>
          <a:p>
            <a:pPr>
              <a:lnSpc>
                <a:spcPts val="1900"/>
              </a:lnSpc>
            </a:pPr>
            <a:r>
              <a:rPr lang="en-US" dirty="0">
                <a:solidFill>
                  <a:srgbClr val="2C3580"/>
                </a:solidFill>
              </a:rPr>
              <a:t>Lawrence Levin</a:t>
            </a:r>
          </a:p>
          <a:p>
            <a:pPr>
              <a:lnSpc>
                <a:spcPts val="1900"/>
              </a:lnSpc>
            </a:pPr>
            <a:r>
              <a:rPr lang="en-US" sz="1400" spc="-20" dirty="0" smtClean="0">
                <a:solidFill>
                  <a:schemeClr val="tx1">
                    <a:lumMod val="65000"/>
                    <a:lumOff val="35000"/>
                  </a:schemeClr>
                </a:solidFill>
              </a:rPr>
              <a:t>Partner, Co-Chair </a:t>
            </a:r>
            <a:r>
              <a:rPr lang="en-US" sz="1400" spc="-20" dirty="0">
                <a:solidFill>
                  <a:schemeClr val="tx1">
                    <a:lumMod val="65000"/>
                    <a:lumOff val="35000"/>
                  </a:schemeClr>
                </a:solidFill>
              </a:rPr>
              <a:t>of the Securities</a:t>
            </a:r>
            <a:endParaRPr lang="en-US" sz="1400" spc="-20" dirty="0" smtClean="0">
              <a:solidFill>
                <a:schemeClr val="tx1">
                  <a:lumMod val="65000"/>
                  <a:lumOff val="35000"/>
                </a:schemeClr>
              </a:solidFill>
            </a:endParaRPr>
          </a:p>
          <a:p>
            <a:pPr>
              <a:lnSpc>
                <a:spcPts val="1900"/>
              </a:lnSpc>
            </a:pPr>
            <a:r>
              <a:rPr lang="en-US" sz="1400" spc="-20" dirty="0">
                <a:solidFill>
                  <a:schemeClr val="tx1">
                    <a:lumMod val="65000"/>
                    <a:lumOff val="35000"/>
                  </a:schemeClr>
                </a:solidFill>
              </a:rPr>
              <a:t>a</a:t>
            </a:r>
            <a:r>
              <a:rPr lang="en-US" sz="1400" spc="-20" dirty="0" smtClean="0">
                <a:solidFill>
                  <a:schemeClr val="tx1">
                    <a:lumMod val="65000"/>
                    <a:lumOff val="35000"/>
                  </a:schemeClr>
                </a:solidFill>
              </a:rPr>
              <a:t>nd Public Company Practice</a:t>
            </a:r>
            <a:br>
              <a:rPr lang="en-US" sz="1400" spc="-20" dirty="0" smtClean="0">
                <a:solidFill>
                  <a:schemeClr val="tx1">
                    <a:lumMod val="65000"/>
                    <a:lumOff val="35000"/>
                  </a:schemeClr>
                </a:solidFill>
              </a:rPr>
            </a:br>
            <a:r>
              <a:rPr lang="en-US" sz="1400" spc="-20" dirty="0" smtClean="0">
                <a:solidFill>
                  <a:schemeClr val="tx1">
                    <a:lumMod val="65000"/>
                    <a:lumOff val="35000"/>
                  </a:schemeClr>
                </a:solidFill>
              </a:rPr>
              <a:t>Katten </a:t>
            </a:r>
            <a:r>
              <a:rPr lang="en-US" sz="1400" spc="-20" dirty="0">
                <a:solidFill>
                  <a:schemeClr val="tx1">
                    <a:lumMod val="65000"/>
                    <a:lumOff val="35000"/>
                  </a:schemeClr>
                </a:solidFill>
              </a:rPr>
              <a:t>Muchin Rosenman LLP</a:t>
            </a:r>
          </a:p>
          <a:p>
            <a:pPr>
              <a:lnSpc>
                <a:spcPts val="1900"/>
              </a:lnSpc>
              <a:spcAft>
                <a:spcPts val="300"/>
              </a:spcAft>
            </a:pPr>
            <a:r>
              <a:rPr lang="en-US" sz="1400" spc="-20" dirty="0">
                <a:solidFill>
                  <a:schemeClr val="tx1">
                    <a:lumMod val="65000"/>
                    <a:lumOff val="35000"/>
                  </a:schemeClr>
                </a:solidFill>
              </a:rPr>
              <a:t>lawrence.levin@kattenlaw.com</a:t>
            </a:r>
          </a:p>
          <a:p>
            <a:pPr>
              <a:lnSpc>
                <a:spcPts val="1900"/>
              </a:lnSpc>
            </a:pPr>
            <a:r>
              <a:rPr lang="en-US" dirty="0"/>
              <a:t> </a:t>
            </a:r>
          </a:p>
          <a:p>
            <a:pPr>
              <a:lnSpc>
                <a:spcPts val="1900"/>
              </a:lnSpc>
            </a:pPr>
            <a:r>
              <a:rPr lang="en-US" dirty="0">
                <a:solidFill>
                  <a:srgbClr val="2C3580"/>
                </a:solidFill>
              </a:rPr>
              <a:t>Ted Guy</a:t>
            </a:r>
          </a:p>
          <a:p>
            <a:pPr>
              <a:lnSpc>
                <a:spcPts val="1900"/>
              </a:lnSpc>
            </a:pPr>
            <a:r>
              <a:rPr lang="en-US" sz="1400" spc="-20" dirty="0" smtClean="0">
                <a:solidFill>
                  <a:schemeClr val="tx1">
                    <a:lumMod val="65000"/>
                    <a:lumOff val="35000"/>
                  </a:schemeClr>
                </a:solidFill>
              </a:rPr>
              <a:t>Partner</a:t>
            </a:r>
            <a:endParaRPr lang="en-US" sz="1400" spc="-20" dirty="0">
              <a:solidFill>
                <a:schemeClr val="tx1">
                  <a:lumMod val="65000"/>
                  <a:lumOff val="35000"/>
                </a:schemeClr>
              </a:solidFill>
            </a:endParaRPr>
          </a:p>
          <a:p>
            <a:pPr>
              <a:lnSpc>
                <a:spcPts val="1900"/>
              </a:lnSpc>
            </a:pPr>
            <a:r>
              <a:rPr lang="en-US" sz="1400" spc="-20" dirty="0">
                <a:solidFill>
                  <a:schemeClr val="tx1">
                    <a:lumMod val="65000"/>
                    <a:lumOff val="35000"/>
                  </a:schemeClr>
                </a:solidFill>
              </a:rPr>
              <a:t>Ernst &amp; Young LLP</a:t>
            </a:r>
          </a:p>
          <a:p>
            <a:pPr>
              <a:lnSpc>
                <a:spcPts val="1900"/>
              </a:lnSpc>
            </a:pPr>
            <a:r>
              <a:rPr lang="en-US" sz="1400" spc="-20" dirty="0" smtClean="0">
                <a:solidFill>
                  <a:schemeClr val="tx1">
                    <a:lumMod val="65000"/>
                    <a:lumOff val="35000"/>
                  </a:schemeClr>
                </a:solidFill>
              </a:rPr>
              <a:t>ted.guy@ey.com</a:t>
            </a:r>
            <a:endParaRPr lang="en-US" sz="1400" spc="-20" dirty="0">
              <a:solidFill>
                <a:schemeClr val="tx1">
                  <a:lumMod val="65000"/>
                  <a:lumOff val="35000"/>
                </a:schemeClr>
              </a:solidFill>
            </a:endParaRPr>
          </a:p>
        </p:txBody>
      </p:sp>
      <p:sp>
        <p:nvSpPr>
          <p:cNvPr id="4" name="TextBox 3"/>
          <p:cNvSpPr txBox="1"/>
          <p:nvPr/>
        </p:nvSpPr>
        <p:spPr>
          <a:xfrm>
            <a:off x="6135319" y="1779588"/>
            <a:ext cx="2788548" cy="3962623"/>
          </a:xfrm>
          <a:prstGeom prst="rect">
            <a:avLst/>
          </a:prstGeom>
          <a:noFill/>
        </p:spPr>
        <p:txBody>
          <a:bodyPr wrap="square" rtlCol="0">
            <a:spAutoFit/>
          </a:bodyPr>
          <a:lstStyle/>
          <a:p>
            <a:pPr>
              <a:lnSpc>
                <a:spcPts val="1900"/>
              </a:lnSpc>
            </a:pPr>
            <a:r>
              <a:rPr lang="en-US" dirty="0" smtClean="0">
                <a:solidFill>
                  <a:srgbClr val="2C3580"/>
                </a:solidFill>
              </a:rPr>
              <a:t>Mark Reyes</a:t>
            </a:r>
            <a:endParaRPr lang="en-US" dirty="0">
              <a:solidFill>
                <a:srgbClr val="2C3580"/>
              </a:solidFill>
            </a:endParaRPr>
          </a:p>
          <a:p>
            <a:pPr>
              <a:lnSpc>
                <a:spcPts val="1900"/>
              </a:lnSpc>
            </a:pPr>
            <a:r>
              <a:rPr lang="en-US" sz="1400" dirty="0" smtClean="0">
                <a:solidFill>
                  <a:schemeClr val="tx1">
                    <a:lumMod val="65000"/>
                    <a:lumOff val="35000"/>
                  </a:schemeClr>
                </a:solidFill>
              </a:rPr>
              <a:t>Partner</a:t>
            </a:r>
            <a:endParaRPr lang="en-US" sz="1400" dirty="0">
              <a:solidFill>
                <a:schemeClr val="tx1">
                  <a:lumMod val="65000"/>
                  <a:lumOff val="35000"/>
                </a:schemeClr>
              </a:solidFill>
            </a:endParaRPr>
          </a:p>
          <a:p>
            <a:pPr>
              <a:lnSpc>
                <a:spcPts val="1900"/>
              </a:lnSpc>
            </a:pPr>
            <a:r>
              <a:rPr lang="en-US" sz="1400" dirty="0" smtClean="0">
                <a:solidFill>
                  <a:schemeClr val="tx1">
                    <a:lumMod val="65000"/>
                    <a:lumOff val="35000"/>
                  </a:schemeClr>
                </a:solidFill>
              </a:rPr>
              <a:t>Katten Muchin Rosenman LLP</a:t>
            </a:r>
            <a:endParaRPr lang="en-US" sz="1400" dirty="0">
              <a:solidFill>
                <a:schemeClr val="tx1">
                  <a:lumMod val="65000"/>
                  <a:lumOff val="35000"/>
                </a:schemeClr>
              </a:solidFill>
            </a:endParaRPr>
          </a:p>
          <a:p>
            <a:pPr>
              <a:lnSpc>
                <a:spcPts val="1900"/>
              </a:lnSpc>
            </a:pPr>
            <a:r>
              <a:rPr lang="en-US" sz="1400" dirty="0">
                <a:solidFill>
                  <a:schemeClr val="tx1">
                    <a:lumMod val="65000"/>
                    <a:lumOff val="35000"/>
                  </a:schemeClr>
                </a:solidFill>
              </a:rPr>
              <a:t>m</a:t>
            </a:r>
            <a:r>
              <a:rPr lang="en-US" sz="1400" dirty="0" smtClean="0">
                <a:solidFill>
                  <a:schemeClr val="tx1">
                    <a:lumMod val="65000"/>
                    <a:lumOff val="35000"/>
                  </a:schemeClr>
                </a:solidFill>
              </a:rPr>
              <a:t>ark.reyes@kattenlaw.com</a:t>
            </a:r>
          </a:p>
          <a:p>
            <a:pPr>
              <a:lnSpc>
                <a:spcPts val="1900"/>
              </a:lnSpc>
            </a:pPr>
            <a:r>
              <a:rPr lang="en-US" dirty="0"/>
              <a:t> </a:t>
            </a:r>
            <a:endParaRPr lang="en-US" dirty="0" smtClean="0"/>
          </a:p>
          <a:p>
            <a:pPr>
              <a:lnSpc>
                <a:spcPts val="1900"/>
              </a:lnSpc>
            </a:pPr>
            <a:endParaRPr lang="en-US" dirty="0"/>
          </a:p>
          <a:p>
            <a:pPr>
              <a:lnSpc>
                <a:spcPts val="1900"/>
              </a:lnSpc>
            </a:pPr>
            <a:r>
              <a:rPr lang="en-US" dirty="0">
                <a:solidFill>
                  <a:srgbClr val="2C3580"/>
                </a:solidFill>
              </a:rPr>
              <a:t>Amy Bilbija </a:t>
            </a:r>
          </a:p>
          <a:p>
            <a:r>
              <a:rPr lang="en-US" sz="1400" dirty="0">
                <a:solidFill>
                  <a:schemeClr val="tx1">
                    <a:lumMod val="65000"/>
                    <a:lumOff val="35000"/>
                  </a:schemeClr>
                </a:solidFill>
              </a:rPr>
              <a:t>Managing Director</a:t>
            </a:r>
          </a:p>
          <a:p>
            <a:pPr>
              <a:lnSpc>
                <a:spcPts val="1900"/>
              </a:lnSpc>
            </a:pPr>
            <a:r>
              <a:rPr lang="en-US" sz="1400" dirty="0">
                <a:solidFill>
                  <a:schemeClr val="tx1">
                    <a:lumMod val="65000"/>
                    <a:lumOff val="35000"/>
                  </a:schemeClr>
                </a:solidFill>
              </a:rPr>
              <a:t>Strategic Governance </a:t>
            </a:r>
            <a:r>
              <a:rPr lang="en-US" sz="1400" dirty="0" smtClean="0">
                <a:solidFill>
                  <a:schemeClr val="tx1">
                    <a:lumMod val="65000"/>
                    <a:lumOff val="35000"/>
                  </a:schemeClr>
                </a:solidFill>
              </a:rPr>
              <a:t>Advisors</a:t>
            </a:r>
          </a:p>
          <a:p>
            <a:pPr>
              <a:lnSpc>
                <a:spcPts val="1900"/>
              </a:lnSpc>
            </a:pPr>
            <a:r>
              <a:rPr lang="en-US" sz="1400" dirty="0" smtClean="0">
                <a:solidFill>
                  <a:schemeClr val="tx1">
                    <a:lumMod val="65000"/>
                    <a:lumOff val="35000"/>
                  </a:schemeClr>
                </a:solidFill>
              </a:rPr>
              <a:t>abilbija@stratgovadvisors.com</a:t>
            </a:r>
          </a:p>
          <a:p>
            <a:pPr>
              <a:lnSpc>
                <a:spcPts val="1900"/>
              </a:lnSpc>
            </a:pPr>
            <a:endParaRPr lang="en-US" sz="1400" dirty="0"/>
          </a:p>
          <a:p>
            <a:pPr>
              <a:lnSpc>
                <a:spcPts val="1900"/>
              </a:lnSpc>
            </a:pPr>
            <a:endParaRPr lang="en-US" sz="1400" dirty="0" smtClean="0"/>
          </a:p>
          <a:p>
            <a:pPr>
              <a:lnSpc>
                <a:spcPts val="1900"/>
              </a:lnSpc>
            </a:pPr>
            <a:r>
              <a:rPr lang="en-US" dirty="0" smtClean="0">
                <a:solidFill>
                  <a:srgbClr val="2C3580"/>
                </a:solidFill>
              </a:rPr>
              <a:t>Norm </a:t>
            </a:r>
            <a:r>
              <a:rPr lang="en-US" dirty="0">
                <a:solidFill>
                  <a:srgbClr val="2C3580"/>
                </a:solidFill>
              </a:rPr>
              <a:t>Staskey </a:t>
            </a:r>
            <a:endParaRPr lang="en-US" dirty="0" smtClean="0">
              <a:solidFill>
                <a:srgbClr val="2C3580"/>
              </a:solidFill>
            </a:endParaRPr>
          </a:p>
          <a:p>
            <a:pPr>
              <a:lnSpc>
                <a:spcPts val="1900"/>
              </a:lnSpc>
            </a:pPr>
            <a:r>
              <a:rPr lang="en-US" sz="1400" dirty="0">
                <a:solidFill>
                  <a:schemeClr val="tx1">
                    <a:lumMod val="65000"/>
                    <a:lumOff val="35000"/>
                  </a:schemeClr>
                </a:solidFill>
              </a:rPr>
              <a:t>Senior </a:t>
            </a:r>
            <a:r>
              <a:rPr lang="en-US" sz="1400" dirty="0" smtClean="0">
                <a:solidFill>
                  <a:schemeClr val="tx1">
                    <a:lumMod val="65000"/>
                    <a:lumOff val="35000"/>
                  </a:schemeClr>
                </a:solidFill>
              </a:rPr>
              <a:t>Manager</a:t>
            </a:r>
          </a:p>
          <a:p>
            <a:pPr>
              <a:lnSpc>
                <a:spcPts val="1900"/>
              </a:lnSpc>
            </a:pPr>
            <a:r>
              <a:rPr lang="en-US" sz="1400" dirty="0">
                <a:solidFill>
                  <a:schemeClr val="tx1">
                    <a:lumMod val="65000"/>
                    <a:lumOff val="35000"/>
                  </a:schemeClr>
                </a:solidFill>
              </a:rPr>
              <a:t>Ernst &amp; Young </a:t>
            </a:r>
            <a:r>
              <a:rPr lang="en-US" sz="1400" dirty="0" smtClean="0">
                <a:solidFill>
                  <a:schemeClr val="tx1">
                    <a:lumMod val="65000"/>
                    <a:lumOff val="35000"/>
                  </a:schemeClr>
                </a:solidFill>
              </a:rPr>
              <a:t>LLP</a:t>
            </a:r>
            <a:endParaRPr lang="en-US" sz="1400" dirty="0">
              <a:solidFill>
                <a:schemeClr val="tx1">
                  <a:lumMod val="65000"/>
                  <a:lumOff val="35000"/>
                </a:schemeClr>
              </a:solidFill>
            </a:endParaRPr>
          </a:p>
          <a:p>
            <a:pPr>
              <a:lnSpc>
                <a:spcPts val="1900"/>
              </a:lnSpc>
            </a:pPr>
            <a:r>
              <a:rPr lang="en-US" sz="1400" dirty="0">
                <a:solidFill>
                  <a:schemeClr val="tx1">
                    <a:lumMod val="65000"/>
                    <a:lumOff val="35000"/>
                  </a:schemeClr>
                </a:solidFill>
              </a:rPr>
              <a:t>n</a:t>
            </a:r>
            <a:r>
              <a:rPr lang="en-US" sz="1400" dirty="0" smtClean="0">
                <a:solidFill>
                  <a:schemeClr val="tx1">
                    <a:lumMod val="65000"/>
                    <a:lumOff val="35000"/>
                  </a:schemeClr>
                </a:solidFill>
              </a:rPr>
              <a:t>orm.staskey@ey.com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63" y="1858963"/>
            <a:ext cx="869950" cy="884237"/>
          </a:xfrm>
          <a:prstGeom prst="rect">
            <a:avLst/>
          </a:prstGeom>
          <a:ln w="9525">
            <a:solidFill>
              <a:srgbClr val="2C3580"/>
            </a:solidFill>
          </a:ln>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910" t="8854" r="11573" b="28690"/>
          <a:stretch/>
        </p:blipFill>
        <p:spPr>
          <a:xfrm>
            <a:off x="360363" y="3325813"/>
            <a:ext cx="869950" cy="884237"/>
          </a:xfrm>
          <a:prstGeom prst="rect">
            <a:avLst/>
          </a:prstGeom>
          <a:ln w="9525">
            <a:solidFill>
              <a:srgbClr val="2C3580"/>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9254" y="1829533"/>
            <a:ext cx="901659" cy="905512"/>
          </a:xfrm>
          <a:prstGeom prst="rect">
            <a:avLst/>
          </a:prstGeom>
          <a:ln w="9525">
            <a:solidFill>
              <a:srgbClr val="2C3580"/>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091" y="4682444"/>
            <a:ext cx="926426" cy="914033"/>
          </a:xfrm>
          <a:prstGeom prst="rect">
            <a:avLst/>
          </a:prstGeom>
          <a:ln w="9525">
            <a:solidFill>
              <a:srgbClr val="2C3580"/>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0741" y="3223479"/>
            <a:ext cx="788530" cy="986571"/>
          </a:xfrm>
          <a:prstGeom prst="rect">
            <a:avLst/>
          </a:prstGeom>
          <a:ln w="9525">
            <a:solidFill>
              <a:srgbClr val="2C358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28229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smtClean="0"/>
              <a:t>Annual Report to Shareholders Considerations</a:t>
            </a:r>
            <a:endParaRPr lang="en-US" sz="2900" dirty="0"/>
          </a:p>
        </p:txBody>
      </p:sp>
      <p:sp>
        <p:nvSpPr>
          <p:cNvPr id="3" name="Content Placeholder 2"/>
          <p:cNvSpPr>
            <a:spLocks noGrp="1"/>
          </p:cNvSpPr>
          <p:nvPr>
            <p:ph idx="1"/>
          </p:nvPr>
        </p:nvSpPr>
        <p:spPr/>
        <p:txBody>
          <a:bodyPr/>
          <a:lstStyle/>
          <a:p>
            <a:r>
              <a:rPr lang="en-US" dirty="0" smtClean="0"/>
              <a:t>New for </a:t>
            </a:r>
            <a:r>
              <a:rPr lang="en-US" i="1" dirty="0" smtClean="0"/>
              <a:t>2017 proxy season</a:t>
            </a:r>
            <a:r>
              <a:rPr lang="en-US" dirty="0" smtClean="0"/>
              <a:t>, registrants no longer required to mail or furnish copies </a:t>
            </a:r>
            <a:r>
              <a:rPr lang="en-US" dirty="0"/>
              <a:t>of the annual report </a:t>
            </a:r>
            <a:r>
              <a:rPr lang="en-US" dirty="0" smtClean="0"/>
              <a:t>to the </a:t>
            </a:r>
            <a:r>
              <a:rPr lang="en-US" dirty="0"/>
              <a:t>Commission “solely for its </a:t>
            </a:r>
            <a:r>
              <a:rPr lang="en-US" dirty="0" smtClean="0"/>
              <a:t>information” if:</a:t>
            </a:r>
            <a:endParaRPr lang="en-US" dirty="0"/>
          </a:p>
          <a:p>
            <a:pPr lvl="1">
              <a:buFont typeface="Wingdings" panose="05000000000000000000" pitchFamily="2" charset="2"/>
              <a:buChar char="Ø"/>
            </a:pPr>
            <a:r>
              <a:rPr lang="en-US" dirty="0" smtClean="0"/>
              <a:t>post </a:t>
            </a:r>
            <a:r>
              <a:rPr lang="en-US" dirty="0"/>
              <a:t>an electronic version </a:t>
            </a:r>
            <a:r>
              <a:rPr lang="en-US" dirty="0" smtClean="0"/>
              <a:t>of the annual </a:t>
            </a:r>
            <a:r>
              <a:rPr lang="en-US" dirty="0"/>
              <a:t>report to its corporate </a:t>
            </a:r>
            <a:r>
              <a:rPr lang="en-US" dirty="0" smtClean="0"/>
              <a:t>website </a:t>
            </a:r>
            <a:r>
              <a:rPr lang="en-US" dirty="0"/>
              <a:t>by the dates specified in </a:t>
            </a:r>
            <a:r>
              <a:rPr lang="en-US" dirty="0" smtClean="0"/>
              <a:t>the applicable rules </a:t>
            </a:r>
            <a:r>
              <a:rPr lang="en-US" dirty="0"/>
              <a:t>and Form 10-K </a:t>
            </a:r>
            <a:r>
              <a:rPr lang="en-US" dirty="0" smtClean="0"/>
              <a:t>respectively; and </a:t>
            </a:r>
          </a:p>
          <a:p>
            <a:pPr lvl="1">
              <a:buFont typeface="Wingdings" panose="05000000000000000000" pitchFamily="2" charset="2"/>
              <a:buChar char="Ø"/>
            </a:pPr>
            <a:r>
              <a:rPr lang="en-US" dirty="0"/>
              <a:t>the report remains accessible for at least one year after </a:t>
            </a:r>
            <a:r>
              <a:rPr lang="en-US" dirty="0" smtClean="0"/>
              <a:t>posting.</a:t>
            </a:r>
            <a:endParaRPr lang="en-US" dirty="0"/>
          </a:p>
        </p:txBody>
      </p:sp>
    </p:spTree>
    <p:extLst>
      <p:ext uri="{BB962C8B-B14F-4D97-AF65-F5344CB8AC3E}">
        <p14:creationId xmlns:p14="http://schemas.microsoft.com/office/powerpoint/2010/main" val="1528358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Director and Officer </a:t>
            </a:r>
            <a:r>
              <a:rPr lang="en-US" sz="2900" dirty="0" smtClean="0"/>
              <a:t>Questionnaires</a:t>
            </a:r>
            <a:endParaRPr lang="en-US" sz="2900" dirty="0"/>
          </a:p>
        </p:txBody>
      </p:sp>
      <p:sp>
        <p:nvSpPr>
          <p:cNvPr id="3" name="Content Placeholder 2"/>
          <p:cNvSpPr>
            <a:spLocks noGrp="1"/>
          </p:cNvSpPr>
          <p:nvPr>
            <p:ph idx="1"/>
          </p:nvPr>
        </p:nvSpPr>
        <p:spPr/>
        <p:txBody>
          <a:bodyPr/>
          <a:lstStyle/>
          <a:p>
            <a:pPr lvl="0"/>
            <a:r>
              <a:rPr lang="en-US" altLang="en-US" dirty="0">
                <a:solidFill>
                  <a:srgbClr val="000000">
                    <a:lumMod val="65000"/>
                    <a:lumOff val="35000"/>
                  </a:srgbClr>
                </a:solidFill>
              </a:rPr>
              <a:t>Update Considerations:</a:t>
            </a:r>
          </a:p>
          <a:p>
            <a:pPr lvl="1"/>
            <a:r>
              <a:rPr lang="en-US" altLang="en-US" dirty="0">
                <a:solidFill>
                  <a:srgbClr val="000000">
                    <a:lumMod val="65000"/>
                    <a:lumOff val="35000"/>
                  </a:srgbClr>
                </a:solidFill>
              </a:rPr>
              <a:t>No new </a:t>
            </a:r>
            <a:r>
              <a:rPr lang="en-US" altLang="en-US" dirty="0" smtClean="0">
                <a:solidFill>
                  <a:srgbClr val="000000">
                    <a:lumMod val="65000"/>
                    <a:lumOff val="35000"/>
                  </a:srgbClr>
                </a:solidFill>
              </a:rPr>
              <a:t>SEC, NYSE or NASDAQ </a:t>
            </a:r>
            <a:r>
              <a:rPr lang="en-US" altLang="en-US" dirty="0">
                <a:solidFill>
                  <a:srgbClr val="000000">
                    <a:lumMod val="65000"/>
                    <a:lumOff val="35000"/>
                  </a:srgbClr>
                </a:solidFill>
              </a:rPr>
              <a:t>requirements.</a:t>
            </a:r>
          </a:p>
          <a:p>
            <a:pPr lvl="1"/>
            <a:r>
              <a:rPr lang="en-US" altLang="en-US" dirty="0" smtClean="0">
                <a:solidFill>
                  <a:srgbClr val="000000">
                    <a:lumMod val="65000"/>
                    <a:lumOff val="35000"/>
                  </a:srgbClr>
                </a:solidFill>
              </a:rPr>
              <a:t>Consider </a:t>
            </a:r>
            <a:r>
              <a:rPr lang="en-US" altLang="en-US" dirty="0">
                <a:solidFill>
                  <a:srgbClr val="000000">
                    <a:lumMod val="65000"/>
                    <a:lumOff val="35000"/>
                  </a:srgbClr>
                </a:solidFill>
              </a:rPr>
              <a:t>whether there are other relevant regulatory </a:t>
            </a:r>
            <a:r>
              <a:rPr lang="en-US" altLang="en-US" dirty="0" smtClean="0">
                <a:solidFill>
                  <a:srgbClr val="000000">
                    <a:lumMod val="65000"/>
                    <a:lumOff val="35000"/>
                  </a:srgbClr>
                </a:solidFill>
              </a:rPr>
              <a:t>or industry-specific developments.</a:t>
            </a:r>
          </a:p>
          <a:p>
            <a:pPr lvl="1"/>
            <a:r>
              <a:rPr lang="en-US" altLang="en-US" dirty="0" smtClean="0">
                <a:solidFill>
                  <a:srgbClr val="000000">
                    <a:lumMod val="65000"/>
                    <a:lumOff val="35000"/>
                  </a:srgbClr>
                </a:solidFill>
              </a:rPr>
              <a:t>Consider whether to solicit additional information if company plans to include disclosure to address potential concerns of institutional shareholders and proxy advisory firms.</a:t>
            </a:r>
            <a:endParaRPr lang="en-US" altLang="en-US" dirty="0">
              <a:solidFill>
                <a:srgbClr val="000000">
                  <a:lumMod val="65000"/>
                  <a:lumOff val="35000"/>
                </a:srgbClr>
              </a:solidFill>
            </a:endParaRPr>
          </a:p>
        </p:txBody>
      </p:sp>
    </p:spTree>
    <p:extLst>
      <p:ext uri="{BB962C8B-B14F-4D97-AF65-F5344CB8AC3E}">
        <p14:creationId xmlns:p14="http://schemas.microsoft.com/office/powerpoint/2010/main" val="2305931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310" dirty="0" smtClean="0"/>
              <a:t>Cybersecurity </a:t>
            </a:r>
            <a:r>
              <a:rPr lang="en-US" sz="2310" dirty="0"/>
              <a:t>Disclosure and </a:t>
            </a:r>
            <a:r>
              <a:rPr lang="en-US" sz="2310" dirty="0" smtClean="0"/>
              <a:t>Controls</a:t>
            </a:r>
            <a:endParaRPr lang="en-US" sz="2310" dirty="0"/>
          </a:p>
        </p:txBody>
      </p:sp>
      <p:sp>
        <p:nvSpPr>
          <p:cNvPr id="3" name="Content Placeholder 2"/>
          <p:cNvSpPr>
            <a:spLocks noGrp="1"/>
          </p:cNvSpPr>
          <p:nvPr>
            <p:ph idx="1"/>
          </p:nvPr>
        </p:nvSpPr>
        <p:spPr/>
        <p:txBody>
          <a:bodyPr/>
          <a:lstStyle/>
          <a:p>
            <a:pPr lvl="0"/>
            <a:r>
              <a:rPr lang="en-US" dirty="0">
                <a:solidFill>
                  <a:srgbClr val="000000">
                    <a:lumMod val="65000"/>
                    <a:lumOff val="35000"/>
                  </a:srgbClr>
                </a:solidFill>
              </a:rPr>
              <a:t>Expect New SEC Guidance with Focus on:</a:t>
            </a:r>
          </a:p>
          <a:p>
            <a:pPr lvl="1"/>
            <a:r>
              <a:rPr lang="en-US" dirty="0">
                <a:solidFill>
                  <a:srgbClr val="000000">
                    <a:lumMod val="65000"/>
                    <a:lumOff val="35000"/>
                  </a:srgbClr>
                </a:solidFill>
              </a:rPr>
              <a:t>Disclosure Controls and Procedures; and</a:t>
            </a:r>
          </a:p>
          <a:p>
            <a:pPr lvl="1"/>
            <a:r>
              <a:rPr lang="en-US" dirty="0">
                <a:solidFill>
                  <a:srgbClr val="000000">
                    <a:lumMod val="65000"/>
                    <a:lumOff val="35000"/>
                  </a:srgbClr>
                </a:solidFill>
              </a:rPr>
              <a:t>Insider Trading Policies</a:t>
            </a:r>
            <a:r>
              <a:rPr lang="en-US" dirty="0" smtClean="0">
                <a:solidFill>
                  <a:srgbClr val="000000">
                    <a:lumMod val="65000"/>
                    <a:lumOff val="35000"/>
                  </a:srgbClr>
                </a:solidFill>
              </a:rPr>
              <a:t>.</a:t>
            </a:r>
            <a:endParaRPr lang="en-US" dirty="0">
              <a:solidFill>
                <a:srgbClr val="000000">
                  <a:lumMod val="65000"/>
                  <a:lumOff val="35000"/>
                </a:srgbClr>
              </a:solidFill>
            </a:endParaRPr>
          </a:p>
          <a:p>
            <a:pPr marL="457200" lvl="1" indent="0">
              <a:buNone/>
            </a:pPr>
            <a:endParaRPr lang="en-US" dirty="0">
              <a:solidFill>
                <a:srgbClr val="000000">
                  <a:lumMod val="65000"/>
                  <a:lumOff val="35000"/>
                </a:srgbClr>
              </a:solidFill>
            </a:endParaRPr>
          </a:p>
        </p:txBody>
      </p:sp>
    </p:spTree>
    <p:extLst>
      <p:ext uri="{BB962C8B-B14F-4D97-AF65-F5344CB8AC3E}">
        <p14:creationId xmlns:p14="http://schemas.microsoft.com/office/powerpoint/2010/main" val="3739055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Pay Ratio Disclosure Requirement</a:t>
            </a:r>
            <a:endParaRPr lang="en-US" dirty="0"/>
          </a:p>
        </p:txBody>
      </p:sp>
      <p:sp>
        <p:nvSpPr>
          <p:cNvPr id="3" name="Content Placeholder 2"/>
          <p:cNvSpPr>
            <a:spLocks noGrp="1"/>
          </p:cNvSpPr>
          <p:nvPr>
            <p:ph idx="1"/>
          </p:nvPr>
        </p:nvSpPr>
        <p:spPr/>
        <p:txBody>
          <a:bodyPr/>
          <a:lstStyle/>
          <a:p>
            <a:pPr lvl="0">
              <a:spcAft>
                <a:spcPts val="300"/>
              </a:spcAft>
            </a:pPr>
            <a:r>
              <a:rPr lang="en-US" sz="1900" dirty="0" smtClean="0"/>
              <a:t>New Regulation S-K Item 402(u) requires disclosure of:</a:t>
            </a:r>
          </a:p>
          <a:p>
            <a:pPr marL="914400" lvl="1" indent="-457200">
              <a:spcAft>
                <a:spcPts val="300"/>
              </a:spcAft>
              <a:buNone/>
              <a:tabLst>
                <a:tab pos="914400" algn="l"/>
              </a:tabLst>
            </a:pPr>
            <a:r>
              <a:rPr lang="en-US" sz="1700" dirty="0" smtClean="0">
                <a:solidFill>
                  <a:srgbClr val="FD9F23"/>
                </a:solidFill>
              </a:rPr>
              <a:t>(a)</a:t>
            </a:r>
            <a:r>
              <a:rPr lang="en-US" sz="1700" dirty="0" smtClean="0"/>
              <a:t>	the median of the annual total compensation of all employees of the issuer, excluding the CEO; </a:t>
            </a:r>
          </a:p>
          <a:p>
            <a:pPr marL="914400" lvl="1" indent="-457200">
              <a:spcAft>
                <a:spcPts val="300"/>
              </a:spcAft>
              <a:buNone/>
              <a:tabLst>
                <a:tab pos="914400" algn="l"/>
              </a:tabLst>
            </a:pPr>
            <a:r>
              <a:rPr lang="en-US" sz="1700" dirty="0" smtClean="0">
                <a:solidFill>
                  <a:srgbClr val="FD9F23"/>
                </a:solidFill>
              </a:rPr>
              <a:t>(b)</a:t>
            </a:r>
            <a:r>
              <a:rPr lang="en-US" sz="1700" dirty="0" smtClean="0"/>
              <a:t>	the annual total compensation of the CEO; and</a:t>
            </a:r>
          </a:p>
          <a:p>
            <a:pPr marL="914400" lvl="1" indent="-457200">
              <a:buNone/>
              <a:tabLst>
                <a:tab pos="914400" algn="l"/>
              </a:tabLst>
            </a:pPr>
            <a:r>
              <a:rPr lang="en-US" sz="1700" dirty="0" smtClean="0">
                <a:solidFill>
                  <a:srgbClr val="FD9F23"/>
                </a:solidFill>
              </a:rPr>
              <a:t>(c)</a:t>
            </a:r>
            <a:r>
              <a:rPr lang="en-US" sz="1700" dirty="0" smtClean="0"/>
              <a:t>	the ratio of (a) to (b).</a:t>
            </a:r>
          </a:p>
          <a:p>
            <a:pPr lvl="0">
              <a:spcBef>
                <a:spcPts val="1400"/>
              </a:spcBef>
              <a:spcAft>
                <a:spcPts val="300"/>
              </a:spcAft>
            </a:pPr>
            <a:r>
              <a:rPr lang="en-US" sz="1900" dirty="0" smtClean="0"/>
              <a:t>Timeline:</a:t>
            </a:r>
          </a:p>
          <a:p>
            <a:pPr lvl="1">
              <a:spcAft>
                <a:spcPts val="300"/>
              </a:spcAft>
            </a:pPr>
            <a:r>
              <a:rPr lang="en-US" sz="1700" dirty="0" smtClean="0"/>
              <a:t>October 19, 2015 – Effective date of new rules.</a:t>
            </a:r>
          </a:p>
          <a:p>
            <a:pPr lvl="1">
              <a:spcAft>
                <a:spcPts val="300"/>
              </a:spcAft>
            </a:pPr>
            <a:r>
              <a:rPr lang="en-US" sz="1700" dirty="0" smtClean="0"/>
              <a:t>Disclosure will be first required for fiscal years beginning on or after</a:t>
            </a:r>
            <a:br>
              <a:rPr lang="en-US" sz="1700" dirty="0" smtClean="0"/>
            </a:br>
            <a:r>
              <a:rPr lang="en-US" sz="1700" dirty="0" smtClean="0"/>
              <a:t>January 1, 2017.</a:t>
            </a:r>
          </a:p>
          <a:p>
            <a:pPr lvl="1">
              <a:spcAft>
                <a:spcPts val="200"/>
              </a:spcAft>
            </a:pPr>
            <a:r>
              <a:rPr lang="en-US" sz="1700" dirty="0" smtClean="0"/>
              <a:t>For calendar year filers:</a:t>
            </a:r>
          </a:p>
          <a:p>
            <a:pPr lvl="2">
              <a:spcAft>
                <a:spcPts val="200"/>
              </a:spcAft>
            </a:pPr>
            <a:r>
              <a:rPr lang="en-US" sz="1700" dirty="0" smtClean="0"/>
              <a:t>2017 – Data for this year will be required to be compiled.</a:t>
            </a:r>
          </a:p>
          <a:p>
            <a:pPr lvl="2">
              <a:spcAft>
                <a:spcPts val="200"/>
              </a:spcAft>
            </a:pPr>
            <a:r>
              <a:rPr lang="en-US" sz="1700" dirty="0" smtClean="0"/>
              <a:t>2018 – Filings (e.g., proxy statements) will be first required to include such disclosure.</a:t>
            </a:r>
          </a:p>
          <a:p>
            <a:pPr>
              <a:spcAft>
                <a:spcPts val="200"/>
              </a:spcAft>
            </a:pPr>
            <a:endParaRPr lang="en-US" altLang="en-US" sz="1800" dirty="0"/>
          </a:p>
        </p:txBody>
      </p:sp>
    </p:spTree>
    <p:extLst>
      <p:ext uri="{BB962C8B-B14F-4D97-AF65-F5344CB8AC3E}">
        <p14:creationId xmlns:p14="http://schemas.microsoft.com/office/powerpoint/2010/main" val="21663558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Ratio </a:t>
            </a:r>
            <a:r>
              <a:rPr lang="en-US" dirty="0" smtClean="0"/>
              <a:t>– Median Employee</a:t>
            </a:r>
            <a:endParaRPr lang="en-US" dirty="0"/>
          </a:p>
        </p:txBody>
      </p:sp>
      <p:sp>
        <p:nvSpPr>
          <p:cNvPr id="3" name="Content Placeholder 2"/>
          <p:cNvSpPr>
            <a:spLocks noGrp="1"/>
          </p:cNvSpPr>
          <p:nvPr>
            <p:ph idx="1"/>
          </p:nvPr>
        </p:nvSpPr>
        <p:spPr/>
        <p:txBody>
          <a:bodyPr/>
          <a:lstStyle/>
          <a:p>
            <a:pPr lvl="0"/>
            <a:r>
              <a:rPr lang="en-US" sz="2100" dirty="0">
                <a:solidFill>
                  <a:srgbClr val="000000">
                    <a:lumMod val="65000"/>
                    <a:lumOff val="35000"/>
                  </a:srgbClr>
                </a:solidFill>
              </a:rPr>
              <a:t>Flexible approach to identifying the “median employee”.</a:t>
            </a:r>
          </a:p>
          <a:p>
            <a:pPr lvl="1"/>
            <a:r>
              <a:rPr lang="en-US" sz="1900" dirty="0">
                <a:solidFill>
                  <a:srgbClr val="000000">
                    <a:lumMod val="65000"/>
                    <a:lumOff val="35000"/>
                  </a:srgbClr>
                </a:solidFill>
              </a:rPr>
              <a:t>May select a methodology that is appropriate to the size and structure of the business and the way employees are compensated. </a:t>
            </a:r>
          </a:p>
          <a:p>
            <a:pPr lvl="1"/>
            <a:r>
              <a:rPr lang="en-US" sz="1900" dirty="0">
                <a:solidFill>
                  <a:srgbClr val="000000">
                    <a:lumMod val="65000"/>
                    <a:lumOff val="35000"/>
                  </a:srgbClr>
                </a:solidFill>
              </a:rPr>
              <a:t>Permitted to identify the median employee based on total compensation using either:</a:t>
            </a:r>
          </a:p>
          <a:p>
            <a:pPr lvl="2"/>
            <a:r>
              <a:rPr lang="en-US" sz="1900" dirty="0">
                <a:solidFill>
                  <a:srgbClr val="000000">
                    <a:lumMod val="65000"/>
                    <a:lumOff val="35000"/>
                  </a:srgbClr>
                </a:solidFill>
              </a:rPr>
              <a:t>full employee population; or </a:t>
            </a:r>
          </a:p>
          <a:p>
            <a:pPr lvl="2"/>
            <a:r>
              <a:rPr lang="en-US" sz="1900" dirty="0">
                <a:solidFill>
                  <a:srgbClr val="000000">
                    <a:lumMod val="65000"/>
                    <a:lumOff val="35000"/>
                  </a:srgbClr>
                </a:solidFill>
              </a:rPr>
              <a:t>a statistical sample of that population.</a:t>
            </a:r>
          </a:p>
          <a:p>
            <a:pPr lvl="0">
              <a:spcBef>
                <a:spcPts val="1800"/>
              </a:spcBef>
            </a:pPr>
            <a:r>
              <a:rPr lang="en-US" sz="2100" dirty="0">
                <a:solidFill>
                  <a:srgbClr val="000000">
                    <a:lumMod val="65000"/>
                    <a:lumOff val="35000"/>
                  </a:srgbClr>
                </a:solidFill>
              </a:rPr>
              <a:t>Median employee may be: </a:t>
            </a:r>
          </a:p>
          <a:p>
            <a:pPr lvl="1"/>
            <a:r>
              <a:rPr lang="en-US" sz="1900" dirty="0">
                <a:solidFill>
                  <a:srgbClr val="000000">
                    <a:lumMod val="65000"/>
                    <a:lumOff val="35000"/>
                  </a:srgbClr>
                </a:solidFill>
              </a:rPr>
              <a:t>selected on any date in the fourth fiscal quarter; and</a:t>
            </a:r>
          </a:p>
          <a:p>
            <a:pPr lvl="1"/>
            <a:r>
              <a:rPr lang="en-US" sz="1900" dirty="0">
                <a:solidFill>
                  <a:srgbClr val="000000">
                    <a:lumMod val="65000"/>
                    <a:lumOff val="35000"/>
                  </a:srgbClr>
                </a:solidFill>
              </a:rPr>
              <a:t>used for three years (with some exceptions).</a:t>
            </a:r>
          </a:p>
          <a:p>
            <a:endParaRPr lang="en-US" dirty="0"/>
          </a:p>
        </p:txBody>
      </p:sp>
    </p:spTree>
    <p:extLst>
      <p:ext uri="{BB962C8B-B14F-4D97-AF65-F5344CB8AC3E}">
        <p14:creationId xmlns:p14="http://schemas.microsoft.com/office/powerpoint/2010/main" val="2003828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Ratio </a:t>
            </a:r>
            <a:r>
              <a:rPr lang="en-US" dirty="0" smtClean="0"/>
              <a:t>– Employee Determination</a:t>
            </a:r>
            <a:endParaRPr lang="en-US" dirty="0"/>
          </a:p>
        </p:txBody>
      </p:sp>
      <p:sp>
        <p:nvSpPr>
          <p:cNvPr id="3" name="Content Placeholder 2"/>
          <p:cNvSpPr>
            <a:spLocks noGrp="1"/>
          </p:cNvSpPr>
          <p:nvPr>
            <p:ph idx="1"/>
          </p:nvPr>
        </p:nvSpPr>
        <p:spPr/>
        <p:txBody>
          <a:bodyPr/>
          <a:lstStyle/>
          <a:p>
            <a:pPr marL="0" lvl="0" indent="0">
              <a:spcAft>
                <a:spcPts val="800"/>
              </a:spcAft>
              <a:buNone/>
            </a:pPr>
            <a:r>
              <a:rPr lang="en-US" sz="2000" dirty="0">
                <a:solidFill>
                  <a:srgbClr val="000000">
                    <a:lumMod val="65000"/>
                    <a:lumOff val="35000"/>
                  </a:srgbClr>
                </a:solidFill>
              </a:rPr>
              <a:t>Who is an employee? </a:t>
            </a:r>
          </a:p>
          <a:p>
            <a:pPr lvl="0">
              <a:spcAft>
                <a:spcPts val="800"/>
              </a:spcAft>
            </a:pPr>
            <a:r>
              <a:rPr lang="en-US" sz="2000" dirty="0">
                <a:solidFill>
                  <a:srgbClr val="000000">
                    <a:lumMod val="65000"/>
                    <a:lumOff val="35000"/>
                  </a:srgbClr>
                </a:solidFill>
              </a:rPr>
              <a:t>Generally includes:  All worldwide, full-time, part-time, temporary and seasonal employees of the company or any of its subsidiaries.</a:t>
            </a:r>
          </a:p>
          <a:p>
            <a:pPr lvl="0">
              <a:spcAft>
                <a:spcPts val="800"/>
              </a:spcAft>
            </a:pPr>
            <a:r>
              <a:rPr lang="en-US" sz="2000" dirty="0">
                <a:solidFill>
                  <a:srgbClr val="000000">
                    <a:lumMod val="65000"/>
                    <a:lumOff val="35000"/>
                  </a:srgbClr>
                </a:solidFill>
              </a:rPr>
              <a:t>Excludes: Independent contractors and “leased” workers.</a:t>
            </a:r>
          </a:p>
          <a:p>
            <a:pPr lvl="0">
              <a:spcAft>
                <a:spcPts val="400"/>
              </a:spcAft>
            </a:pPr>
            <a:r>
              <a:rPr lang="en-US" sz="2000" dirty="0">
                <a:solidFill>
                  <a:srgbClr val="000000">
                    <a:lumMod val="65000"/>
                    <a:lumOff val="35000"/>
                  </a:srgbClr>
                </a:solidFill>
              </a:rPr>
              <a:t>May exclude:</a:t>
            </a:r>
          </a:p>
          <a:p>
            <a:pPr lvl="1">
              <a:spcAft>
                <a:spcPts val="400"/>
              </a:spcAft>
            </a:pPr>
            <a:r>
              <a:rPr lang="en-US" sz="2000" dirty="0">
                <a:solidFill>
                  <a:srgbClr val="000000">
                    <a:lumMod val="65000"/>
                    <a:lumOff val="35000"/>
                  </a:srgbClr>
                </a:solidFill>
              </a:rPr>
              <a:t>employees located outside the U.S. under two exemptions: </a:t>
            </a:r>
          </a:p>
          <a:p>
            <a:pPr lvl="2">
              <a:spcAft>
                <a:spcPts val="400"/>
              </a:spcAft>
            </a:pPr>
            <a:r>
              <a:rPr lang="en-US" sz="2000" dirty="0">
                <a:solidFill>
                  <a:srgbClr val="000000">
                    <a:lumMod val="65000"/>
                    <a:lumOff val="35000"/>
                  </a:srgbClr>
                </a:solidFill>
              </a:rPr>
              <a:t>“data privacy law” exemption; or</a:t>
            </a:r>
          </a:p>
          <a:p>
            <a:pPr lvl="2"/>
            <a:r>
              <a:rPr lang="en-US" sz="2000" dirty="0">
                <a:solidFill>
                  <a:srgbClr val="000000">
                    <a:lumMod val="65000"/>
                    <a:lumOff val="35000"/>
                  </a:srgbClr>
                </a:solidFill>
              </a:rPr>
              <a:t>“de minimis” (5%) exemption;</a:t>
            </a:r>
          </a:p>
          <a:p>
            <a:pPr lvl="1"/>
            <a:r>
              <a:rPr lang="en-US" sz="2000" dirty="0">
                <a:solidFill>
                  <a:srgbClr val="000000">
                    <a:lumMod val="65000"/>
                    <a:lumOff val="35000"/>
                  </a:srgbClr>
                </a:solidFill>
              </a:rPr>
              <a:t>new employees from business combinations and/or acquisitions.</a:t>
            </a:r>
          </a:p>
        </p:txBody>
      </p:sp>
    </p:spTree>
    <p:extLst>
      <p:ext uri="{BB962C8B-B14F-4D97-AF65-F5344CB8AC3E}">
        <p14:creationId xmlns:p14="http://schemas.microsoft.com/office/powerpoint/2010/main" val="2791515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C3580"/>
                </a:solidFill>
              </a:rPr>
              <a:t>Pay Ratio Disclosure </a:t>
            </a:r>
            <a:r>
              <a:rPr lang="en-US" sz="1600" b="0" dirty="0">
                <a:solidFill>
                  <a:srgbClr val="2C3580"/>
                </a:solidFill>
              </a:rPr>
              <a:t>(cont.)</a:t>
            </a:r>
            <a:endParaRPr lang="en-US" dirty="0"/>
          </a:p>
        </p:txBody>
      </p:sp>
      <p:sp>
        <p:nvSpPr>
          <p:cNvPr id="3" name="Content Placeholder 2"/>
          <p:cNvSpPr>
            <a:spLocks noGrp="1"/>
          </p:cNvSpPr>
          <p:nvPr>
            <p:ph idx="1"/>
          </p:nvPr>
        </p:nvSpPr>
        <p:spPr/>
        <p:txBody>
          <a:bodyPr/>
          <a:lstStyle/>
          <a:p>
            <a:pPr lvl="0">
              <a:spcAft>
                <a:spcPts val="300"/>
              </a:spcAft>
            </a:pPr>
            <a:r>
              <a:rPr lang="en-US" sz="1650" dirty="0">
                <a:solidFill>
                  <a:srgbClr val="000000">
                    <a:lumMod val="65000"/>
                    <a:lumOff val="35000"/>
                  </a:srgbClr>
                </a:solidFill>
              </a:rPr>
              <a:t>Reasonable estimates for “median employee” permitted when:</a:t>
            </a:r>
          </a:p>
          <a:p>
            <a:pPr lvl="1">
              <a:spcAft>
                <a:spcPts val="300"/>
              </a:spcAft>
            </a:pPr>
            <a:r>
              <a:rPr lang="en-US" sz="1450" dirty="0">
                <a:solidFill>
                  <a:srgbClr val="000000">
                    <a:lumMod val="65000"/>
                    <a:lumOff val="35000"/>
                  </a:srgbClr>
                </a:solidFill>
              </a:rPr>
              <a:t>calculating the annual total compensation; </a:t>
            </a:r>
          </a:p>
          <a:p>
            <a:pPr lvl="1">
              <a:spcAft>
                <a:spcPts val="300"/>
              </a:spcAft>
            </a:pPr>
            <a:r>
              <a:rPr lang="en-US" sz="1450" dirty="0">
                <a:solidFill>
                  <a:srgbClr val="000000">
                    <a:lumMod val="65000"/>
                    <a:lumOff val="35000"/>
                  </a:srgbClr>
                </a:solidFill>
              </a:rPr>
              <a:t>calculating any element of total compensation; or </a:t>
            </a:r>
          </a:p>
          <a:p>
            <a:pPr lvl="1"/>
            <a:r>
              <a:rPr lang="en-US" sz="1450" dirty="0">
                <a:solidFill>
                  <a:srgbClr val="000000">
                    <a:lumMod val="65000"/>
                    <a:lumOff val="35000"/>
                  </a:srgbClr>
                </a:solidFill>
              </a:rPr>
              <a:t>determining the annual total compensation of the median employee. </a:t>
            </a:r>
          </a:p>
          <a:p>
            <a:pPr lvl="0">
              <a:spcBef>
                <a:spcPts val="1200"/>
              </a:spcBef>
              <a:spcAft>
                <a:spcPts val="1200"/>
              </a:spcAft>
            </a:pPr>
            <a:r>
              <a:rPr lang="en-US" sz="1650" dirty="0">
                <a:solidFill>
                  <a:srgbClr val="000000">
                    <a:lumMod val="65000"/>
                    <a:lumOff val="35000"/>
                  </a:srgbClr>
                </a:solidFill>
              </a:rPr>
              <a:t>Cost-of-living adjustments</a:t>
            </a:r>
          </a:p>
          <a:p>
            <a:pPr lvl="0">
              <a:spcAft>
                <a:spcPts val="300"/>
              </a:spcAft>
            </a:pPr>
            <a:r>
              <a:rPr lang="en-US" sz="1650" dirty="0">
                <a:solidFill>
                  <a:srgbClr val="000000">
                    <a:lumMod val="65000"/>
                    <a:lumOff val="35000"/>
                  </a:srgbClr>
                </a:solidFill>
              </a:rPr>
              <a:t>Disclosure required of:</a:t>
            </a:r>
          </a:p>
          <a:p>
            <a:pPr lvl="1">
              <a:spcAft>
                <a:spcPts val="300"/>
              </a:spcAft>
            </a:pPr>
            <a:r>
              <a:rPr lang="en-US" sz="1450" dirty="0">
                <a:solidFill>
                  <a:srgbClr val="000000">
                    <a:lumMod val="65000"/>
                    <a:lumOff val="35000"/>
                  </a:srgbClr>
                </a:solidFill>
              </a:rPr>
              <a:t>the ratio; </a:t>
            </a:r>
          </a:p>
          <a:p>
            <a:pPr lvl="1">
              <a:spcAft>
                <a:spcPts val="300"/>
              </a:spcAft>
            </a:pPr>
            <a:r>
              <a:rPr lang="en-US" sz="1450" dirty="0">
                <a:solidFill>
                  <a:srgbClr val="000000">
                    <a:lumMod val="65000"/>
                    <a:lumOff val="35000"/>
                  </a:srgbClr>
                </a:solidFill>
              </a:rPr>
              <a:t>the methodology used to identify the median; and</a:t>
            </a:r>
          </a:p>
          <a:p>
            <a:pPr lvl="1"/>
            <a:r>
              <a:rPr lang="en-US" sz="1450" dirty="0">
                <a:solidFill>
                  <a:srgbClr val="000000">
                    <a:lumMod val="65000"/>
                    <a:lumOff val="35000"/>
                  </a:srgbClr>
                </a:solidFill>
              </a:rPr>
              <a:t>any material assumptions, adjustments or estimates used to identify the median or to determine total compensation.</a:t>
            </a:r>
          </a:p>
          <a:p>
            <a:pPr lvl="0">
              <a:spcBef>
                <a:spcPts val="1200"/>
              </a:spcBef>
              <a:spcAft>
                <a:spcPts val="300"/>
              </a:spcAft>
            </a:pPr>
            <a:r>
              <a:rPr lang="en-US" sz="1650" dirty="0">
                <a:solidFill>
                  <a:srgbClr val="000000">
                    <a:lumMod val="65000"/>
                    <a:lumOff val="35000"/>
                  </a:srgbClr>
                </a:solidFill>
              </a:rPr>
              <a:t>Optional additional disclosure:</a:t>
            </a:r>
          </a:p>
          <a:p>
            <a:pPr lvl="1">
              <a:spcAft>
                <a:spcPts val="300"/>
              </a:spcAft>
            </a:pPr>
            <a:r>
              <a:rPr lang="en-US" sz="1450" dirty="0">
                <a:solidFill>
                  <a:srgbClr val="000000">
                    <a:lumMod val="65000"/>
                    <a:lumOff val="35000"/>
                  </a:srgbClr>
                </a:solidFill>
              </a:rPr>
              <a:t>narrative discussion; or</a:t>
            </a:r>
          </a:p>
          <a:p>
            <a:pPr lvl="1"/>
            <a:r>
              <a:rPr lang="en-US" sz="1450" dirty="0">
                <a:solidFill>
                  <a:srgbClr val="000000">
                    <a:lumMod val="65000"/>
                    <a:lumOff val="35000"/>
                  </a:srgbClr>
                </a:solidFill>
              </a:rPr>
              <a:t>additional ratios.</a:t>
            </a:r>
          </a:p>
        </p:txBody>
      </p:sp>
    </p:spTree>
    <p:extLst>
      <p:ext uri="{BB962C8B-B14F-4D97-AF65-F5344CB8AC3E}">
        <p14:creationId xmlns:p14="http://schemas.microsoft.com/office/powerpoint/2010/main" val="943096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Ratio Disclosure </a:t>
            </a:r>
            <a:r>
              <a:rPr lang="en-US" sz="1600" b="0" dirty="0" smtClean="0"/>
              <a:t>(cont.)</a:t>
            </a:r>
            <a:endParaRPr lang="en-US" sz="1600" b="0" dirty="0"/>
          </a:p>
        </p:txBody>
      </p:sp>
      <p:sp>
        <p:nvSpPr>
          <p:cNvPr id="3" name="Content Placeholder 2"/>
          <p:cNvSpPr>
            <a:spLocks noGrp="1"/>
          </p:cNvSpPr>
          <p:nvPr>
            <p:ph idx="1"/>
          </p:nvPr>
        </p:nvSpPr>
        <p:spPr/>
        <p:txBody>
          <a:bodyPr/>
          <a:lstStyle/>
          <a:p>
            <a:pPr>
              <a:spcAft>
                <a:spcPts val="200"/>
              </a:spcAft>
            </a:pPr>
            <a:r>
              <a:rPr lang="en-US" sz="1500" dirty="0" smtClean="0"/>
              <a:t>Disclosure required in:</a:t>
            </a:r>
          </a:p>
          <a:p>
            <a:pPr lvl="1">
              <a:spcAft>
                <a:spcPts val="200"/>
              </a:spcAft>
            </a:pPr>
            <a:r>
              <a:rPr lang="en-US" sz="1500" dirty="0" smtClean="0"/>
              <a:t>Form 10-Ks;</a:t>
            </a:r>
          </a:p>
          <a:p>
            <a:pPr lvl="1">
              <a:spcAft>
                <a:spcPts val="200"/>
              </a:spcAft>
            </a:pPr>
            <a:r>
              <a:rPr lang="en-US" sz="1500" dirty="0" smtClean="0"/>
              <a:t>registration statements; and</a:t>
            </a:r>
          </a:p>
          <a:p>
            <a:pPr lvl="1"/>
            <a:r>
              <a:rPr lang="en-US" sz="1500" dirty="0" smtClean="0"/>
              <a:t>proxy and information statements.</a:t>
            </a:r>
          </a:p>
          <a:p>
            <a:pPr lvl="0">
              <a:spcBef>
                <a:spcPts val="1200"/>
              </a:spcBef>
              <a:spcAft>
                <a:spcPts val="200"/>
              </a:spcAft>
            </a:pPr>
            <a:r>
              <a:rPr lang="en-US" sz="1500" dirty="0" smtClean="0"/>
              <a:t>No disclosure required by:</a:t>
            </a:r>
          </a:p>
          <a:p>
            <a:pPr lvl="1">
              <a:spcAft>
                <a:spcPts val="200"/>
              </a:spcAft>
            </a:pPr>
            <a:r>
              <a:rPr lang="en-US" sz="1500" dirty="0" smtClean="0"/>
              <a:t>emerging growth companies; </a:t>
            </a:r>
          </a:p>
          <a:p>
            <a:pPr lvl="1">
              <a:spcAft>
                <a:spcPts val="200"/>
              </a:spcAft>
            </a:pPr>
            <a:r>
              <a:rPr lang="en-US" sz="1500" dirty="0" smtClean="0"/>
              <a:t>smaller reporting companies;</a:t>
            </a:r>
          </a:p>
          <a:p>
            <a:pPr lvl="1">
              <a:spcAft>
                <a:spcPts val="200"/>
              </a:spcAft>
            </a:pPr>
            <a:r>
              <a:rPr lang="en-US" sz="1500" dirty="0" smtClean="0"/>
              <a:t>foreign private issuers; </a:t>
            </a:r>
          </a:p>
          <a:p>
            <a:pPr lvl="1">
              <a:spcAft>
                <a:spcPts val="200"/>
              </a:spcAft>
            </a:pPr>
            <a:r>
              <a:rPr lang="en-US" sz="1500" dirty="0" smtClean="0"/>
              <a:t>Canadian MJDS filers; or</a:t>
            </a:r>
          </a:p>
          <a:p>
            <a:pPr lvl="1"/>
            <a:r>
              <a:rPr lang="en-US" sz="1500" dirty="0" smtClean="0"/>
              <a:t>registered investment companies.</a:t>
            </a:r>
          </a:p>
          <a:p>
            <a:pPr lvl="0">
              <a:spcBef>
                <a:spcPts val="1200"/>
              </a:spcBef>
            </a:pPr>
            <a:r>
              <a:rPr lang="en-US" sz="1500" dirty="0" smtClean="0"/>
              <a:t> Transition period applies to newly public companies.</a:t>
            </a:r>
          </a:p>
          <a:p>
            <a:pPr lvl="0">
              <a:spcBef>
                <a:spcPts val="1800"/>
              </a:spcBef>
            </a:pPr>
            <a:r>
              <a:rPr lang="en-US" sz="1500" dirty="0">
                <a:solidFill>
                  <a:srgbClr val="000000">
                    <a:lumMod val="65000"/>
                    <a:lumOff val="35000"/>
                  </a:srgbClr>
                </a:solidFill>
              </a:rPr>
              <a:t>Liability for Pay Ratio Disclosure: </a:t>
            </a:r>
          </a:p>
          <a:p>
            <a:pPr lvl="1"/>
            <a:r>
              <a:rPr lang="en-US" sz="1500" dirty="0">
                <a:solidFill>
                  <a:srgbClr val="000000">
                    <a:lumMod val="65000"/>
                    <a:lumOff val="35000"/>
                  </a:srgbClr>
                </a:solidFill>
              </a:rPr>
              <a:t>Treated as “filed” and not “</a:t>
            </a:r>
            <a:r>
              <a:rPr lang="en-US" sz="1500" dirty="0" smtClean="0">
                <a:solidFill>
                  <a:srgbClr val="000000">
                    <a:lumMod val="65000"/>
                    <a:lumOff val="35000"/>
                  </a:srgbClr>
                </a:solidFill>
              </a:rPr>
              <a:t>furnished.”</a:t>
            </a:r>
            <a:endParaRPr lang="en-US" sz="1500" dirty="0">
              <a:solidFill>
                <a:srgbClr val="000000">
                  <a:lumMod val="65000"/>
                  <a:lumOff val="35000"/>
                </a:srgbClr>
              </a:solidFill>
            </a:endParaRPr>
          </a:p>
          <a:p>
            <a:pPr lvl="0">
              <a:spcBef>
                <a:spcPts val="1200"/>
              </a:spcBef>
            </a:pPr>
            <a:endParaRPr lang="en-US" sz="2000" dirty="0"/>
          </a:p>
        </p:txBody>
      </p:sp>
    </p:spTree>
    <p:extLst>
      <p:ext uri="{BB962C8B-B14F-4D97-AF65-F5344CB8AC3E}">
        <p14:creationId xmlns:p14="http://schemas.microsoft.com/office/powerpoint/2010/main" val="2768615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Ratio – Recent SEC Guidance</a:t>
            </a:r>
            <a:endParaRPr lang="en-US" sz="1600" b="0" dirty="0"/>
          </a:p>
        </p:txBody>
      </p:sp>
      <p:sp>
        <p:nvSpPr>
          <p:cNvPr id="3" name="Content Placeholder 2"/>
          <p:cNvSpPr>
            <a:spLocks noGrp="1"/>
          </p:cNvSpPr>
          <p:nvPr>
            <p:ph idx="1"/>
          </p:nvPr>
        </p:nvSpPr>
        <p:spPr/>
        <p:txBody>
          <a:bodyPr/>
          <a:lstStyle/>
          <a:p>
            <a:pPr lvl="0">
              <a:spcAft>
                <a:spcPts val="300"/>
              </a:spcAft>
            </a:pPr>
            <a:r>
              <a:rPr lang="en-US" sz="1900" dirty="0">
                <a:solidFill>
                  <a:srgbClr val="000000">
                    <a:lumMod val="65000"/>
                    <a:lumOff val="35000"/>
                  </a:srgbClr>
                </a:solidFill>
              </a:rPr>
              <a:t>Flexibility to use “reasonable” methodologies, estimates and assumptions</a:t>
            </a:r>
          </a:p>
          <a:p>
            <a:pPr lvl="0">
              <a:spcAft>
                <a:spcPts val="300"/>
              </a:spcAft>
            </a:pPr>
            <a:r>
              <a:rPr lang="en-US" sz="1900" dirty="0">
                <a:solidFill>
                  <a:srgbClr val="000000">
                    <a:lumMod val="65000"/>
                    <a:lumOff val="35000"/>
                  </a:srgbClr>
                </a:solidFill>
              </a:rPr>
              <a:t>Companies may mix and match estimates and methodologies based on particular facts and circumstances</a:t>
            </a:r>
          </a:p>
          <a:p>
            <a:pPr lvl="1">
              <a:spcAft>
                <a:spcPts val="300"/>
              </a:spcAft>
            </a:pPr>
            <a:r>
              <a:rPr lang="en-US" sz="1700" dirty="0">
                <a:solidFill>
                  <a:srgbClr val="000000">
                    <a:lumMod val="65000"/>
                    <a:lumOff val="35000"/>
                  </a:srgbClr>
                </a:solidFill>
              </a:rPr>
              <a:t>Helpful examples provided by </a:t>
            </a:r>
            <a:r>
              <a:rPr lang="en-US" sz="1700" dirty="0" smtClean="0">
                <a:solidFill>
                  <a:srgbClr val="000000">
                    <a:lumMod val="65000"/>
                    <a:lumOff val="35000"/>
                  </a:srgbClr>
                </a:solidFill>
              </a:rPr>
              <a:t>SEC Staff </a:t>
            </a:r>
            <a:r>
              <a:rPr lang="en-US" sz="1700" dirty="0">
                <a:solidFill>
                  <a:srgbClr val="000000">
                    <a:lumMod val="65000"/>
                    <a:lumOff val="35000"/>
                  </a:srgbClr>
                </a:solidFill>
              </a:rPr>
              <a:t>in September guidance</a:t>
            </a:r>
          </a:p>
          <a:p>
            <a:pPr lvl="0">
              <a:spcAft>
                <a:spcPts val="300"/>
              </a:spcAft>
            </a:pPr>
            <a:r>
              <a:rPr lang="en-US" sz="1900" dirty="0">
                <a:solidFill>
                  <a:srgbClr val="000000">
                    <a:lumMod val="65000"/>
                    <a:lumOff val="35000"/>
                  </a:srgbClr>
                </a:solidFill>
              </a:rPr>
              <a:t>Pay ratio intended to be only </a:t>
            </a:r>
            <a:r>
              <a:rPr lang="en-US" sz="1900" dirty="0" smtClean="0">
                <a:solidFill>
                  <a:srgbClr val="000000">
                    <a:lumMod val="65000"/>
                    <a:lumOff val="35000"/>
                  </a:srgbClr>
                </a:solidFill>
              </a:rPr>
              <a:t>a </a:t>
            </a:r>
            <a:r>
              <a:rPr lang="en-US" sz="1900" dirty="0">
                <a:solidFill>
                  <a:srgbClr val="000000">
                    <a:lumMod val="65000"/>
                    <a:lumOff val="35000"/>
                  </a:srgbClr>
                </a:solidFill>
              </a:rPr>
              <a:t>reasonable estimate</a:t>
            </a:r>
          </a:p>
          <a:p>
            <a:pPr lvl="0">
              <a:spcAft>
                <a:spcPts val="300"/>
              </a:spcAft>
            </a:pPr>
            <a:r>
              <a:rPr lang="en-US" sz="1900" dirty="0">
                <a:solidFill>
                  <a:srgbClr val="000000">
                    <a:lumMod val="65000"/>
                    <a:lumOff val="35000"/>
                  </a:srgbClr>
                </a:solidFill>
              </a:rPr>
              <a:t>No particular placement required within </a:t>
            </a:r>
            <a:r>
              <a:rPr lang="en-US" sz="1900" dirty="0" smtClean="0">
                <a:solidFill>
                  <a:srgbClr val="000000">
                    <a:lumMod val="65000"/>
                    <a:lumOff val="35000"/>
                  </a:srgbClr>
                </a:solidFill>
              </a:rPr>
              <a:t>proxy</a:t>
            </a:r>
          </a:p>
          <a:p>
            <a:pPr lvl="0">
              <a:spcAft>
                <a:spcPts val="300"/>
              </a:spcAft>
            </a:pPr>
            <a:r>
              <a:rPr lang="en-US" sz="1900" dirty="0" smtClean="0">
                <a:solidFill>
                  <a:srgbClr val="000000">
                    <a:lumMod val="65000"/>
                    <a:lumOff val="35000"/>
                  </a:srgbClr>
                </a:solidFill>
              </a:rPr>
              <a:t>SEC </a:t>
            </a:r>
            <a:r>
              <a:rPr lang="en-US" sz="1900" dirty="0">
                <a:solidFill>
                  <a:srgbClr val="000000">
                    <a:lumMod val="65000"/>
                    <a:lumOff val="35000"/>
                  </a:srgbClr>
                </a:solidFill>
              </a:rPr>
              <a:t>does not intend to initiate enforcement on pay ratio disclosures</a:t>
            </a:r>
          </a:p>
          <a:p>
            <a:pPr lvl="1">
              <a:spcAft>
                <a:spcPts val="300"/>
              </a:spcAft>
            </a:pPr>
            <a:r>
              <a:rPr lang="en-US" sz="1700" dirty="0">
                <a:solidFill>
                  <a:srgbClr val="000000">
                    <a:lumMod val="65000"/>
                    <a:lumOff val="35000"/>
                  </a:srgbClr>
                </a:solidFill>
              </a:rPr>
              <a:t>Unless there is no “reasonable” basis, or disclosure is provided in bad faith</a:t>
            </a:r>
          </a:p>
          <a:p>
            <a:pPr lvl="0">
              <a:spcAft>
                <a:spcPts val="300"/>
              </a:spcAft>
            </a:pPr>
            <a:r>
              <a:rPr lang="en-US" sz="1900" dirty="0">
                <a:solidFill>
                  <a:srgbClr val="000000">
                    <a:lumMod val="65000"/>
                    <a:lumOff val="35000"/>
                  </a:srgbClr>
                </a:solidFill>
              </a:rPr>
              <a:t>Independent Contractors and Leased Workers generally not employees for purpose of pay ratio so long as determination is made to exclude (</a:t>
            </a:r>
            <a:r>
              <a:rPr lang="en-US" sz="1600" dirty="0">
                <a:solidFill>
                  <a:srgbClr val="000000">
                    <a:lumMod val="65000"/>
                    <a:lumOff val="35000"/>
                  </a:srgbClr>
                </a:solidFill>
              </a:rPr>
              <a:t>e</a:t>
            </a:r>
            <a:r>
              <a:rPr lang="en-US" altLang="en-US" sz="1600" dirty="0">
                <a:solidFill>
                  <a:srgbClr val="000000">
                    <a:lumMod val="65000"/>
                    <a:lumOff val="35000"/>
                  </a:srgbClr>
                </a:solidFill>
              </a:rPr>
              <a:t>.g</a:t>
            </a:r>
            <a:r>
              <a:rPr lang="en-US" altLang="en-US" sz="1600" dirty="0" smtClean="0">
                <a:solidFill>
                  <a:srgbClr val="000000">
                    <a:lumMod val="65000"/>
                    <a:lumOff val="35000"/>
                  </a:srgbClr>
                </a:solidFill>
              </a:rPr>
              <a:t>., </a:t>
            </a:r>
            <a:r>
              <a:rPr lang="en-US" altLang="en-US" sz="1900" dirty="0">
                <a:solidFill>
                  <a:srgbClr val="000000">
                    <a:lumMod val="65000"/>
                    <a:lumOff val="35000"/>
                  </a:srgbClr>
                </a:solidFill>
              </a:rPr>
              <a:t>under tax or labor laws); international, part-time, and seasonal employees all remain included</a:t>
            </a:r>
          </a:p>
          <a:p>
            <a:pPr lvl="0">
              <a:spcBef>
                <a:spcPts val="1200"/>
              </a:spcBef>
            </a:pPr>
            <a:endParaRPr lang="en-US" sz="2000" dirty="0"/>
          </a:p>
        </p:txBody>
      </p:sp>
    </p:spTree>
    <p:extLst>
      <p:ext uri="{BB962C8B-B14F-4D97-AF65-F5344CB8AC3E}">
        <p14:creationId xmlns:p14="http://schemas.microsoft.com/office/powerpoint/2010/main" val="1998375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Ratio – Action Items</a:t>
            </a:r>
            <a:endParaRPr lang="en-US" sz="1600" b="0" dirty="0"/>
          </a:p>
        </p:txBody>
      </p:sp>
      <p:sp>
        <p:nvSpPr>
          <p:cNvPr id="3" name="Content Placeholder 2"/>
          <p:cNvSpPr>
            <a:spLocks noGrp="1"/>
          </p:cNvSpPr>
          <p:nvPr>
            <p:ph idx="1"/>
          </p:nvPr>
        </p:nvSpPr>
        <p:spPr/>
        <p:txBody>
          <a:bodyPr/>
          <a:lstStyle/>
          <a:p>
            <a:pPr marL="0" indent="0">
              <a:spcBef>
                <a:spcPts val="1200"/>
              </a:spcBef>
              <a:buNone/>
            </a:pPr>
            <a:r>
              <a:rPr lang="en-US" sz="1850" dirty="0" smtClean="0"/>
              <a:t>Action Items: What to do now to prepare for Pay Ratio disclosure?</a:t>
            </a:r>
          </a:p>
          <a:p>
            <a:pPr lvl="0">
              <a:spcBef>
                <a:spcPts val="1200"/>
              </a:spcBef>
            </a:pPr>
            <a:r>
              <a:rPr lang="en-US" sz="1600" dirty="0" smtClean="0"/>
              <a:t>Read and understand the rule, as well as the C&amp;DIs and guidance issued by the SEC.</a:t>
            </a:r>
          </a:p>
          <a:p>
            <a:pPr lvl="0">
              <a:spcBef>
                <a:spcPts val="1200"/>
              </a:spcBef>
            </a:pPr>
            <a:r>
              <a:rPr lang="en-US" sz="1600" dirty="0" smtClean="0"/>
              <a:t>Assemble a team and designate a team leader.</a:t>
            </a:r>
          </a:p>
          <a:p>
            <a:pPr lvl="0"/>
            <a:r>
              <a:rPr lang="en-US" sz="1600" dirty="0" smtClean="0"/>
              <a:t>Develop an action plan and a timeline for compliance. </a:t>
            </a:r>
          </a:p>
          <a:p>
            <a:pPr lvl="1"/>
            <a:r>
              <a:rPr lang="en-US" sz="1600" dirty="0" smtClean="0"/>
              <a:t>Determine where the data is held and the number of payroll systems involved. </a:t>
            </a:r>
          </a:p>
          <a:p>
            <a:pPr lvl="1"/>
            <a:r>
              <a:rPr lang="en-US" sz="1600" dirty="0" smtClean="0"/>
              <a:t>Ensure that payroll systems and other related disclosure controls and procedures are in place to facilitate the determination of the median employee.</a:t>
            </a:r>
          </a:p>
          <a:p>
            <a:pPr lvl="1">
              <a:spcAft>
                <a:spcPts val="300"/>
              </a:spcAft>
            </a:pPr>
            <a:r>
              <a:rPr lang="en-US" sz="1600" dirty="0" smtClean="0"/>
              <a:t>Evaluate the employee population, including: </a:t>
            </a:r>
          </a:p>
          <a:p>
            <a:pPr lvl="2">
              <a:spcAft>
                <a:spcPts val="300"/>
              </a:spcAft>
            </a:pPr>
            <a:r>
              <a:rPr lang="en-US" sz="1600" dirty="0" smtClean="0"/>
              <a:t>what percentage of employees reside outside of the U.S.; and</a:t>
            </a:r>
          </a:p>
          <a:p>
            <a:pPr lvl="2"/>
            <a:r>
              <a:rPr lang="en-US" sz="1600" dirty="0" smtClean="0"/>
              <a:t>whether any non-U.S. employees are employed in a jurisdiction with data privacy laws that may affect compliance with the rules.</a:t>
            </a:r>
          </a:p>
          <a:p>
            <a:pPr>
              <a:spcBef>
                <a:spcPts val="1200"/>
              </a:spcBef>
            </a:pPr>
            <a:r>
              <a:rPr lang="en-US" sz="1600" dirty="0" smtClean="0"/>
              <a:t>Brief the Compensation Committee and/or the Board on the new requirements. </a:t>
            </a:r>
            <a:endParaRPr lang="en-US" sz="1600" dirty="0"/>
          </a:p>
        </p:txBody>
      </p:sp>
    </p:spTree>
    <p:extLst>
      <p:ext uri="{BB962C8B-B14F-4D97-AF65-F5344CB8AC3E}">
        <p14:creationId xmlns:p14="http://schemas.microsoft.com/office/powerpoint/2010/main" val="4201046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420076"/>
            <a:ext cx="8455025" cy="679450"/>
          </a:xfrm>
        </p:spPr>
        <p:txBody>
          <a:bodyPr/>
          <a:lstStyle/>
          <a:p>
            <a:r>
              <a:rPr lang="en-US" dirty="0" smtClean="0"/>
              <a:t/>
            </a:r>
            <a:br>
              <a:rPr lang="en-US" dirty="0" smtClean="0"/>
            </a:br>
            <a:r>
              <a:rPr lang="en-US" dirty="0" smtClean="0"/>
              <a:t>Topics </a:t>
            </a:r>
            <a:r>
              <a:rPr lang="en-US" dirty="0"/>
              <a:t>to B</a:t>
            </a:r>
            <a:r>
              <a:rPr lang="en-US" dirty="0" smtClean="0"/>
              <a:t>e Discussed</a:t>
            </a:r>
            <a:br>
              <a:rPr lang="en-US" dirty="0" smtClean="0"/>
            </a:b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sz="2000" dirty="0" smtClean="0"/>
              <a:t>Status of Dodd-Frank </a:t>
            </a:r>
            <a:r>
              <a:rPr lang="en-US" sz="2000" dirty="0"/>
              <a:t>Compensation-Related </a:t>
            </a:r>
            <a:r>
              <a:rPr lang="en-US" sz="2000" dirty="0" smtClean="0"/>
              <a:t>Rulemaking</a:t>
            </a:r>
          </a:p>
          <a:p>
            <a:pPr marL="457200" lvl="0" indent="-457200">
              <a:buFont typeface="+mj-lt"/>
              <a:buAutoNum type="arabicPeriod"/>
            </a:pPr>
            <a:r>
              <a:rPr lang="en-US" sz="2000" dirty="0"/>
              <a:t>Proxy Statement </a:t>
            </a:r>
            <a:r>
              <a:rPr lang="en-US" sz="2000" dirty="0" smtClean="0"/>
              <a:t>Considerations</a:t>
            </a:r>
            <a:endParaRPr lang="en-US" sz="2000" dirty="0"/>
          </a:p>
          <a:p>
            <a:pPr marL="457200" lvl="0" indent="-457200">
              <a:buFont typeface="+mj-lt"/>
              <a:buAutoNum type="arabicPeriod"/>
            </a:pPr>
            <a:r>
              <a:rPr lang="en-US" sz="2000" dirty="0" smtClean="0">
                <a:solidFill>
                  <a:srgbClr val="000000">
                    <a:lumMod val="65000"/>
                    <a:lumOff val="35000"/>
                  </a:srgbClr>
                </a:solidFill>
              </a:rPr>
              <a:t>Form </a:t>
            </a:r>
            <a:r>
              <a:rPr lang="en-US" sz="2000" dirty="0">
                <a:solidFill>
                  <a:srgbClr val="000000">
                    <a:lumMod val="65000"/>
                    <a:lumOff val="35000"/>
                  </a:srgbClr>
                </a:solidFill>
              </a:rPr>
              <a:t>10-K </a:t>
            </a:r>
            <a:r>
              <a:rPr lang="en-US" sz="2000" dirty="0" smtClean="0">
                <a:solidFill>
                  <a:srgbClr val="000000">
                    <a:lumMod val="65000"/>
                    <a:lumOff val="35000"/>
                  </a:srgbClr>
                </a:solidFill>
              </a:rPr>
              <a:t>Considerations</a:t>
            </a:r>
          </a:p>
          <a:p>
            <a:pPr marL="457200" lvl="0" indent="-457200">
              <a:buFont typeface="+mj-lt"/>
              <a:buAutoNum type="arabicPeriod"/>
            </a:pPr>
            <a:r>
              <a:rPr lang="en-US" sz="2000" dirty="0">
                <a:solidFill>
                  <a:srgbClr val="000000">
                    <a:lumMod val="65000"/>
                    <a:lumOff val="35000"/>
                  </a:srgbClr>
                </a:solidFill>
              </a:rPr>
              <a:t>Annual Report to </a:t>
            </a:r>
            <a:r>
              <a:rPr lang="en-US" sz="2000" dirty="0" smtClean="0">
                <a:solidFill>
                  <a:srgbClr val="000000">
                    <a:lumMod val="65000"/>
                    <a:lumOff val="35000"/>
                  </a:srgbClr>
                </a:solidFill>
              </a:rPr>
              <a:t>Shareholders Considerations</a:t>
            </a:r>
            <a:endParaRPr lang="en-US" sz="2000" dirty="0">
              <a:solidFill>
                <a:srgbClr val="000000">
                  <a:lumMod val="65000"/>
                  <a:lumOff val="35000"/>
                </a:srgbClr>
              </a:solidFill>
            </a:endParaRPr>
          </a:p>
          <a:p>
            <a:pPr marL="457200" lvl="0" indent="-457200">
              <a:buFont typeface="+mj-lt"/>
              <a:buAutoNum type="arabicPeriod"/>
            </a:pPr>
            <a:r>
              <a:rPr lang="en-US" sz="2000" dirty="0" smtClean="0">
                <a:solidFill>
                  <a:srgbClr val="000000">
                    <a:lumMod val="65000"/>
                    <a:lumOff val="35000"/>
                  </a:srgbClr>
                </a:solidFill>
              </a:rPr>
              <a:t>Director </a:t>
            </a:r>
            <a:r>
              <a:rPr lang="en-US" sz="2000" dirty="0">
                <a:solidFill>
                  <a:srgbClr val="000000">
                    <a:lumMod val="65000"/>
                    <a:lumOff val="35000"/>
                  </a:srgbClr>
                </a:solidFill>
              </a:rPr>
              <a:t>and Officer Questionnaire Updates</a:t>
            </a:r>
          </a:p>
          <a:p>
            <a:pPr marL="457200" lvl="0" indent="-457200">
              <a:buFont typeface="+mj-lt"/>
              <a:buAutoNum type="arabicPeriod"/>
            </a:pPr>
            <a:r>
              <a:rPr lang="en-US" sz="2000" dirty="0" smtClean="0">
                <a:solidFill>
                  <a:srgbClr val="000000">
                    <a:lumMod val="65000"/>
                    <a:lumOff val="35000"/>
                  </a:srgbClr>
                </a:solidFill>
              </a:rPr>
              <a:t>Cybersecurity </a:t>
            </a:r>
            <a:r>
              <a:rPr lang="en-US" sz="2000" dirty="0">
                <a:solidFill>
                  <a:srgbClr val="000000">
                    <a:lumMod val="65000"/>
                    <a:lumOff val="35000"/>
                  </a:srgbClr>
                </a:solidFill>
              </a:rPr>
              <a:t>Disclosure and </a:t>
            </a:r>
            <a:r>
              <a:rPr lang="en-US" sz="2000" dirty="0" smtClean="0">
                <a:solidFill>
                  <a:srgbClr val="000000">
                    <a:lumMod val="65000"/>
                    <a:lumOff val="35000"/>
                  </a:srgbClr>
                </a:solidFill>
              </a:rPr>
              <a:t>Controls</a:t>
            </a:r>
          </a:p>
          <a:p>
            <a:pPr marL="457200" lvl="0" indent="-457200">
              <a:buFont typeface="+mj-lt"/>
              <a:buAutoNum type="arabicPeriod"/>
            </a:pPr>
            <a:r>
              <a:rPr lang="en-US" sz="2000" dirty="0">
                <a:solidFill>
                  <a:srgbClr val="000000">
                    <a:lumMod val="65000"/>
                    <a:lumOff val="35000"/>
                  </a:srgbClr>
                </a:solidFill>
              </a:rPr>
              <a:t>Pay Ratio Disclosure Rules and Communication Strategies</a:t>
            </a:r>
          </a:p>
          <a:p>
            <a:pPr marL="457200" lvl="0" indent="-457200">
              <a:buFont typeface="+mj-lt"/>
              <a:buAutoNum type="arabicPeriod"/>
            </a:pPr>
            <a:r>
              <a:rPr lang="en-US" sz="2000" dirty="0" smtClean="0">
                <a:solidFill>
                  <a:srgbClr val="000000">
                    <a:lumMod val="65000"/>
                    <a:lumOff val="35000"/>
                  </a:srgbClr>
                </a:solidFill>
              </a:rPr>
              <a:t>ISS and Glass Lewis </a:t>
            </a:r>
            <a:r>
              <a:rPr lang="en-US" sz="2000" dirty="0">
                <a:solidFill>
                  <a:srgbClr val="000000">
                    <a:lumMod val="65000"/>
                    <a:lumOff val="35000"/>
                  </a:srgbClr>
                </a:solidFill>
              </a:rPr>
              <a:t>Voting Guidelines </a:t>
            </a:r>
            <a:r>
              <a:rPr lang="en-US" sz="2000" dirty="0" smtClean="0">
                <a:solidFill>
                  <a:srgbClr val="000000">
                    <a:lumMod val="65000"/>
                    <a:lumOff val="35000"/>
                  </a:srgbClr>
                </a:solidFill>
              </a:rPr>
              <a:t>Updates</a:t>
            </a:r>
          </a:p>
          <a:p>
            <a:pPr marL="457200" lvl="0" indent="-457200">
              <a:buFont typeface="+mj-lt"/>
              <a:buAutoNum type="arabicPeriod"/>
            </a:pPr>
            <a:r>
              <a:rPr lang="en-US" sz="2000" dirty="0" smtClean="0">
                <a:solidFill>
                  <a:srgbClr val="000000">
                    <a:lumMod val="65000"/>
                    <a:lumOff val="35000"/>
                  </a:srgbClr>
                </a:solidFill>
              </a:rPr>
              <a:t>Review </a:t>
            </a:r>
            <a:r>
              <a:rPr lang="en-US" sz="2000" dirty="0">
                <a:solidFill>
                  <a:srgbClr val="000000">
                    <a:lumMod val="65000"/>
                    <a:lumOff val="35000"/>
                  </a:srgbClr>
                </a:solidFill>
              </a:rPr>
              <a:t>of Recent SEC Staff </a:t>
            </a:r>
            <a:r>
              <a:rPr lang="en-US" sz="2000" dirty="0" smtClean="0">
                <a:solidFill>
                  <a:srgbClr val="000000">
                    <a:lumMod val="65000"/>
                    <a:lumOff val="35000"/>
                  </a:srgbClr>
                </a:solidFill>
              </a:rPr>
              <a:t>Comments</a:t>
            </a:r>
          </a:p>
          <a:p>
            <a:pPr marL="457200" lvl="0" indent="-457200">
              <a:buFont typeface="+mj-lt"/>
              <a:buAutoNum type="arabicPeriod"/>
            </a:pPr>
            <a:r>
              <a:rPr lang="en-US" sz="2000" dirty="0" smtClean="0">
                <a:solidFill>
                  <a:srgbClr val="000000">
                    <a:lumMod val="65000"/>
                    <a:lumOff val="35000"/>
                  </a:srgbClr>
                </a:solidFill>
              </a:rPr>
              <a:t>Financial Reporting Developments</a:t>
            </a:r>
            <a:endParaRPr lang="en-US" sz="2000" dirty="0">
              <a:solidFill>
                <a:srgbClr val="000000">
                  <a:lumMod val="65000"/>
                  <a:lumOff val="35000"/>
                </a:srgbClr>
              </a:solidFill>
            </a:endParaRPr>
          </a:p>
          <a:p>
            <a:pPr marL="457200" lvl="0" indent="-457200">
              <a:buFont typeface="+mj-lt"/>
              <a:buAutoNum type="arabicPeriod"/>
            </a:pPr>
            <a:endParaRPr lang="en-US" sz="2000" dirty="0" smtClean="0">
              <a:solidFill>
                <a:srgbClr val="000000">
                  <a:lumMod val="65000"/>
                  <a:lumOff val="35000"/>
                </a:srgbClr>
              </a:solidFill>
            </a:endParaRPr>
          </a:p>
          <a:p>
            <a:pPr marL="457200" lvl="0" indent="-457200">
              <a:buFont typeface="+mj-lt"/>
              <a:buAutoNum type="arabicPeriod"/>
            </a:pPr>
            <a:endParaRPr lang="en-US" dirty="0" smtClean="0"/>
          </a:p>
          <a:p>
            <a:pPr marL="457200" lvl="0" indent="-457200">
              <a:buFont typeface="+mj-lt"/>
              <a:buAutoNum type="arabicPeriod"/>
            </a:pPr>
            <a:endParaRPr lang="en-US" dirty="0"/>
          </a:p>
          <a:p>
            <a:pPr marL="457200" lvl="0" indent="-457200">
              <a:buFont typeface="+mj-lt"/>
              <a:buAutoNum type="arabicPeriod"/>
            </a:pPr>
            <a:endParaRPr lang="en-US" dirty="0" smtClean="0"/>
          </a:p>
          <a:p>
            <a:pPr marL="457200" lvl="0" indent="-457200">
              <a:buFont typeface="+mj-lt"/>
              <a:buAutoNum type="arabicPeriod"/>
            </a:pPr>
            <a:endParaRPr lang="en-US" dirty="0" smtClean="0"/>
          </a:p>
          <a:p>
            <a:pPr marL="457200" lvl="1" indent="0">
              <a:buNone/>
            </a:pPr>
            <a:endParaRPr lang="en-US" dirty="0" smtClean="0"/>
          </a:p>
        </p:txBody>
      </p:sp>
    </p:spTree>
    <p:extLst>
      <p:ext uri="{BB962C8B-B14F-4D97-AF65-F5344CB8AC3E}">
        <p14:creationId xmlns:p14="http://schemas.microsoft.com/office/powerpoint/2010/main" val="2989068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Ratio </a:t>
            </a:r>
            <a:r>
              <a:rPr lang="en-US" dirty="0"/>
              <a:t>– Action </a:t>
            </a:r>
            <a:r>
              <a:rPr lang="en-US" dirty="0" smtClean="0"/>
              <a:t>Items </a:t>
            </a:r>
            <a:r>
              <a:rPr lang="en-US" sz="1600" b="0" dirty="0" smtClean="0"/>
              <a:t>(cont.)</a:t>
            </a:r>
            <a:endParaRPr lang="en-US" sz="1600" b="0" dirty="0"/>
          </a:p>
        </p:txBody>
      </p:sp>
      <p:sp>
        <p:nvSpPr>
          <p:cNvPr id="3" name="Content Placeholder 2"/>
          <p:cNvSpPr>
            <a:spLocks noGrp="1"/>
          </p:cNvSpPr>
          <p:nvPr>
            <p:ph idx="1"/>
          </p:nvPr>
        </p:nvSpPr>
        <p:spPr/>
        <p:txBody>
          <a:bodyPr/>
          <a:lstStyle/>
          <a:p>
            <a:pPr lvl="0">
              <a:spcAft>
                <a:spcPts val="1200"/>
              </a:spcAft>
            </a:pPr>
            <a:r>
              <a:rPr lang="en-US" sz="1900" dirty="0" smtClean="0"/>
              <a:t>Consider engaging outside advisors.</a:t>
            </a:r>
          </a:p>
          <a:p>
            <a:pPr lvl="0">
              <a:spcAft>
                <a:spcPts val="1200"/>
              </a:spcAft>
            </a:pPr>
            <a:r>
              <a:rPr lang="en-US" sz="1900" dirty="0" smtClean="0"/>
              <a:t>Review the disclosures of voluntary “early adopters” or earlier filers</a:t>
            </a:r>
          </a:p>
          <a:p>
            <a:pPr lvl="0"/>
            <a:r>
              <a:rPr lang="en-US" sz="1900" dirty="0" smtClean="0"/>
              <a:t>Consider the flexibility offered under the rules, including the options to:</a:t>
            </a:r>
          </a:p>
          <a:p>
            <a:pPr lvl="1"/>
            <a:r>
              <a:rPr lang="en-US" sz="1900" dirty="0" smtClean="0"/>
              <a:t>exclude non-U.S. employees under the five percent exclusion allowance;</a:t>
            </a:r>
          </a:p>
          <a:p>
            <a:pPr lvl="1"/>
            <a:r>
              <a:rPr lang="en-US" sz="1900" dirty="0" smtClean="0"/>
              <a:t>exclude employees from current year acquisitions; </a:t>
            </a:r>
          </a:p>
          <a:p>
            <a:pPr lvl="1"/>
            <a:r>
              <a:rPr lang="en-US" sz="1900" dirty="0" smtClean="0"/>
              <a:t>make cost-of-living adjustments to the compensation of employees</a:t>
            </a:r>
            <a:br>
              <a:rPr lang="en-US" sz="1900" dirty="0" smtClean="0"/>
            </a:br>
            <a:r>
              <a:rPr lang="en-US" sz="1900" dirty="0" smtClean="0"/>
              <a:t>who reside outside the jurisdiction of where the CEO resides;</a:t>
            </a:r>
            <a:r>
              <a:rPr lang="en-US" sz="1900" dirty="0" smtClean="0">
                <a:solidFill>
                  <a:srgbClr val="000000">
                    <a:lumMod val="65000"/>
                    <a:lumOff val="35000"/>
                  </a:srgbClr>
                </a:solidFill>
              </a:rPr>
              <a:t> </a:t>
            </a:r>
          </a:p>
          <a:p>
            <a:pPr lvl="1"/>
            <a:r>
              <a:rPr lang="en-US" sz="1900" dirty="0" smtClean="0">
                <a:solidFill>
                  <a:srgbClr val="000000">
                    <a:lumMod val="65000"/>
                    <a:lumOff val="35000"/>
                  </a:srgbClr>
                </a:solidFill>
              </a:rPr>
              <a:t>use </a:t>
            </a:r>
            <a:r>
              <a:rPr lang="en-US" sz="1900" dirty="0">
                <a:solidFill>
                  <a:srgbClr val="000000">
                    <a:lumMod val="65000"/>
                    <a:lumOff val="35000"/>
                  </a:srgbClr>
                </a:solidFill>
              </a:rPr>
              <a:t>alternative methodologies for identifying the median employee</a:t>
            </a:r>
            <a:r>
              <a:rPr lang="en-US" sz="1900" dirty="0" smtClean="0">
                <a:solidFill>
                  <a:srgbClr val="000000">
                    <a:lumMod val="65000"/>
                    <a:lumOff val="35000"/>
                  </a:srgbClr>
                </a:solidFill>
              </a:rPr>
              <a:t>; and</a:t>
            </a:r>
            <a:endParaRPr lang="en-US" sz="1900" dirty="0">
              <a:solidFill>
                <a:srgbClr val="000000">
                  <a:lumMod val="65000"/>
                  <a:lumOff val="35000"/>
                </a:srgbClr>
              </a:solidFill>
            </a:endParaRPr>
          </a:p>
          <a:p>
            <a:pPr lvl="1"/>
            <a:r>
              <a:rPr lang="en-US" sz="1900" dirty="0">
                <a:solidFill>
                  <a:srgbClr val="000000">
                    <a:lumMod val="65000"/>
                    <a:lumOff val="35000"/>
                  </a:srgbClr>
                </a:solidFill>
              </a:rPr>
              <a:t>determine the date used to select the median </a:t>
            </a:r>
            <a:r>
              <a:rPr lang="en-US" sz="1900" dirty="0" smtClean="0">
                <a:solidFill>
                  <a:srgbClr val="000000">
                    <a:lumMod val="65000"/>
                    <a:lumOff val="35000"/>
                  </a:srgbClr>
                </a:solidFill>
              </a:rPr>
              <a:t>employee</a:t>
            </a:r>
            <a:r>
              <a:rPr lang="en-US" sz="1900" dirty="0">
                <a:solidFill>
                  <a:srgbClr val="000000">
                    <a:lumMod val="65000"/>
                    <a:lumOff val="35000"/>
                  </a:srgbClr>
                </a:solidFill>
              </a:rPr>
              <a:t>.</a:t>
            </a:r>
            <a:endParaRPr lang="en-US" sz="1900" dirty="0" smtClean="0"/>
          </a:p>
          <a:p>
            <a:endParaRPr lang="en-US" sz="1900" dirty="0"/>
          </a:p>
        </p:txBody>
      </p:sp>
    </p:spTree>
    <p:extLst>
      <p:ext uri="{BB962C8B-B14F-4D97-AF65-F5344CB8AC3E}">
        <p14:creationId xmlns:p14="http://schemas.microsoft.com/office/powerpoint/2010/main" val="48010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Ratio – Level of Disclosure</a:t>
            </a:r>
            <a:endParaRPr lang="en-US" sz="1600" b="0" dirty="0"/>
          </a:p>
        </p:txBody>
      </p:sp>
      <p:sp>
        <p:nvSpPr>
          <p:cNvPr id="3" name="Content Placeholder 2"/>
          <p:cNvSpPr>
            <a:spLocks noGrp="1"/>
          </p:cNvSpPr>
          <p:nvPr>
            <p:ph idx="1"/>
          </p:nvPr>
        </p:nvSpPr>
        <p:spPr>
          <a:xfrm>
            <a:off x="424733" y="1570653"/>
            <a:ext cx="8418513" cy="4621212"/>
          </a:xfrm>
        </p:spPr>
        <p:txBody>
          <a:bodyPr/>
          <a:lstStyle/>
          <a:p>
            <a:pPr marL="0" lvl="0" indent="0">
              <a:spcBef>
                <a:spcPts val="600"/>
              </a:spcBef>
              <a:spcAft>
                <a:spcPts val="1200"/>
              </a:spcAft>
              <a:buNone/>
            </a:pPr>
            <a:r>
              <a:rPr lang="en-US" dirty="0" smtClean="0"/>
              <a:t>According to a survey by </a:t>
            </a:r>
            <a:r>
              <a:rPr lang="en-US" i="1" dirty="0" smtClean="0"/>
              <a:t>The Corporate Counsel</a:t>
            </a:r>
            <a:r>
              <a:rPr lang="en-US" dirty="0" smtClean="0"/>
              <a:t>, as of August 2017, companies planned to provide the following levels of disclosure: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69231586"/>
              </p:ext>
            </p:extLst>
          </p:nvPr>
        </p:nvGraphicFramePr>
        <p:xfrm>
          <a:off x="857778" y="3037642"/>
          <a:ext cx="7401319" cy="2940540"/>
        </p:xfrm>
        <a:graphic>
          <a:graphicData uri="http://schemas.openxmlformats.org/drawingml/2006/table">
            <a:tbl>
              <a:tblPr firstRow="1" bandRow="1">
                <a:tableStyleId>{21E4AEA4-8DFA-4A89-87EB-49C32662AFE0}</a:tableStyleId>
              </a:tblPr>
              <a:tblGrid>
                <a:gridCol w="4007495"/>
                <a:gridCol w="1891862"/>
                <a:gridCol w="1501962"/>
              </a:tblGrid>
              <a:tr h="590464">
                <a:tc>
                  <a:txBody>
                    <a:bodyPr/>
                    <a:lstStyle/>
                    <a:p>
                      <a:r>
                        <a:rPr lang="en-US" sz="1600" dirty="0" smtClean="0"/>
                        <a:t>Level of Disclosure</a:t>
                      </a:r>
                      <a:endParaRPr lang="en-US" sz="1600" dirty="0">
                        <a:solidFill>
                          <a:schemeClr val="tx1"/>
                        </a:solidFill>
                      </a:endParaRPr>
                    </a:p>
                  </a:txBody>
                  <a:tcPr>
                    <a:solidFill>
                      <a:srgbClr val="062B54"/>
                    </a:solidFill>
                  </a:tcPr>
                </a:tc>
                <a:tc>
                  <a:txBody>
                    <a:bodyPr/>
                    <a:lstStyle/>
                    <a:p>
                      <a:r>
                        <a:rPr lang="en-US" sz="1600" dirty="0" smtClean="0"/>
                        <a:t>#</a:t>
                      </a:r>
                      <a:r>
                        <a:rPr lang="en-US" sz="1600" baseline="0" dirty="0" smtClean="0"/>
                        <a:t> of Responses</a:t>
                      </a:r>
                      <a:endParaRPr lang="en-US" sz="1600" dirty="0">
                        <a:solidFill>
                          <a:schemeClr val="tx1"/>
                        </a:solidFill>
                      </a:endParaRPr>
                    </a:p>
                  </a:txBody>
                  <a:tcPr>
                    <a:solidFill>
                      <a:srgbClr val="062B54"/>
                    </a:solidFill>
                  </a:tcPr>
                </a:tc>
                <a:tc>
                  <a:txBody>
                    <a:bodyPr/>
                    <a:lstStyle/>
                    <a:p>
                      <a:r>
                        <a:rPr lang="en-US" sz="1600" dirty="0" smtClean="0"/>
                        <a:t>Percent of Respondents</a:t>
                      </a:r>
                      <a:endParaRPr lang="en-US" sz="1600" dirty="0">
                        <a:solidFill>
                          <a:schemeClr val="tx1"/>
                        </a:solidFill>
                      </a:endParaRPr>
                    </a:p>
                  </a:txBody>
                  <a:tcPr>
                    <a:solidFill>
                      <a:srgbClr val="062B54"/>
                    </a:solidFill>
                  </a:tcPr>
                </a:tc>
              </a:tr>
              <a:tr h="342601">
                <a:tc>
                  <a:txBody>
                    <a:bodyPr/>
                    <a:lstStyle/>
                    <a:p>
                      <a:r>
                        <a:rPr lang="en-US" sz="1600" dirty="0" smtClean="0">
                          <a:solidFill>
                            <a:schemeClr val="tx1">
                              <a:lumMod val="85000"/>
                              <a:lumOff val="15000"/>
                            </a:schemeClr>
                          </a:solidFill>
                        </a:rPr>
                        <a:t>Only the bare minimum</a:t>
                      </a:r>
                      <a:r>
                        <a:rPr lang="en-US" sz="1600" baseline="0" dirty="0" smtClean="0">
                          <a:solidFill>
                            <a:schemeClr val="tx1">
                              <a:lumMod val="85000"/>
                              <a:lumOff val="15000"/>
                            </a:schemeClr>
                          </a:solidFill>
                        </a:rPr>
                        <a:t> disclosure</a:t>
                      </a:r>
                      <a:endParaRPr lang="en-US" sz="1600" dirty="0">
                        <a:solidFill>
                          <a:schemeClr val="tx1">
                            <a:lumMod val="85000"/>
                            <a:lumOff val="15000"/>
                          </a:schemeClr>
                        </a:solidFill>
                      </a:endParaRPr>
                    </a:p>
                  </a:txBody>
                  <a:tcPr>
                    <a:solidFill>
                      <a:srgbClr val="C9DDF7"/>
                    </a:solidFill>
                  </a:tcPr>
                </a:tc>
                <a:tc>
                  <a:txBody>
                    <a:bodyPr/>
                    <a:lstStyle/>
                    <a:p>
                      <a:r>
                        <a:rPr lang="en-US" sz="1600" dirty="0" smtClean="0">
                          <a:solidFill>
                            <a:schemeClr val="tx1">
                              <a:lumMod val="85000"/>
                              <a:lumOff val="15000"/>
                            </a:schemeClr>
                          </a:solidFill>
                        </a:rPr>
                        <a:t>30</a:t>
                      </a:r>
                      <a:endParaRPr lang="en-US" sz="1600" dirty="0">
                        <a:solidFill>
                          <a:schemeClr val="tx1">
                            <a:lumMod val="85000"/>
                            <a:lumOff val="15000"/>
                          </a:schemeClr>
                        </a:solidFill>
                      </a:endParaRPr>
                    </a:p>
                  </a:txBody>
                  <a:tcPr>
                    <a:solidFill>
                      <a:srgbClr val="C9DDF7"/>
                    </a:solidFill>
                  </a:tcPr>
                </a:tc>
                <a:tc>
                  <a:txBody>
                    <a:bodyPr/>
                    <a:lstStyle/>
                    <a:p>
                      <a:r>
                        <a:rPr lang="en-US" sz="1600" dirty="0" smtClean="0">
                          <a:solidFill>
                            <a:schemeClr val="tx1">
                              <a:lumMod val="85000"/>
                              <a:lumOff val="15000"/>
                            </a:schemeClr>
                          </a:solidFill>
                        </a:rPr>
                        <a:t>22%</a:t>
                      </a:r>
                      <a:endParaRPr lang="en-US" sz="1600" dirty="0">
                        <a:solidFill>
                          <a:schemeClr val="tx1">
                            <a:lumMod val="85000"/>
                            <a:lumOff val="15000"/>
                          </a:schemeClr>
                        </a:solidFill>
                      </a:endParaRPr>
                    </a:p>
                  </a:txBody>
                  <a:tcPr>
                    <a:solidFill>
                      <a:srgbClr val="C9DDF7"/>
                    </a:solidFill>
                  </a:tcPr>
                </a:tc>
              </a:tr>
              <a:tr h="571264">
                <a:tc>
                  <a:txBody>
                    <a:bodyPr/>
                    <a:lstStyle/>
                    <a:p>
                      <a:r>
                        <a:rPr lang="en-US" sz="1600" dirty="0" smtClean="0">
                          <a:solidFill>
                            <a:schemeClr val="tx1">
                              <a:lumMod val="85000"/>
                              <a:lumOff val="15000"/>
                            </a:schemeClr>
                          </a:solidFill>
                        </a:rPr>
                        <a:t>Expanded disclosure with some explanations &amp; clarifications</a:t>
                      </a:r>
                      <a:endParaRPr lang="en-US" sz="1600" dirty="0">
                        <a:solidFill>
                          <a:schemeClr val="tx1">
                            <a:lumMod val="85000"/>
                            <a:lumOff val="15000"/>
                          </a:schemeClr>
                        </a:solidFill>
                      </a:endParaRPr>
                    </a:p>
                  </a:txBody>
                  <a:tcPr>
                    <a:solidFill>
                      <a:schemeClr val="accent3">
                        <a:lumMod val="95000"/>
                      </a:schemeClr>
                    </a:solidFill>
                  </a:tcPr>
                </a:tc>
                <a:tc>
                  <a:txBody>
                    <a:bodyPr/>
                    <a:lstStyle/>
                    <a:p>
                      <a:r>
                        <a:rPr lang="en-US" sz="1600" dirty="0" smtClean="0">
                          <a:solidFill>
                            <a:schemeClr val="tx1">
                              <a:lumMod val="85000"/>
                              <a:lumOff val="15000"/>
                            </a:schemeClr>
                          </a:solidFill>
                        </a:rPr>
                        <a:t>31</a:t>
                      </a:r>
                      <a:endParaRPr lang="en-US" sz="1600" dirty="0">
                        <a:solidFill>
                          <a:schemeClr val="tx1">
                            <a:lumMod val="85000"/>
                            <a:lumOff val="15000"/>
                          </a:schemeClr>
                        </a:solidFill>
                      </a:endParaRPr>
                    </a:p>
                  </a:txBody>
                  <a:tcPr>
                    <a:solidFill>
                      <a:schemeClr val="accent3">
                        <a:lumMod val="95000"/>
                      </a:schemeClr>
                    </a:solidFill>
                  </a:tcPr>
                </a:tc>
                <a:tc>
                  <a:txBody>
                    <a:bodyPr/>
                    <a:lstStyle/>
                    <a:p>
                      <a:r>
                        <a:rPr lang="en-US" sz="1600" dirty="0" smtClean="0">
                          <a:solidFill>
                            <a:schemeClr val="tx1">
                              <a:lumMod val="85000"/>
                              <a:lumOff val="15000"/>
                            </a:schemeClr>
                          </a:solidFill>
                        </a:rPr>
                        <a:t>22%</a:t>
                      </a:r>
                      <a:endParaRPr lang="en-US" sz="1600" dirty="0">
                        <a:solidFill>
                          <a:schemeClr val="tx1">
                            <a:lumMod val="85000"/>
                            <a:lumOff val="15000"/>
                          </a:schemeClr>
                        </a:solidFill>
                      </a:endParaRPr>
                    </a:p>
                  </a:txBody>
                  <a:tcPr>
                    <a:solidFill>
                      <a:schemeClr val="accent3">
                        <a:lumMod val="95000"/>
                      </a:schemeClr>
                    </a:solidFill>
                  </a:tcPr>
                </a:tc>
              </a:tr>
              <a:tr h="356300">
                <a:tc>
                  <a:txBody>
                    <a:bodyPr/>
                    <a:lstStyle/>
                    <a:p>
                      <a:r>
                        <a:rPr lang="en-US" sz="1600" dirty="0" smtClean="0">
                          <a:solidFill>
                            <a:schemeClr val="tx1">
                              <a:lumMod val="85000"/>
                              <a:lumOff val="15000"/>
                            </a:schemeClr>
                          </a:solidFill>
                        </a:rPr>
                        <a:t>Expanded</a:t>
                      </a:r>
                      <a:r>
                        <a:rPr lang="en-US" sz="1600" baseline="0" dirty="0" smtClean="0">
                          <a:solidFill>
                            <a:schemeClr val="tx1">
                              <a:lumMod val="85000"/>
                              <a:lumOff val="15000"/>
                            </a:schemeClr>
                          </a:solidFill>
                        </a:rPr>
                        <a:t> disclosure with alternate ratios</a:t>
                      </a:r>
                      <a:endParaRPr lang="en-US" sz="1600" dirty="0">
                        <a:solidFill>
                          <a:schemeClr val="tx1">
                            <a:lumMod val="85000"/>
                            <a:lumOff val="15000"/>
                          </a:schemeClr>
                        </a:solidFill>
                      </a:endParaRPr>
                    </a:p>
                  </a:txBody>
                  <a:tcPr>
                    <a:solidFill>
                      <a:srgbClr val="C9DDF7"/>
                    </a:solidFill>
                  </a:tcPr>
                </a:tc>
                <a:tc>
                  <a:txBody>
                    <a:bodyPr/>
                    <a:lstStyle/>
                    <a:p>
                      <a:r>
                        <a:rPr lang="en-US" sz="1600" dirty="0" smtClean="0">
                          <a:solidFill>
                            <a:schemeClr val="tx1">
                              <a:lumMod val="85000"/>
                              <a:lumOff val="15000"/>
                            </a:schemeClr>
                          </a:solidFill>
                        </a:rPr>
                        <a:t>9</a:t>
                      </a:r>
                      <a:endParaRPr lang="en-US" sz="1600" dirty="0">
                        <a:solidFill>
                          <a:schemeClr val="tx1">
                            <a:lumMod val="85000"/>
                            <a:lumOff val="15000"/>
                          </a:schemeClr>
                        </a:solidFill>
                      </a:endParaRPr>
                    </a:p>
                  </a:txBody>
                  <a:tcPr>
                    <a:solidFill>
                      <a:srgbClr val="C9DDF7"/>
                    </a:solidFill>
                  </a:tcPr>
                </a:tc>
                <a:tc>
                  <a:txBody>
                    <a:bodyPr/>
                    <a:lstStyle/>
                    <a:p>
                      <a:r>
                        <a:rPr lang="en-US" sz="1600" dirty="0" smtClean="0">
                          <a:solidFill>
                            <a:schemeClr val="tx1">
                              <a:lumMod val="85000"/>
                              <a:lumOff val="15000"/>
                            </a:schemeClr>
                          </a:solidFill>
                        </a:rPr>
                        <a:t>7%</a:t>
                      </a:r>
                      <a:endParaRPr lang="en-US" sz="1600" dirty="0">
                        <a:solidFill>
                          <a:schemeClr val="tx1">
                            <a:lumMod val="85000"/>
                            <a:lumOff val="15000"/>
                          </a:schemeClr>
                        </a:solidFill>
                      </a:endParaRPr>
                    </a:p>
                  </a:txBody>
                  <a:tcPr>
                    <a:solidFill>
                      <a:srgbClr val="C9DDF7"/>
                    </a:solidFill>
                  </a:tcPr>
                </a:tc>
              </a:tr>
              <a:tr h="357352">
                <a:tc>
                  <a:txBody>
                    <a:bodyPr/>
                    <a:lstStyle/>
                    <a:p>
                      <a:r>
                        <a:rPr lang="en-US" sz="1600" dirty="0" smtClean="0">
                          <a:solidFill>
                            <a:schemeClr val="tx1">
                              <a:lumMod val="85000"/>
                              <a:lumOff val="15000"/>
                            </a:schemeClr>
                          </a:solidFill>
                        </a:rPr>
                        <a:t>Expanded disclosure with carve-outs</a:t>
                      </a:r>
                      <a:endParaRPr lang="en-US" sz="1600" dirty="0">
                        <a:solidFill>
                          <a:schemeClr val="tx1">
                            <a:lumMod val="85000"/>
                            <a:lumOff val="15000"/>
                          </a:schemeClr>
                        </a:solidFill>
                      </a:endParaRPr>
                    </a:p>
                  </a:txBody>
                  <a:tcPr>
                    <a:solidFill>
                      <a:schemeClr val="accent3">
                        <a:lumMod val="95000"/>
                      </a:schemeClr>
                    </a:solidFill>
                  </a:tcPr>
                </a:tc>
                <a:tc>
                  <a:txBody>
                    <a:bodyPr/>
                    <a:lstStyle/>
                    <a:p>
                      <a:r>
                        <a:rPr lang="en-US" sz="1600" dirty="0" smtClean="0">
                          <a:solidFill>
                            <a:schemeClr val="tx1">
                              <a:lumMod val="85000"/>
                              <a:lumOff val="15000"/>
                            </a:schemeClr>
                          </a:solidFill>
                        </a:rPr>
                        <a:t>5</a:t>
                      </a:r>
                      <a:endParaRPr lang="en-US" sz="1600" dirty="0">
                        <a:solidFill>
                          <a:schemeClr val="tx1">
                            <a:lumMod val="85000"/>
                            <a:lumOff val="15000"/>
                          </a:schemeClr>
                        </a:solidFill>
                      </a:endParaRPr>
                    </a:p>
                  </a:txBody>
                  <a:tcPr>
                    <a:solidFill>
                      <a:schemeClr val="accent3">
                        <a:lumMod val="95000"/>
                      </a:schemeClr>
                    </a:solidFill>
                  </a:tcPr>
                </a:tc>
                <a:tc>
                  <a:txBody>
                    <a:bodyPr/>
                    <a:lstStyle/>
                    <a:p>
                      <a:r>
                        <a:rPr lang="en-US" sz="1600" dirty="0" smtClean="0">
                          <a:solidFill>
                            <a:schemeClr val="tx1">
                              <a:lumMod val="85000"/>
                              <a:lumOff val="15000"/>
                            </a:schemeClr>
                          </a:solidFill>
                        </a:rPr>
                        <a:t>4%</a:t>
                      </a:r>
                      <a:endParaRPr lang="en-US" sz="1600" dirty="0">
                        <a:solidFill>
                          <a:schemeClr val="tx1">
                            <a:lumMod val="85000"/>
                            <a:lumOff val="15000"/>
                          </a:schemeClr>
                        </a:solidFill>
                      </a:endParaRPr>
                    </a:p>
                  </a:txBody>
                  <a:tcPr>
                    <a:solidFill>
                      <a:schemeClr val="accent3">
                        <a:lumMod val="95000"/>
                      </a:schemeClr>
                    </a:solidFill>
                  </a:tcPr>
                </a:tc>
              </a:tr>
              <a:tr h="346841">
                <a:tc>
                  <a:txBody>
                    <a:bodyPr/>
                    <a:lstStyle/>
                    <a:p>
                      <a:r>
                        <a:rPr lang="en-US" sz="1600" dirty="0" smtClean="0">
                          <a:solidFill>
                            <a:schemeClr val="tx1">
                              <a:lumMod val="85000"/>
                              <a:lumOff val="15000"/>
                            </a:schemeClr>
                          </a:solidFill>
                        </a:rPr>
                        <a:t>Approach not yet determined</a:t>
                      </a:r>
                      <a:endParaRPr lang="en-US" sz="1600" dirty="0">
                        <a:solidFill>
                          <a:schemeClr val="tx1">
                            <a:lumMod val="85000"/>
                            <a:lumOff val="15000"/>
                          </a:schemeClr>
                        </a:solidFill>
                      </a:endParaRPr>
                    </a:p>
                  </a:txBody>
                  <a:tcPr>
                    <a:solidFill>
                      <a:srgbClr val="C9DDF7"/>
                    </a:solidFill>
                  </a:tcPr>
                </a:tc>
                <a:tc>
                  <a:txBody>
                    <a:bodyPr/>
                    <a:lstStyle/>
                    <a:p>
                      <a:r>
                        <a:rPr lang="en-US" sz="1600" dirty="0" smtClean="0">
                          <a:solidFill>
                            <a:schemeClr val="tx1">
                              <a:lumMod val="85000"/>
                              <a:lumOff val="15000"/>
                            </a:schemeClr>
                          </a:solidFill>
                        </a:rPr>
                        <a:t>54</a:t>
                      </a:r>
                      <a:endParaRPr lang="en-US" sz="1600" dirty="0">
                        <a:solidFill>
                          <a:schemeClr val="tx1">
                            <a:lumMod val="85000"/>
                            <a:lumOff val="15000"/>
                          </a:schemeClr>
                        </a:solidFill>
                      </a:endParaRPr>
                    </a:p>
                  </a:txBody>
                  <a:tcPr>
                    <a:solidFill>
                      <a:srgbClr val="C9DDF7"/>
                    </a:solidFill>
                  </a:tcPr>
                </a:tc>
                <a:tc>
                  <a:txBody>
                    <a:bodyPr/>
                    <a:lstStyle/>
                    <a:p>
                      <a:r>
                        <a:rPr lang="en-US" sz="1600" dirty="0" smtClean="0">
                          <a:solidFill>
                            <a:schemeClr val="tx1">
                              <a:lumMod val="85000"/>
                              <a:lumOff val="15000"/>
                            </a:schemeClr>
                          </a:solidFill>
                        </a:rPr>
                        <a:t>39%</a:t>
                      </a:r>
                      <a:endParaRPr lang="en-US" sz="1600" dirty="0">
                        <a:solidFill>
                          <a:schemeClr val="tx1">
                            <a:lumMod val="85000"/>
                            <a:lumOff val="15000"/>
                          </a:schemeClr>
                        </a:solidFill>
                      </a:endParaRPr>
                    </a:p>
                  </a:txBody>
                  <a:tcPr>
                    <a:solidFill>
                      <a:srgbClr val="C9DDF7"/>
                    </a:solidFill>
                  </a:tcPr>
                </a:tc>
              </a:tr>
              <a:tr h="367862">
                <a:tc>
                  <a:txBody>
                    <a:bodyPr/>
                    <a:lstStyle/>
                    <a:p>
                      <a:r>
                        <a:rPr lang="en-US" sz="1600" dirty="0" smtClean="0">
                          <a:solidFill>
                            <a:schemeClr val="tx1">
                              <a:lumMod val="85000"/>
                              <a:lumOff val="15000"/>
                            </a:schemeClr>
                          </a:solidFill>
                        </a:rPr>
                        <a:t>Wasn’t pay ratio repealed?</a:t>
                      </a:r>
                      <a:endParaRPr lang="en-US" sz="1600" dirty="0">
                        <a:solidFill>
                          <a:schemeClr val="tx1">
                            <a:lumMod val="85000"/>
                            <a:lumOff val="15000"/>
                          </a:schemeClr>
                        </a:solidFill>
                      </a:endParaRPr>
                    </a:p>
                  </a:txBody>
                  <a:tcPr>
                    <a:solidFill>
                      <a:schemeClr val="accent3">
                        <a:lumMod val="95000"/>
                      </a:schemeClr>
                    </a:solidFill>
                  </a:tcPr>
                </a:tc>
                <a:tc>
                  <a:txBody>
                    <a:bodyPr/>
                    <a:lstStyle/>
                    <a:p>
                      <a:r>
                        <a:rPr lang="en-US" sz="1600" dirty="0" smtClean="0">
                          <a:solidFill>
                            <a:schemeClr val="tx1">
                              <a:lumMod val="85000"/>
                              <a:lumOff val="15000"/>
                            </a:schemeClr>
                          </a:solidFill>
                        </a:rPr>
                        <a:t>8</a:t>
                      </a:r>
                      <a:endParaRPr lang="en-US" sz="1600" dirty="0">
                        <a:solidFill>
                          <a:schemeClr val="tx1">
                            <a:lumMod val="85000"/>
                            <a:lumOff val="15000"/>
                          </a:schemeClr>
                        </a:solidFill>
                      </a:endParaRPr>
                    </a:p>
                  </a:txBody>
                  <a:tcPr>
                    <a:solidFill>
                      <a:schemeClr val="accent3">
                        <a:lumMod val="95000"/>
                      </a:schemeClr>
                    </a:solidFill>
                  </a:tcPr>
                </a:tc>
                <a:tc>
                  <a:txBody>
                    <a:bodyPr/>
                    <a:lstStyle/>
                    <a:p>
                      <a:r>
                        <a:rPr lang="en-US" sz="1600" dirty="0" smtClean="0">
                          <a:solidFill>
                            <a:schemeClr val="tx1">
                              <a:lumMod val="85000"/>
                              <a:lumOff val="15000"/>
                            </a:schemeClr>
                          </a:solidFill>
                        </a:rPr>
                        <a:t>6%</a:t>
                      </a:r>
                      <a:endParaRPr lang="en-US" sz="1600" dirty="0">
                        <a:solidFill>
                          <a:schemeClr val="tx1">
                            <a:lumMod val="85000"/>
                            <a:lumOff val="15000"/>
                          </a:schemeClr>
                        </a:solidFill>
                      </a:endParaRPr>
                    </a:p>
                  </a:txBody>
                  <a:tcPr>
                    <a:solidFill>
                      <a:schemeClr val="accent3">
                        <a:lumMod val="95000"/>
                      </a:schemeClr>
                    </a:solidFill>
                  </a:tcPr>
                </a:tc>
              </a:tr>
            </a:tbl>
          </a:graphicData>
        </a:graphic>
      </p:graphicFrame>
    </p:spTree>
    <p:extLst>
      <p:ext uri="{BB962C8B-B14F-4D97-AF65-F5344CB8AC3E}">
        <p14:creationId xmlns:p14="http://schemas.microsoft.com/office/powerpoint/2010/main" val="576582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Ratio – Determination Date</a:t>
            </a:r>
            <a:endParaRPr lang="en-US" sz="1600" b="0" dirty="0"/>
          </a:p>
        </p:txBody>
      </p:sp>
      <p:sp>
        <p:nvSpPr>
          <p:cNvPr id="3" name="Content Placeholder 2"/>
          <p:cNvSpPr>
            <a:spLocks noGrp="1"/>
          </p:cNvSpPr>
          <p:nvPr>
            <p:ph idx="1"/>
          </p:nvPr>
        </p:nvSpPr>
        <p:spPr/>
        <p:txBody>
          <a:bodyPr/>
          <a:lstStyle/>
          <a:p>
            <a:pPr marL="0" lvl="0" indent="0">
              <a:spcBef>
                <a:spcPts val="600"/>
              </a:spcBef>
              <a:spcAft>
                <a:spcPts val="1200"/>
              </a:spcAft>
              <a:buNone/>
            </a:pPr>
            <a:r>
              <a:rPr lang="en-US" dirty="0" smtClean="0"/>
              <a:t>Based on a September 2017 survey by </a:t>
            </a:r>
            <a:r>
              <a:rPr lang="en-US" i="1" dirty="0" smtClean="0"/>
              <a:t>The Corporate Counsel</a:t>
            </a:r>
            <a:r>
              <a:rPr lang="en-US" dirty="0" smtClean="0"/>
              <a:t>, companies are planning to use the following date for their employee determination date:</a:t>
            </a:r>
          </a:p>
          <a:p>
            <a:pPr marL="0" lvl="0" indent="0">
              <a:spcBef>
                <a:spcPts val="600"/>
              </a:spcBef>
              <a:spcAft>
                <a:spcPts val="1200"/>
              </a:spcAft>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8149604"/>
              </p:ext>
            </p:extLst>
          </p:nvPr>
        </p:nvGraphicFramePr>
        <p:xfrm>
          <a:off x="1179872" y="2970490"/>
          <a:ext cx="6499122" cy="3232682"/>
        </p:xfrm>
        <a:graphic>
          <a:graphicData uri="http://schemas.openxmlformats.org/drawingml/2006/table">
            <a:tbl>
              <a:tblPr firstRow="1" bandRow="1">
                <a:tableStyleId>{21E4AEA4-8DFA-4A89-87EB-49C32662AFE0}</a:tableStyleId>
              </a:tblPr>
              <a:tblGrid>
                <a:gridCol w="2831689"/>
                <a:gridCol w="1501059"/>
                <a:gridCol w="2166374"/>
              </a:tblGrid>
              <a:tr h="619293">
                <a:tc>
                  <a:txBody>
                    <a:bodyPr/>
                    <a:lstStyle/>
                    <a:p>
                      <a:r>
                        <a:rPr lang="en-US" dirty="0" smtClean="0"/>
                        <a:t>Determination Date</a:t>
                      </a:r>
                      <a:endParaRPr lang="en-US" dirty="0"/>
                    </a:p>
                  </a:txBody>
                  <a:tcPr>
                    <a:solidFill>
                      <a:srgbClr val="062B54"/>
                    </a:solidFill>
                  </a:tcPr>
                </a:tc>
                <a:tc>
                  <a:txBody>
                    <a:bodyPr/>
                    <a:lstStyle/>
                    <a:p>
                      <a:r>
                        <a:rPr lang="en-US" dirty="0" smtClean="0"/>
                        <a:t># of Responses</a:t>
                      </a:r>
                      <a:endParaRPr lang="en-US" dirty="0"/>
                    </a:p>
                  </a:txBody>
                  <a:tcPr>
                    <a:solidFill>
                      <a:srgbClr val="062B54"/>
                    </a:solidFill>
                  </a:tcPr>
                </a:tc>
                <a:tc>
                  <a:txBody>
                    <a:bodyPr/>
                    <a:lstStyle/>
                    <a:p>
                      <a:r>
                        <a:rPr lang="en-US" dirty="0" smtClean="0"/>
                        <a:t>Percent of Respondents</a:t>
                      </a:r>
                      <a:endParaRPr lang="en-US" dirty="0"/>
                    </a:p>
                  </a:txBody>
                  <a:tcPr>
                    <a:solidFill>
                      <a:srgbClr val="062B54"/>
                    </a:solidFill>
                  </a:tcPr>
                </a:tc>
              </a:tr>
              <a:tr h="931934">
                <a:tc>
                  <a:txBody>
                    <a:bodyPr/>
                    <a:lstStyle/>
                    <a:p>
                      <a:r>
                        <a:rPr lang="en-US" dirty="0" smtClean="0">
                          <a:solidFill>
                            <a:schemeClr val="tx1">
                              <a:lumMod val="85000"/>
                              <a:lumOff val="15000"/>
                            </a:schemeClr>
                          </a:solidFill>
                        </a:rPr>
                        <a:t>October 31 (or equivalent</a:t>
                      </a:r>
                      <a:r>
                        <a:rPr lang="en-US" baseline="0" dirty="0" smtClean="0">
                          <a:solidFill>
                            <a:schemeClr val="tx1">
                              <a:lumMod val="85000"/>
                              <a:lumOff val="15000"/>
                            </a:schemeClr>
                          </a:solidFill>
                        </a:rPr>
                        <a:t> for non-calendar year companies)</a:t>
                      </a:r>
                      <a:endParaRPr lang="en-US" dirty="0">
                        <a:solidFill>
                          <a:schemeClr val="tx1">
                            <a:lumMod val="85000"/>
                            <a:lumOff val="15000"/>
                          </a:schemeClr>
                        </a:solidFill>
                      </a:endParaRPr>
                    </a:p>
                  </a:txBody>
                  <a:tcPr>
                    <a:solidFill>
                      <a:srgbClr val="C9DDF7"/>
                    </a:solidFill>
                  </a:tcPr>
                </a:tc>
                <a:tc>
                  <a:txBody>
                    <a:bodyPr/>
                    <a:lstStyle/>
                    <a:p>
                      <a:r>
                        <a:rPr lang="en-US" dirty="0" smtClean="0">
                          <a:solidFill>
                            <a:schemeClr val="tx1">
                              <a:lumMod val="85000"/>
                              <a:lumOff val="15000"/>
                            </a:schemeClr>
                          </a:solidFill>
                        </a:rPr>
                        <a:t>18</a:t>
                      </a:r>
                      <a:endParaRPr lang="en-US" dirty="0">
                        <a:solidFill>
                          <a:schemeClr val="tx1">
                            <a:lumMod val="85000"/>
                            <a:lumOff val="15000"/>
                          </a:schemeClr>
                        </a:solidFill>
                      </a:endParaRPr>
                    </a:p>
                  </a:txBody>
                  <a:tcPr>
                    <a:solidFill>
                      <a:srgbClr val="C9DDF7"/>
                    </a:solidFill>
                  </a:tcPr>
                </a:tc>
                <a:tc>
                  <a:txBody>
                    <a:bodyPr/>
                    <a:lstStyle/>
                    <a:p>
                      <a:r>
                        <a:rPr lang="en-US" dirty="0" smtClean="0">
                          <a:solidFill>
                            <a:schemeClr val="tx1">
                              <a:lumMod val="85000"/>
                              <a:lumOff val="15000"/>
                            </a:schemeClr>
                          </a:solidFill>
                        </a:rPr>
                        <a:t>25.7%</a:t>
                      </a:r>
                      <a:endParaRPr lang="en-US" dirty="0">
                        <a:solidFill>
                          <a:schemeClr val="tx1">
                            <a:lumMod val="85000"/>
                            <a:lumOff val="15000"/>
                          </a:schemeClr>
                        </a:solidFill>
                      </a:endParaRPr>
                    </a:p>
                  </a:txBody>
                  <a:tcPr>
                    <a:solidFill>
                      <a:srgbClr val="C9DDF7"/>
                    </a:solidFill>
                  </a:tcPr>
                </a:tc>
              </a:tr>
              <a:tr h="929148">
                <a:tc>
                  <a:txBody>
                    <a:bodyPr/>
                    <a:lstStyle/>
                    <a:p>
                      <a:r>
                        <a:rPr lang="en-US" dirty="0" smtClean="0">
                          <a:solidFill>
                            <a:schemeClr val="tx1">
                              <a:lumMod val="85000"/>
                              <a:lumOff val="15000"/>
                            </a:schemeClr>
                          </a:solidFill>
                        </a:rPr>
                        <a:t>November 30</a:t>
                      </a:r>
                      <a:r>
                        <a:rPr lang="en-US" baseline="0" dirty="0" smtClean="0">
                          <a:solidFill>
                            <a:schemeClr val="tx1">
                              <a:lumMod val="85000"/>
                              <a:lumOff val="15000"/>
                            </a:schemeClr>
                          </a:solidFill>
                        </a:rPr>
                        <a:t> </a:t>
                      </a:r>
                      <a:r>
                        <a:rPr lang="en-US" dirty="0" smtClean="0">
                          <a:solidFill>
                            <a:schemeClr val="tx1">
                              <a:lumMod val="85000"/>
                              <a:lumOff val="15000"/>
                            </a:schemeClr>
                          </a:solidFill>
                        </a:rPr>
                        <a:t>(or equivalent</a:t>
                      </a:r>
                      <a:r>
                        <a:rPr lang="en-US" baseline="0" dirty="0" smtClean="0">
                          <a:solidFill>
                            <a:schemeClr val="tx1">
                              <a:lumMod val="85000"/>
                              <a:lumOff val="15000"/>
                            </a:schemeClr>
                          </a:solidFill>
                        </a:rPr>
                        <a:t> for non-calendar year companies)</a:t>
                      </a:r>
                      <a:endParaRPr lang="en-US" dirty="0">
                        <a:solidFill>
                          <a:schemeClr val="tx1">
                            <a:lumMod val="85000"/>
                            <a:lumOff val="15000"/>
                          </a:schemeClr>
                        </a:solidFill>
                      </a:endParaRPr>
                    </a:p>
                  </a:txBody>
                  <a:tcPr>
                    <a:solidFill>
                      <a:schemeClr val="accent3">
                        <a:lumMod val="95000"/>
                      </a:schemeClr>
                    </a:solidFill>
                  </a:tcPr>
                </a:tc>
                <a:tc>
                  <a:txBody>
                    <a:bodyPr/>
                    <a:lstStyle/>
                    <a:p>
                      <a:r>
                        <a:rPr lang="en-US" dirty="0" smtClean="0">
                          <a:solidFill>
                            <a:schemeClr val="tx1">
                              <a:lumMod val="85000"/>
                              <a:lumOff val="15000"/>
                            </a:schemeClr>
                          </a:solidFill>
                        </a:rPr>
                        <a:t>5</a:t>
                      </a:r>
                      <a:endParaRPr lang="en-US" dirty="0">
                        <a:solidFill>
                          <a:schemeClr val="tx1">
                            <a:lumMod val="85000"/>
                            <a:lumOff val="15000"/>
                          </a:schemeClr>
                        </a:solidFill>
                      </a:endParaRPr>
                    </a:p>
                  </a:txBody>
                  <a:tcPr>
                    <a:solidFill>
                      <a:schemeClr val="accent3">
                        <a:lumMod val="95000"/>
                      </a:schemeClr>
                    </a:solidFill>
                  </a:tcPr>
                </a:tc>
                <a:tc>
                  <a:txBody>
                    <a:bodyPr/>
                    <a:lstStyle/>
                    <a:p>
                      <a:r>
                        <a:rPr lang="en-US" dirty="0" smtClean="0">
                          <a:solidFill>
                            <a:schemeClr val="tx1">
                              <a:lumMod val="85000"/>
                              <a:lumOff val="15000"/>
                            </a:schemeClr>
                          </a:solidFill>
                        </a:rPr>
                        <a:t>7.1%</a:t>
                      </a:r>
                      <a:endParaRPr lang="en-US" dirty="0">
                        <a:solidFill>
                          <a:schemeClr val="tx1">
                            <a:lumMod val="85000"/>
                            <a:lumOff val="15000"/>
                          </a:schemeClr>
                        </a:solidFill>
                      </a:endParaRPr>
                    </a:p>
                  </a:txBody>
                  <a:tcPr>
                    <a:solidFill>
                      <a:schemeClr val="accent3">
                        <a:lumMod val="95000"/>
                      </a:schemeClr>
                    </a:solidFill>
                  </a:tcPr>
                </a:tc>
              </a:tr>
              <a:tr h="358797">
                <a:tc>
                  <a:txBody>
                    <a:bodyPr/>
                    <a:lstStyle/>
                    <a:p>
                      <a:r>
                        <a:rPr lang="en-US" dirty="0" smtClean="0">
                          <a:solidFill>
                            <a:schemeClr val="tx1">
                              <a:lumMod val="85000"/>
                              <a:lumOff val="15000"/>
                            </a:schemeClr>
                          </a:solidFill>
                        </a:rPr>
                        <a:t>Fiscal year end</a:t>
                      </a:r>
                      <a:endParaRPr lang="en-US" dirty="0">
                        <a:solidFill>
                          <a:schemeClr val="tx1">
                            <a:lumMod val="85000"/>
                            <a:lumOff val="15000"/>
                          </a:schemeClr>
                        </a:solidFill>
                      </a:endParaRPr>
                    </a:p>
                  </a:txBody>
                  <a:tcPr>
                    <a:solidFill>
                      <a:srgbClr val="C9DDF7"/>
                    </a:solidFill>
                  </a:tcPr>
                </a:tc>
                <a:tc>
                  <a:txBody>
                    <a:bodyPr/>
                    <a:lstStyle/>
                    <a:p>
                      <a:r>
                        <a:rPr lang="en-US" dirty="0" smtClean="0">
                          <a:solidFill>
                            <a:schemeClr val="tx1">
                              <a:lumMod val="85000"/>
                              <a:lumOff val="15000"/>
                            </a:schemeClr>
                          </a:solidFill>
                        </a:rPr>
                        <a:t>25</a:t>
                      </a:r>
                      <a:endParaRPr lang="en-US" dirty="0">
                        <a:solidFill>
                          <a:schemeClr val="tx1">
                            <a:lumMod val="85000"/>
                            <a:lumOff val="15000"/>
                          </a:schemeClr>
                        </a:solidFill>
                      </a:endParaRPr>
                    </a:p>
                  </a:txBody>
                  <a:tcPr>
                    <a:solidFill>
                      <a:srgbClr val="C9DDF7"/>
                    </a:solidFill>
                  </a:tcPr>
                </a:tc>
                <a:tc>
                  <a:txBody>
                    <a:bodyPr/>
                    <a:lstStyle/>
                    <a:p>
                      <a:r>
                        <a:rPr lang="en-US" dirty="0" smtClean="0">
                          <a:solidFill>
                            <a:schemeClr val="tx1">
                              <a:lumMod val="85000"/>
                              <a:lumOff val="15000"/>
                            </a:schemeClr>
                          </a:solidFill>
                        </a:rPr>
                        <a:t>35.7%</a:t>
                      </a:r>
                      <a:endParaRPr lang="en-US" dirty="0">
                        <a:solidFill>
                          <a:schemeClr val="tx1">
                            <a:lumMod val="85000"/>
                            <a:lumOff val="15000"/>
                          </a:schemeClr>
                        </a:solidFill>
                      </a:endParaRPr>
                    </a:p>
                  </a:txBody>
                  <a:tcPr>
                    <a:solidFill>
                      <a:srgbClr val="C9DDF7"/>
                    </a:solidFill>
                  </a:tcPr>
                </a:tc>
              </a:tr>
              <a:tr h="358797">
                <a:tc>
                  <a:txBody>
                    <a:bodyPr/>
                    <a:lstStyle/>
                    <a:p>
                      <a:r>
                        <a:rPr lang="en-US" dirty="0" smtClean="0">
                          <a:solidFill>
                            <a:schemeClr val="tx1">
                              <a:lumMod val="85000"/>
                              <a:lumOff val="15000"/>
                            </a:schemeClr>
                          </a:solidFill>
                        </a:rPr>
                        <a:t>Some other date</a:t>
                      </a:r>
                      <a:endParaRPr lang="en-US" dirty="0">
                        <a:solidFill>
                          <a:schemeClr val="tx1">
                            <a:lumMod val="85000"/>
                            <a:lumOff val="15000"/>
                          </a:schemeClr>
                        </a:solidFill>
                      </a:endParaRPr>
                    </a:p>
                  </a:txBody>
                  <a:tcPr>
                    <a:solidFill>
                      <a:schemeClr val="accent3">
                        <a:lumMod val="95000"/>
                      </a:schemeClr>
                    </a:solidFill>
                  </a:tcPr>
                </a:tc>
                <a:tc>
                  <a:txBody>
                    <a:bodyPr/>
                    <a:lstStyle/>
                    <a:p>
                      <a:r>
                        <a:rPr lang="en-US" dirty="0" smtClean="0">
                          <a:solidFill>
                            <a:schemeClr val="tx1">
                              <a:lumMod val="85000"/>
                              <a:lumOff val="15000"/>
                            </a:schemeClr>
                          </a:solidFill>
                        </a:rPr>
                        <a:t>22</a:t>
                      </a:r>
                      <a:endParaRPr lang="en-US" dirty="0">
                        <a:solidFill>
                          <a:schemeClr val="tx1">
                            <a:lumMod val="85000"/>
                            <a:lumOff val="15000"/>
                          </a:schemeClr>
                        </a:solidFill>
                      </a:endParaRPr>
                    </a:p>
                  </a:txBody>
                  <a:tcPr>
                    <a:solidFill>
                      <a:schemeClr val="accent3">
                        <a:lumMod val="95000"/>
                      </a:schemeClr>
                    </a:solidFill>
                  </a:tcPr>
                </a:tc>
                <a:tc>
                  <a:txBody>
                    <a:bodyPr/>
                    <a:lstStyle/>
                    <a:p>
                      <a:r>
                        <a:rPr lang="en-US" dirty="0" smtClean="0">
                          <a:solidFill>
                            <a:schemeClr val="tx1">
                              <a:lumMod val="85000"/>
                              <a:lumOff val="15000"/>
                            </a:schemeClr>
                          </a:solidFill>
                        </a:rPr>
                        <a:t>31.4%</a:t>
                      </a:r>
                      <a:endParaRPr lang="en-US" dirty="0">
                        <a:solidFill>
                          <a:schemeClr val="tx1">
                            <a:lumMod val="85000"/>
                            <a:lumOff val="15000"/>
                          </a:schemeClr>
                        </a:solidFill>
                      </a:endParaRPr>
                    </a:p>
                  </a:txBody>
                  <a:tcPr>
                    <a:solidFill>
                      <a:schemeClr val="accent3">
                        <a:lumMod val="95000"/>
                      </a:schemeClr>
                    </a:solidFill>
                  </a:tcPr>
                </a:tc>
              </a:tr>
            </a:tbl>
          </a:graphicData>
        </a:graphic>
      </p:graphicFrame>
    </p:spTree>
    <p:extLst>
      <p:ext uri="{BB962C8B-B14F-4D97-AF65-F5344CB8AC3E}">
        <p14:creationId xmlns:p14="http://schemas.microsoft.com/office/powerpoint/2010/main" val="2224832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smtClean="0"/>
              <a:t>Pay Ratio – Compensation Measure (CACM)</a:t>
            </a:r>
            <a:endParaRPr lang="en-US" sz="3100" b="0" dirty="0"/>
          </a:p>
        </p:txBody>
      </p:sp>
      <p:sp>
        <p:nvSpPr>
          <p:cNvPr id="3" name="Content Placeholder 2"/>
          <p:cNvSpPr>
            <a:spLocks noGrp="1"/>
          </p:cNvSpPr>
          <p:nvPr>
            <p:ph idx="1"/>
          </p:nvPr>
        </p:nvSpPr>
        <p:spPr/>
        <p:txBody>
          <a:bodyPr/>
          <a:lstStyle/>
          <a:p>
            <a:pPr marL="0" lvl="0" indent="0">
              <a:spcBef>
                <a:spcPts val="600"/>
              </a:spcBef>
              <a:spcAft>
                <a:spcPts val="1200"/>
              </a:spcAft>
              <a:buNone/>
            </a:pPr>
            <a:r>
              <a:rPr lang="en-US" dirty="0" smtClean="0"/>
              <a:t>Based on a September 2017 survey by The Corporate Counsel, companies are planning to use the following consistently applied compensation measure (CACM):</a:t>
            </a:r>
          </a:p>
          <a:p>
            <a:pPr marL="0" lvl="0" indent="0">
              <a:spcBef>
                <a:spcPts val="600"/>
              </a:spcBef>
              <a:spcAft>
                <a:spcPts val="1200"/>
              </a:spcAft>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58081973"/>
              </p:ext>
            </p:extLst>
          </p:nvPr>
        </p:nvGraphicFramePr>
        <p:xfrm>
          <a:off x="1179872" y="2970490"/>
          <a:ext cx="6499122" cy="3129443"/>
        </p:xfrm>
        <a:graphic>
          <a:graphicData uri="http://schemas.openxmlformats.org/drawingml/2006/table">
            <a:tbl>
              <a:tblPr firstRow="1" bandRow="1">
                <a:tableStyleId>{21E4AEA4-8DFA-4A89-87EB-49C32662AFE0}</a:tableStyleId>
              </a:tblPr>
              <a:tblGrid>
                <a:gridCol w="2831689"/>
                <a:gridCol w="1501059"/>
                <a:gridCol w="2166374"/>
              </a:tblGrid>
              <a:tr h="619293">
                <a:tc>
                  <a:txBody>
                    <a:bodyPr/>
                    <a:lstStyle/>
                    <a:p>
                      <a:r>
                        <a:rPr lang="en-US" dirty="0" smtClean="0"/>
                        <a:t>CACM</a:t>
                      </a:r>
                      <a:endParaRPr lang="en-US" dirty="0"/>
                    </a:p>
                  </a:txBody>
                  <a:tcPr>
                    <a:solidFill>
                      <a:srgbClr val="062B54"/>
                    </a:solidFill>
                  </a:tcPr>
                </a:tc>
                <a:tc>
                  <a:txBody>
                    <a:bodyPr/>
                    <a:lstStyle/>
                    <a:p>
                      <a:r>
                        <a:rPr lang="en-US" dirty="0" smtClean="0"/>
                        <a:t># of Responses</a:t>
                      </a:r>
                      <a:endParaRPr lang="en-US" dirty="0"/>
                    </a:p>
                  </a:txBody>
                  <a:tcPr>
                    <a:solidFill>
                      <a:srgbClr val="062B54"/>
                    </a:solidFill>
                  </a:tcPr>
                </a:tc>
                <a:tc>
                  <a:txBody>
                    <a:bodyPr/>
                    <a:lstStyle/>
                    <a:p>
                      <a:r>
                        <a:rPr lang="en-US" dirty="0" smtClean="0"/>
                        <a:t>Percent of Respondents</a:t>
                      </a:r>
                      <a:endParaRPr lang="en-US" dirty="0"/>
                    </a:p>
                  </a:txBody>
                  <a:tcPr>
                    <a:solidFill>
                      <a:srgbClr val="062B54"/>
                    </a:solidFill>
                  </a:tcPr>
                </a:tc>
              </a:tr>
              <a:tr h="386243">
                <a:tc>
                  <a:txBody>
                    <a:bodyPr/>
                    <a:lstStyle/>
                    <a:p>
                      <a:r>
                        <a:rPr lang="en-US" dirty="0" smtClean="0">
                          <a:solidFill>
                            <a:schemeClr val="tx1">
                              <a:lumMod val="85000"/>
                              <a:lumOff val="15000"/>
                            </a:schemeClr>
                          </a:solidFill>
                        </a:rPr>
                        <a:t>Taxable wages</a:t>
                      </a:r>
                      <a:endParaRPr lang="en-US" dirty="0">
                        <a:solidFill>
                          <a:schemeClr val="tx1">
                            <a:lumMod val="85000"/>
                            <a:lumOff val="15000"/>
                          </a:schemeClr>
                        </a:solidFill>
                      </a:endParaRPr>
                    </a:p>
                  </a:txBody>
                  <a:tcPr>
                    <a:solidFill>
                      <a:srgbClr val="C9DDF7"/>
                    </a:solidFill>
                  </a:tcPr>
                </a:tc>
                <a:tc>
                  <a:txBody>
                    <a:bodyPr/>
                    <a:lstStyle/>
                    <a:p>
                      <a:r>
                        <a:rPr lang="en-US" dirty="0" smtClean="0">
                          <a:solidFill>
                            <a:schemeClr val="tx1">
                              <a:lumMod val="85000"/>
                              <a:lumOff val="15000"/>
                            </a:schemeClr>
                          </a:solidFill>
                        </a:rPr>
                        <a:t>19</a:t>
                      </a:r>
                      <a:endParaRPr lang="en-US" dirty="0">
                        <a:solidFill>
                          <a:schemeClr val="tx1">
                            <a:lumMod val="85000"/>
                            <a:lumOff val="15000"/>
                          </a:schemeClr>
                        </a:solidFill>
                      </a:endParaRPr>
                    </a:p>
                  </a:txBody>
                  <a:tcPr>
                    <a:solidFill>
                      <a:srgbClr val="C9DDF7"/>
                    </a:solidFill>
                  </a:tcPr>
                </a:tc>
                <a:tc>
                  <a:txBody>
                    <a:bodyPr/>
                    <a:lstStyle/>
                    <a:p>
                      <a:r>
                        <a:rPr lang="en-US" dirty="0" smtClean="0">
                          <a:solidFill>
                            <a:schemeClr val="tx1">
                              <a:lumMod val="85000"/>
                              <a:lumOff val="15000"/>
                            </a:schemeClr>
                          </a:solidFill>
                        </a:rPr>
                        <a:t>25.3%</a:t>
                      </a:r>
                      <a:endParaRPr lang="en-US" dirty="0">
                        <a:solidFill>
                          <a:schemeClr val="tx1">
                            <a:lumMod val="85000"/>
                            <a:lumOff val="15000"/>
                          </a:schemeClr>
                        </a:solidFill>
                      </a:endParaRPr>
                    </a:p>
                  </a:txBody>
                  <a:tcPr>
                    <a:solidFill>
                      <a:srgbClr val="C9DDF7"/>
                    </a:solidFill>
                  </a:tcPr>
                </a:tc>
              </a:tr>
              <a:tr h="339213">
                <a:tc>
                  <a:txBody>
                    <a:bodyPr/>
                    <a:lstStyle/>
                    <a:p>
                      <a:r>
                        <a:rPr lang="en-US" dirty="0" smtClean="0">
                          <a:solidFill>
                            <a:schemeClr val="tx1">
                              <a:lumMod val="85000"/>
                              <a:lumOff val="15000"/>
                            </a:schemeClr>
                          </a:solidFill>
                        </a:rPr>
                        <a:t>Base salary</a:t>
                      </a:r>
                      <a:endParaRPr lang="en-US" dirty="0">
                        <a:solidFill>
                          <a:schemeClr val="tx1">
                            <a:lumMod val="85000"/>
                            <a:lumOff val="15000"/>
                          </a:schemeClr>
                        </a:solidFill>
                      </a:endParaRPr>
                    </a:p>
                  </a:txBody>
                  <a:tcPr>
                    <a:solidFill>
                      <a:schemeClr val="accent3">
                        <a:lumMod val="95000"/>
                      </a:schemeClr>
                    </a:solidFill>
                  </a:tcPr>
                </a:tc>
                <a:tc>
                  <a:txBody>
                    <a:bodyPr/>
                    <a:lstStyle/>
                    <a:p>
                      <a:r>
                        <a:rPr lang="en-US" dirty="0" smtClean="0">
                          <a:solidFill>
                            <a:schemeClr val="tx1">
                              <a:lumMod val="85000"/>
                              <a:lumOff val="15000"/>
                            </a:schemeClr>
                          </a:solidFill>
                        </a:rPr>
                        <a:t>18</a:t>
                      </a:r>
                      <a:endParaRPr lang="en-US" dirty="0">
                        <a:solidFill>
                          <a:schemeClr val="tx1">
                            <a:lumMod val="85000"/>
                            <a:lumOff val="15000"/>
                          </a:schemeClr>
                        </a:solidFill>
                      </a:endParaRPr>
                    </a:p>
                  </a:txBody>
                  <a:tcPr>
                    <a:solidFill>
                      <a:schemeClr val="accent3">
                        <a:lumMod val="95000"/>
                      </a:schemeClr>
                    </a:solidFill>
                  </a:tcPr>
                </a:tc>
                <a:tc>
                  <a:txBody>
                    <a:bodyPr/>
                    <a:lstStyle/>
                    <a:p>
                      <a:r>
                        <a:rPr lang="en-US" dirty="0" smtClean="0">
                          <a:solidFill>
                            <a:schemeClr val="tx1">
                              <a:lumMod val="85000"/>
                              <a:lumOff val="15000"/>
                            </a:schemeClr>
                          </a:solidFill>
                        </a:rPr>
                        <a:t>24.0%</a:t>
                      </a:r>
                      <a:endParaRPr lang="en-US" dirty="0">
                        <a:solidFill>
                          <a:schemeClr val="tx1">
                            <a:lumMod val="85000"/>
                            <a:lumOff val="15000"/>
                          </a:schemeClr>
                        </a:solidFill>
                      </a:endParaRPr>
                    </a:p>
                  </a:txBody>
                  <a:tcPr>
                    <a:solidFill>
                      <a:schemeClr val="accent3">
                        <a:lumMod val="95000"/>
                      </a:schemeClr>
                    </a:solidFill>
                  </a:tcPr>
                </a:tc>
              </a:tr>
              <a:tr h="358797">
                <a:tc>
                  <a:txBody>
                    <a:bodyPr/>
                    <a:lstStyle/>
                    <a:p>
                      <a:r>
                        <a:rPr lang="en-US" dirty="0" smtClean="0">
                          <a:solidFill>
                            <a:schemeClr val="tx1">
                              <a:lumMod val="85000"/>
                              <a:lumOff val="15000"/>
                            </a:schemeClr>
                          </a:solidFill>
                        </a:rPr>
                        <a:t>Total</a:t>
                      </a:r>
                      <a:r>
                        <a:rPr lang="en-US" baseline="0" dirty="0" smtClean="0">
                          <a:solidFill>
                            <a:schemeClr val="tx1">
                              <a:lumMod val="85000"/>
                              <a:lumOff val="15000"/>
                            </a:schemeClr>
                          </a:solidFill>
                        </a:rPr>
                        <a:t> gross compensation</a:t>
                      </a:r>
                      <a:endParaRPr lang="en-US" dirty="0">
                        <a:solidFill>
                          <a:schemeClr val="tx1">
                            <a:lumMod val="85000"/>
                            <a:lumOff val="15000"/>
                          </a:schemeClr>
                        </a:solidFill>
                      </a:endParaRPr>
                    </a:p>
                  </a:txBody>
                  <a:tcPr>
                    <a:solidFill>
                      <a:srgbClr val="C9DDF7"/>
                    </a:solidFill>
                  </a:tcPr>
                </a:tc>
                <a:tc>
                  <a:txBody>
                    <a:bodyPr/>
                    <a:lstStyle/>
                    <a:p>
                      <a:r>
                        <a:rPr lang="en-US" dirty="0" smtClean="0">
                          <a:solidFill>
                            <a:schemeClr val="tx1">
                              <a:lumMod val="85000"/>
                              <a:lumOff val="15000"/>
                            </a:schemeClr>
                          </a:solidFill>
                        </a:rPr>
                        <a:t>16</a:t>
                      </a:r>
                      <a:endParaRPr lang="en-US" dirty="0">
                        <a:solidFill>
                          <a:schemeClr val="tx1">
                            <a:lumMod val="85000"/>
                            <a:lumOff val="15000"/>
                          </a:schemeClr>
                        </a:solidFill>
                      </a:endParaRPr>
                    </a:p>
                  </a:txBody>
                  <a:tcPr>
                    <a:solidFill>
                      <a:srgbClr val="C9DDF7"/>
                    </a:solidFill>
                  </a:tcPr>
                </a:tc>
                <a:tc>
                  <a:txBody>
                    <a:bodyPr/>
                    <a:lstStyle/>
                    <a:p>
                      <a:r>
                        <a:rPr lang="en-US" dirty="0" smtClean="0">
                          <a:solidFill>
                            <a:schemeClr val="tx1">
                              <a:lumMod val="85000"/>
                              <a:lumOff val="15000"/>
                            </a:schemeClr>
                          </a:solidFill>
                        </a:rPr>
                        <a:t>21.3%</a:t>
                      </a:r>
                      <a:endParaRPr lang="en-US" dirty="0">
                        <a:solidFill>
                          <a:schemeClr val="tx1">
                            <a:lumMod val="85000"/>
                            <a:lumOff val="15000"/>
                          </a:schemeClr>
                        </a:solidFill>
                      </a:endParaRPr>
                    </a:p>
                  </a:txBody>
                  <a:tcPr>
                    <a:solidFill>
                      <a:srgbClr val="C9DDF7"/>
                    </a:solidFill>
                  </a:tcPr>
                </a:tc>
              </a:tr>
              <a:tr h="358797">
                <a:tc>
                  <a:txBody>
                    <a:bodyPr/>
                    <a:lstStyle/>
                    <a:p>
                      <a:r>
                        <a:rPr lang="en-US" dirty="0" smtClean="0">
                          <a:solidFill>
                            <a:schemeClr val="tx1">
                              <a:lumMod val="85000"/>
                              <a:lumOff val="15000"/>
                            </a:schemeClr>
                          </a:solidFill>
                        </a:rPr>
                        <a:t>Total cash compensation</a:t>
                      </a:r>
                      <a:endParaRPr lang="en-US" dirty="0">
                        <a:solidFill>
                          <a:schemeClr val="tx1">
                            <a:lumMod val="85000"/>
                            <a:lumOff val="15000"/>
                          </a:schemeClr>
                        </a:solidFill>
                      </a:endParaRPr>
                    </a:p>
                  </a:txBody>
                  <a:tcPr>
                    <a:solidFill>
                      <a:schemeClr val="accent3">
                        <a:lumMod val="95000"/>
                      </a:schemeClr>
                    </a:solidFill>
                  </a:tcPr>
                </a:tc>
                <a:tc>
                  <a:txBody>
                    <a:bodyPr/>
                    <a:lstStyle/>
                    <a:p>
                      <a:r>
                        <a:rPr lang="en-US" dirty="0" smtClean="0">
                          <a:solidFill>
                            <a:schemeClr val="tx1">
                              <a:lumMod val="85000"/>
                              <a:lumOff val="15000"/>
                            </a:schemeClr>
                          </a:solidFill>
                        </a:rPr>
                        <a:t>11</a:t>
                      </a:r>
                      <a:endParaRPr lang="en-US" dirty="0">
                        <a:solidFill>
                          <a:schemeClr val="tx1">
                            <a:lumMod val="85000"/>
                            <a:lumOff val="15000"/>
                          </a:schemeClr>
                        </a:solidFill>
                      </a:endParaRPr>
                    </a:p>
                  </a:txBody>
                  <a:tcPr>
                    <a:solidFill>
                      <a:schemeClr val="accent3">
                        <a:lumMod val="95000"/>
                      </a:schemeClr>
                    </a:solidFill>
                  </a:tcPr>
                </a:tc>
                <a:tc>
                  <a:txBody>
                    <a:bodyPr/>
                    <a:lstStyle/>
                    <a:p>
                      <a:r>
                        <a:rPr lang="en-US" dirty="0" smtClean="0">
                          <a:solidFill>
                            <a:schemeClr val="tx1">
                              <a:lumMod val="85000"/>
                              <a:lumOff val="15000"/>
                            </a:schemeClr>
                          </a:solidFill>
                        </a:rPr>
                        <a:t>14.7%</a:t>
                      </a:r>
                      <a:endParaRPr lang="en-US" dirty="0">
                        <a:solidFill>
                          <a:schemeClr val="tx1">
                            <a:lumMod val="85000"/>
                            <a:lumOff val="15000"/>
                          </a:schemeClr>
                        </a:solidFill>
                      </a:endParaRPr>
                    </a:p>
                  </a:txBody>
                  <a:tcPr>
                    <a:solidFill>
                      <a:schemeClr val="accent3">
                        <a:lumMod val="95000"/>
                      </a:schemeClr>
                    </a:solidFill>
                  </a:tcPr>
                </a:tc>
              </a:tr>
              <a:tr h="358797">
                <a:tc>
                  <a:txBody>
                    <a:bodyPr/>
                    <a:lstStyle/>
                    <a:p>
                      <a:r>
                        <a:rPr lang="en-US" dirty="0" smtClean="0">
                          <a:solidFill>
                            <a:schemeClr val="tx1">
                              <a:lumMod val="85000"/>
                              <a:lumOff val="15000"/>
                            </a:schemeClr>
                          </a:solidFill>
                        </a:rPr>
                        <a:t>Some other measure</a:t>
                      </a:r>
                      <a:endParaRPr lang="en-US" dirty="0">
                        <a:solidFill>
                          <a:schemeClr val="tx1">
                            <a:lumMod val="85000"/>
                            <a:lumOff val="15000"/>
                          </a:schemeClr>
                        </a:solidFill>
                      </a:endParaRPr>
                    </a:p>
                  </a:txBody>
                  <a:tcPr>
                    <a:solidFill>
                      <a:srgbClr val="C9DDF7"/>
                    </a:solidFill>
                  </a:tcPr>
                </a:tc>
                <a:tc>
                  <a:txBody>
                    <a:bodyPr/>
                    <a:lstStyle/>
                    <a:p>
                      <a:r>
                        <a:rPr lang="en-US" dirty="0" smtClean="0">
                          <a:solidFill>
                            <a:schemeClr val="tx1">
                              <a:lumMod val="85000"/>
                              <a:lumOff val="15000"/>
                            </a:schemeClr>
                          </a:solidFill>
                        </a:rPr>
                        <a:t>11</a:t>
                      </a:r>
                      <a:endParaRPr lang="en-US" dirty="0">
                        <a:solidFill>
                          <a:schemeClr val="tx1">
                            <a:lumMod val="85000"/>
                            <a:lumOff val="15000"/>
                          </a:schemeClr>
                        </a:solidFill>
                      </a:endParaRPr>
                    </a:p>
                  </a:txBody>
                  <a:tcPr>
                    <a:solidFill>
                      <a:srgbClr val="C9DDF7"/>
                    </a:solidFill>
                  </a:tcPr>
                </a:tc>
                <a:tc>
                  <a:txBody>
                    <a:bodyPr/>
                    <a:lstStyle/>
                    <a:p>
                      <a:r>
                        <a:rPr lang="en-US" dirty="0" smtClean="0">
                          <a:solidFill>
                            <a:schemeClr val="tx1">
                              <a:lumMod val="85000"/>
                              <a:lumOff val="15000"/>
                            </a:schemeClr>
                          </a:solidFill>
                        </a:rPr>
                        <a:t>14.7%</a:t>
                      </a:r>
                      <a:endParaRPr lang="en-US" dirty="0">
                        <a:solidFill>
                          <a:schemeClr val="tx1">
                            <a:lumMod val="85000"/>
                            <a:lumOff val="15000"/>
                          </a:schemeClr>
                        </a:solidFill>
                      </a:endParaRPr>
                    </a:p>
                  </a:txBody>
                  <a:tcPr>
                    <a:solidFill>
                      <a:srgbClr val="C9DDF7"/>
                    </a:solidFill>
                  </a:tcPr>
                </a:tc>
              </a:tr>
              <a:tr h="358797">
                <a:tc>
                  <a:txBody>
                    <a:bodyPr/>
                    <a:lstStyle/>
                    <a:p>
                      <a:r>
                        <a:rPr lang="en-US" dirty="0" smtClean="0">
                          <a:solidFill>
                            <a:schemeClr val="tx1">
                              <a:lumMod val="85000"/>
                              <a:lumOff val="15000"/>
                            </a:schemeClr>
                          </a:solidFill>
                        </a:rPr>
                        <a:t>None – using annual total compensation instead</a:t>
                      </a:r>
                      <a:endParaRPr lang="en-US" dirty="0">
                        <a:solidFill>
                          <a:schemeClr val="tx1">
                            <a:lumMod val="85000"/>
                            <a:lumOff val="15000"/>
                          </a:schemeClr>
                        </a:solidFill>
                      </a:endParaRPr>
                    </a:p>
                  </a:txBody>
                  <a:tcPr>
                    <a:solidFill>
                      <a:schemeClr val="accent3">
                        <a:lumMod val="95000"/>
                      </a:schemeClr>
                    </a:solidFill>
                  </a:tcPr>
                </a:tc>
                <a:tc>
                  <a:txBody>
                    <a:bodyPr/>
                    <a:lstStyle/>
                    <a:p>
                      <a:r>
                        <a:rPr lang="en-US" dirty="0" smtClean="0">
                          <a:solidFill>
                            <a:schemeClr val="tx1">
                              <a:lumMod val="85000"/>
                              <a:lumOff val="15000"/>
                            </a:schemeClr>
                          </a:solidFill>
                        </a:rPr>
                        <a:t>  0</a:t>
                      </a:r>
                      <a:endParaRPr lang="en-US" dirty="0">
                        <a:solidFill>
                          <a:schemeClr val="tx1">
                            <a:lumMod val="85000"/>
                            <a:lumOff val="15000"/>
                          </a:schemeClr>
                        </a:solidFill>
                      </a:endParaRPr>
                    </a:p>
                  </a:txBody>
                  <a:tcPr>
                    <a:solidFill>
                      <a:schemeClr val="accent3">
                        <a:lumMod val="95000"/>
                      </a:schemeClr>
                    </a:solidFill>
                  </a:tcPr>
                </a:tc>
                <a:tc>
                  <a:txBody>
                    <a:bodyPr/>
                    <a:lstStyle/>
                    <a:p>
                      <a:r>
                        <a:rPr lang="en-US" dirty="0" smtClean="0">
                          <a:solidFill>
                            <a:schemeClr val="tx1">
                              <a:lumMod val="85000"/>
                              <a:lumOff val="15000"/>
                            </a:schemeClr>
                          </a:solidFill>
                        </a:rPr>
                        <a:t>0.0%</a:t>
                      </a:r>
                      <a:endParaRPr lang="en-US" dirty="0">
                        <a:solidFill>
                          <a:schemeClr val="tx1">
                            <a:lumMod val="85000"/>
                            <a:lumOff val="15000"/>
                          </a:schemeClr>
                        </a:solidFill>
                      </a:endParaRPr>
                    </a:p>
                  </a:txBody>
                  <a:tcPr>
                    <a:solidFill>
                      <a:schemeClr val="accent3">
                        <a:lumMod val="95000"/>
                      </a:schemeClr>
                    </a:solidFill>
                  </a:tcPr>
                </a:tc>
              </a:tr>
            </a:tbl>
          </a:graphicData>
        </a:graphic>
      </p:graphicFrame>
    </p:spTree>
    <p:extLst>
      <p:ext uri="{BB962C8B-B14F-4D97-AF65-F5344CB8AC3E}">
        <p14:creationId xmlns:p14="http://schemas.microsoft.com/office/powerpoint/2010/main" val="35032927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Ratio </a:t>
            </a:r>
            <a:r>
              <a:rPr lang="en-US" dirty="0" smtClean="0"/>
              <a:t>– Expected Ratio</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2168" y="1722914"/>
            <a:ext cx="7753606" cy="3876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2168" y="6203306"/>
            <a:ext cx="7182928" cy="276999"/>
          </a:xfrm>
          <a:prstGeom prst="rect">
            <a:avLst/>
          </a:prstGeom>
          <a:noFill/>
        </p:spPr>
        <p:txBody>
          <a:bodyPr wrap="none" rtlCol="0">
            <a:spAutoFit/>
          </a:bodyPr>
          <a:lstStyle/>
          <a:p>
            <a:r>
              <a:rPr lang="en-US" sz="1200" dirty="0" smtClean="0"/>
              <a:t>Source: Pearl Meyer on Point: Looking Ahead to Executive Pay Practices in 2018 – Executive Summary</a:t>
            </a:r>
            <a:endParaRPr lang="en-US" sz="1200" dirty="0"/>
          </a:p>
        </p:txBody>
      </p:sp>
    </p:spTree>
    <p:extLst>
      <p:ext uri="{BB962C8B-B14F-4D97-AF65-F5344CB8AC3E}">
        <p14:creationId xmlns:p14="http://schemas.microsoft.com/office/powerpoint/2010/main" val="21955859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Ratio Disclosure </a:t>
            </a:r>
            <a:r>
              <a:rPr lang="en-US" sz="1600" b="0" dirty="0"/>
              <a:t>(cont.)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16210990"/>
              </p:ext>
            </p:extLst>
          </p:nvPr>
        </p:nvGraphicFramePr>
        <p:xfrm>
          <a:off x="79300" y="1143724"/>
          <a:ext cx="8978731" cy="5319208"/>
        </p:xfrm>
        <a:graphic>
          <a:graphicData uri="http://schemas.openxmlformats.org/drawingml/2006/table">
            <a:tbl>
              <a:tblPr firstRow="1" bandRow="1">
                <a:tableStyleId>{21E4AEA4-8DFA-4A89-87EB-49C32662AFE0}</a:tableStyleId>
              </a:tblPr>
              <a:tblGrid>
                <a:gridCol w="1741685"/>
                <a:gridCol w="765907"/>
                <a:gridCol w="656493"/>
                <a:gridCol w="5814646"/>
              </a:tblGrid>
              <a:tr h="308280">
                <a:tc>
                  <a:txBody>
                    <a:bodyPr/>
                    <a:lstStyle/>
                    <a:p>
                      <a:r>
                        <a:rPr lang="en-US" sz="1150" dirty="0" smtClean="0"/>
                        <a:t>Company</a:t>
                      </a:r>
                      <a:endParaRPr lang="en-US" sz="1150" dirty="0"/>
                    </a:p>
                  </a:txBody>
                  <a:tcPr>
                    <a:solidFill>
                      <a:srgbClr val="062B54"/>
                    </a:solidFill>
                  </a:tcPr>
                </a:tc>
                <a:tc>
                  <a:txBody>
                    <a:bodyPr/>
                    <a:lstStyle/>
                    <a:p>
                      <a:r>
                        <a:rPr lang="en-US" sz="1150" dirty="0" smtClean="0"/>
                        <a:t>Pay Ratio</a:t>
                      </a:r>
                      <a:endParaRPr lang="en-US" sz="1150" dirty="0"/>
                    </a:p>
                  </a:txBody>
                  <a:tcPr>
                    <a:solidFill>
                      <a:srgbClr val="062B54"/>
                    </a:solidFill>
                  </a:tcPr>
                </a:tc>
                <a:tc>
                  <a:txBody>
                    <a:bodyPr/>
                    <a:lstStyle/>
                    <a:p>
                      <a:r>
                        <a:rPr lang="en-US" sz="1150" dirty="0" smtClean="0"/>
                        <a:t>Filing Date</a:t>
                      </a:r>
                      <a:endParaRPr lang="en-US" sz="1150" dirty="0"/>
                    </a:p>
                  </a:txBody>
                  <a:tcPr>
                    <a:solidFill>
                      <a:srgbClr val="062B54"/>
                    </a:solidFill>
                  </a:tcPr>
                </a:tc>
                <a:tc>
                  <a:txBody>
                    <a:bodyPr/>
                    <a:lstStyle/>
                    <a:p>
                      <a:r>
                        <a:rPr lang="en-US" sz="1150" dirty="0" smtClean="0"/>
                        <a:t>Notes</a:t>
                      </a:r>
                      <a:endParaRPr lang="en-US" sz="1150" dirty="0"/>
                    </a:p>
                  </a:txBody>
                  <a:tcPr>
                    <a:solidFill>
                      <a:srgbClr val="062B54"/>
                    </a:solidFill>
                  </a:tcPr>
                </a:tc>
              </a:tr>
              <a:tr h="397538">
                <a:tc>
                  <a:txBody>
                    <a:bodyPr/>
                    <a:lstStyle/>
                    <a:p>
                      <a:r>
                        <a:rPr lang="en-US" sz="1050" dirty="0" smtClean="0"/>
                        <a:t>ITEX Corporation</a:t>
                      </a:r>
                      <a:endParaRPr lang="en-US" sz="1050" dirty="0"/>
                    </a:p>
                  </a:txBody>
                  <a:tcPr>
                    <a:solidFill>
                      <a:srgbClr val="C9DDF7"/>
                    </a:solidFill>
                  </a:tcPr>
                </a:tc>
                <a:tc>
                  <a:txBody>
                    <a:bodyPr/>
                    <a:lstStyle/>
                    <a:p>
                      <a:r>
                        <a:rPr lang="en-US" sz="1050" dirty="0" smtClean="0">
                          <a:solidFill>
                            <a:schemeClr val="tx1">
                              <a:lumMod val="85000"/>
                              <a:lumOff val="15000"/>
                            </a:schemeClr>
                          </a:solidFill>
                        </a:rPr>
                        <a:t>3.8 to 1</a:t>
                      </a:r>
                    </a:p>
                  </a:txBody>
                  <a:tcPr>
                    <a:solidFill>
                      <a:srgbClr val="C9DD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lumMod val="85000"/>
                              <a:lumOff val="15000"/>
                            </a:schemeClr>
                          </a:solidFill>
                        </a:rPr>
                        <a:t>11/1/16</a:t>
                      </a:r>
                    </a:p>
                  </a:txBody>
                  <a:tcPr>
                    <a:solidFill>
                      <a:srgbClr val="C9DDF7"/>
                    </a:solidFill>
                  </a:tcPr>
                </a:tc>
                <a:tc>
                  <a:txBody>
                    <a:bodyPr/>
                    <a:lstStyle/>
                    <a:p>
                      <a:r>
                        <a:rPr lang="en-US" sz="1050" dirty="0" smtClean="0">
                          <a:solidFill>
                            <a:schemeClr val="tx1">
                              <a:lumMod val="85000"/>
                              <a:lumOff val="15000"/>
                            </a:schemeClr>
                          </a:solidFill>
                        </a:rPr>
                        <a:t>Operates a marketplace in which products and services are exchanged by marketplace members. Had</a:t>
                      </a:r>
                      <a:r>
                        <a:rPr lang="en-US" sz="1050" baseline="0" dirty="0" smtClean="0">
                          <a:solidFill>
                            <a:schemeClr val="tx1">
                              <a:lumMod val="85000"/>
                              <a:lumOff val="15000"/>
                            </a:schemeClr>
                          </a:solidFill>
                        </a:rPr>
                        <a:t> 13 full or employees as of 7/31/16.  CEO was paid $357,000 in fiscal 2016.</a:t>
                      </a:r>
                      <a:endParaRPr lang="en-US" sz="1050" dirty="0">
                        <a:solidFill>
                          <a:schemeClr val="tx1">
                            <a:lumMod val="85000"/>
                            <a:lumOff val="15000"/>
                          </a:schemeClr>
                        </a:solidFill>
                      </a:endParaRPr>
                    </a:p>
                  </a:txBody>
                  <a:tcPr>
                    <a:solidFill>
                      <a:srgbClr val="C9DDF7"/>
                    </a:solidFill>
                  </a:tcPr>
                </a:tc>
              </a:tr>
              <a:tr h="526424">
                <a:tc>
                  <a:txBody>
                    <a:bodyPr/>
                    <a:lstStyle/>
                    <a:p>
                      <a:r>
                        <a:rPr lang="en-US" sz="1050" dirty="0" smtClean="0"/>
                        <a:t>Adams</a:t>
                      </a:r>
                      <a:r>
                        <a:rPr lang="en-US" sz="1050" baseline="0" dirty="0" smtClean="0"/>
                        <a:t> Resources &amp; Energy, Inc.</a:t>
                      </a:r>
                      <a:endParaRPr lang="en-US" sz="1050" dirty="0"/>
                    </a:p>
                  </a:txBody>
                  <a:tcPr>
                    <a:solidFill>
                      <a:schemeClr val="accent3">
                        <a:lumMod val="95000"/>
                      </a:schemeClr>
                    </a:solidFill>
                  </a:tcPr>
                </a:tc>
                <a:tc>
                  <a:txBody>
                    <a:bodyPr/>
                    <a:lstStyle/>
                    <a:p>
                      <a:r>
                        <a:rPr lang="en-US" sz="1050" dirty="0" smtClean="0">
                          <a:solidFill>
                            <a:schemeClr val="tx1">
                              <a:lumMod val="85000"/>
                              <a:lumOff val="15000"/>
                            </a:schemeClr>
                          </a:solidFill>
                        </a:rPr>
                        <a:t>5.7</a:t>
                      </a:r>
                      <a:r>
                        <a:rPr lang="en-US" sz="1050" baseline="0" dirty="0" smtClean="0">
                          <a:solidFill>
                            <a:schemeClr val="tx1">
                              <a:lumMod val="85000"/>
                              <a:lumOff val="15000"/>
                            </a:schemeClr>
                          </a:solidFill>
                        </a:rPr>
                        <a:t> to 1</a:t>
                      </a:r>
                      <a:endParaRPr lang="en-US" sz="1050" dirty="0" smtClean="0">
                        <a:solidFill>
                          <a:schemeClr val="tx1">
                            <a:lumMod val="85000"/>
                            <a:lumOff val="15000"/>
                          </a:schemeClr>
                        </a:solidFill>
                      </a:endParaRPr>
                    </a:p>
                  </a:txBody>
                  <a:tcPr>
                    <a:solidFill>
                      <a:schemeClr val="accent3">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lumMod val="85000"/>
                              <a:lumOff val="15000"/>
                            </a:schemeClr>
                          </a:solidFill>
                        </a:rPr>
                        <a:t>4/11/17</a:t>
                      </a:r>
                    </a:p>
                  </a:txBody>
                  <a:tcPr>
                    <a:solidFill>
                      <a:schemeClr val="accent3">
                        <a:lumMod val="95000"/>
                      </a:schemeClr>
                    </a:solidFill>
                  </a:tcPr>
                </a:tc>
                <a:tc>
                  <a:txBody>
                    <a:bodyPr/>
                    <a:lstStyle/>
                    <a:p>
                      <a:r>
                        <a:rPr lang="en-US" sz="1050" dirty="0" smtClean="0">
                          <a:solidFill>
                            <a:schemeClr val="tx1">
                              <a:lumMod val="85000"/>
                              <a:lumOff val="15000"/>
                            </a:schemeClr>
                          </a:solidFill>
                        </a:rPr>
                        <a:t>Involved</a:t>
                      </a:r>
                      <a:r>
                        <a:rPr lang="en-US" sz="1050" baseline="0" dirty="0" smtClean="0">
                          <a:solidFill>
                            <a:schemeClr val="tx1">
                              <a:lumMod val="85000"/>
                              <a:lumOff val="15000"/>
                            </a:schemeClr>
                          </a:solidFill>
                        </a:rPr>
                        <a:t> in crude oil marketing and tank truck transportation.  Had 654 employees as of 12/31/16, most of whom were truck drivers.  In 2016, CEO was paid $400,000 (all cash) and median employee received $70,000.</a:t>
                      </a:r>
                      <a:endParaRPr lang="en-US" sz="1050" dirty="0">
                        <a:solidFill>
                          <a:schemeClr val="tx1">
                            <a:lumMod val="85000"/>
                            <a:lumOff val="15000"/>
                          </a:schemeClr>
                        </a:solidFill>
                      </a:endParaRPr>
                    </a:p>
                  </a:txBody>
                  <a:tcPr>
                    <a:solidFill>
                      <a:schemeClr val="accent3">
                        <a:lumMod val="95000"/>
                      </a:schemeClr>
                    </a:solidFill>
                  </a:tcPr>
                </a:tc>
              </a:tr>
              <a:tr h="385356">
                <a:tc>
                  <a:txBody>
                    <a:bodyPr/>
                    <a:lstStyle/>
                    <a:p>
                      <a:r>
                        <a:rPr lang="en-US" sz="1050" dirty="0" smtClean="0"/>
                        <a:t>Texas Republic Capital Corporation</a:t>
                      </a:r>
                      <a:endParaRPr lang="en-US" sz="1050" dirty="0"/>
                    </a:p>
                  </a:txBody>
                  <a:tcPr>
                    <a:solidFill>
                      <a:srgbClr val="C9DDF7"/>
                    </a:solidFill>
                  </a:tcPr>
                </a:tc>
                <a:tc>
                  <a:txBody>
                    <a:bodyPr/>
                    <a:lstStyle/>
                    <a:p>
                      <a:r>
                        <a:rPr lang="en-US" sz="1050" dirty="0" smtClean="0">
                          <a:solidFill>
                            <a:schemeClr val="tx1">
                              <a:lumMod val="85000"/>
                              <a:lumOff val="15000"/>
                            </a:schemeClr>
                          </a:solidFill>
                        </a:rPr>
                        <a:t>6.1 to 1</a:t>
                      </a:r>
                      <a:endParaRPr lang="en-US" sz="1050" dirty="0">
                        <a:solidFill>
                          <a:schemeClr val="tx1">
                            <a:lumMod val="85000"/>
                            <a:lumOff val="15000"/>
                          </a:schemeClr>
                        </a:solidFill>
                      </a:endParaRPr>
                    </a:p>
                  </a:txBody>
                  <a:tcPr>
                    <a:solidFill>
                      <a:srgbClr val="C9DDF7"/>
                    </a:solidFill>
                  </a:tcPr>
                </a:tc>
                <a:tc>
                  <a:txBody>
                    <a:bodyPr/>
                    <a:lstStyle/>
                    <a:p>
                      <a:r>
                        <a:rPr lang="en-US" sz="1050" dirty="0" smtClean="0">
                          <a:solidFill>
                            <a:schemeClr val="tx1">
                              <a:lumMod val="85000"/>
                              <a:lumOff val="15000"/>
                            </a:schemeClr>
                          </a:solidFill>
                        </a:rPr>
                        <a:t>4/11/17</a:t>
                      </a:r>
                      <a:endParaRPr lang="en-US" sz="1050" dirty="0">
                        <a:solidFill>
                          <a:schemeClr val="tx1">
                            <a:lumMod val="85000"/>
                            <a:lumOff val="15000"/>
                          </a:schemeClr>
                        </a:solidFill>
                      </a:endParaRPr>
                    </a:p>
                  </a:txBody>
                  <a:tcPr>
                    <a:solidFill>
                      <a:srgbClr val="C9DDF7"/>
                    </a:solidFill>
                  </a:tcPr>
                </a:tc>
                <a:tc>
                  <a:txBody>
                    <a:bodyPr/>
                    <a:lstStyle/>
                    <a:p>
                      <a:r>
                        <a:rPr lang="en-US" sz="1050" dirty="0" smtClean="0">
                          <a:solidFill>
                            <a:schemeClr val="tx1">
                              <a:lumMod val="85000"/>
                              <a:lumOff val="15000"/>
                            </a:schemeClr>
                          </a:solidFill>
                        </a:rPr>
                        <a:t>Insurance</a:t>
                      </a:r>
                      <a:r>
                        <a:rPr lang="en-US" sz="1050" baseline="0" dirty="0" smtClean="0">
                          <a:solidFill>
                            <a:schemeClr val="tx1">
                              <a:lumMod val="85000"/>
                              <a:lumOff val="15000"/>
                            </a:schemeClr>
                          </a:solidFill>
                        </a:rPr>
                        <a:t> holding company. In 2016, President was paid $252,000 and median employee received $41,500. </a:t>
                      </a:r>
                      <a:endParaRPr lang="en-US" sz="1050" dirty="0">
                        <a:solidFill>
                          <a:schemeClr val="tx1">
                            <a:lumMod val="85000"/>
                            <a:lumOff val="15000"/>
                          </a:schemeClr>
                        </a:solidFill>
                      </a:endParaRPr>
                    </a:p>
                  </a:txBody>
                  <a:tcPr>
                    <a:solidFill>
                      <a:srgbClr val="C9DDF7"/>
                    </a:solidFill>
                  </a:tcPr>
                </a:tc>
              </a:tr>
              <a:tr h="429623">
                <a:tc>
                  <a:txBody>
                    <a:bodyPr/>
                    <a:lstStyle/>
                    <a:p>
                      <a:r>
                        <a:rPr lang="en-US" sz="1050" dirty="0" smtClean="0"/>
                        <a:t>First Trinity</a:t>
                      </a:r>
                      <a:r>
                        <a:rPr lang="en-US" sz="1050" baseline="0" dirty="0" smtClean="0"/>
                        <a:t> Financial Corporation</a:t>
                      </a:r>
                      <a:endParaRPr lang="en-US" sz="1050" dirty="0"/>
                    </a:p>
                  </a:txBody>
                  <a:tcPr>
                    <a:solidFill>
                      <a:schemeClr val="accent3">
                        <a:lumMod val="95000"/>
                      </a:schemeClr>
                    </a:solidFill>
                  </a:tcPr>
                </a:tc>
                <a:tc>
                  <a:txBody>
                    <a:bodyPr/>
                    <a:lstStyle/>
                    <a:p>
                      <a:r>
                        <a:rPr lang="en-US" sz="1050" dirty="0" smtClean="0">
                          <a:solidFill>
                            <a:schemeClr val="tx1">
                              <a:lumMod val="85000"/>
                              <a:lumOff val="15000"/>
                            </a:schemeClr>
                          </a:solidFill>
                        </a:rPr>
                        <a:t>7.5 to 1</a:t>
                      </a:r>
                      <a:endParaRPr lang="en-US" sz="1050" dirty="0">
                        <a:solidFill>
                          <a:schemeClr val="tx1">
                            <a:lumMod val="85000"/>
                            <a:lumOff val="15000"/>
                          </a:schemeClr>
                        </a:solidFill>
                      </a:endParaRPr>
                    </a:p>
                  </a:txBody>
                  <a:tcPr>
                    <a:solidFill>
                      <a:schemeClr val="accent3">
                        <a:lumMod val="95000"/>
                      </a:schemeClr>
                    </a:solidFill>
                  </a:tcPr>
                </a:tc>
                <a:tc>
                  <a:txBody>
                    <a:bodyPr/>
                    <a:lstStyle/>
                    <a:p>
                      <a:r>
                        <a:rPr lang="en-US" sz="1050" dirty="0" smtClean="0">
                          <a:solidFill>
                            <a:schemeClr val="tx1">
                              <a:lumMod val="85000"/>
                              <a:lumOff val="15000"/>
                            </a:schemeClr>
                          </a:solidFill>
                        </a:rPr>
                        <a:t>3/27/17</a:t>
                      </a:r>
                      <a:endParaRPr lang="en-US" sz="1050" dirty="0">
                        <a:solidFill>
                          <a:schemeClr val="tx1">
                            <a:lumMod val="85000"/>
                            <a:lumOff val="15000"/>
                          </a:schemeClr>
                        </a:solidFill>
                      </a:endParaRPr>
                    </a:p>
                  </a:txBody>
                  <a:tcPr>
                    <a:solidFill>
                      <a:schemeClr val="accent3">
                        <a:lumMod val="95000"/>
                      </a:schemeClr>
                    </a:solidFill>
                  </a:tcPr>
                </a:tc>
                <a:tc>
                  <a:txBody>
                    <a:bodyPr/>
                    <a:lstStyle/>
                    <a:p>
                      <a:r>
                        <a:rPr lang="en-US" sz="1050" dirty="0" smtClean="0">
                          <a:solidFill>
                            <a:schemeClr val="tx1">
                              <a:lumMod val="85000"/>
                              <a:lumOff val="15000"/>
                            </a:schemeClr>
                          </a:solidFill>
                        </a:rPr>
                        <a:t>Insurance holding company that operates two life insurance companies</a:t>
                      </a:r>
                      <a:r>
                        <a:rPr lang="en-US" sz="1050" baseline="0" dirty="0" smtClean="0">
                          <a:solidFill>
                            <a:schemeClr val="tx1">
                              <a:lumMod val="85000"/>
                              <a:lumOff val="15000"/>
                            </a:schemeClr>
                          </a:solidFill>
                        </a:rPr>
                        <a:t>. In 2016, CEO was paid $811,100 and median employee received $108,600.</a:t>
                      </a:r>
                      <a:endParaRPr lang="en-US" sz="1050" dirty="0">
                        <a:solidFill>
                          <a:schemeClr val="tx1">
                            <a:lumMod val="85000"/>
                            <a:lumOff val="15000"/>
                          </a:schemeClr>
                        </a:solidFill>
                      </a:endParaRPr>
                    </a:p>
                  </a:txBody>
                  <a:tcPr>
                    <a:solidFill>
                      <a:schemeClr val="accent3">
                        <a:lumMod val="95000"/>
                      </a:schemeClr>
                    </a:solidFill>
                  </a:tcPr>
                </a:tc>
              </a:tr>
              <a:tr h="365013">
                <a:tc>
                  <a:txBody>
                    <a:bodyPr/>
                    <a:lstStyle/>
                    <a:p>
                      <a:r>
                        <a:rPr lang="en-US" sz="1050" dirty="0" smtClean="0"/>
                        <a:t>Gencor Industries</a:t>
                      </a:r>
                      <a:endParaRPr lang="en-US" sz="1050" dirty="0"/>
                    </a:p>
                  </a:txBody>
                  <a:tcPr>
                    <a:solidFill>
                      <a:srgbClr val="C9DDF7"/>
                    </a:solidFill>
                  </a:tcPr>
                </a:tc>
                <a:tc>
                  <a:txBody>
                    <a:bodyPr/>
                    <a:lstStyle/>
                    <a:p>
                      <a:r>
                        <a:rPr lang="en-US" sz="1050" dirty="0" smtClean="0">
                          <a:solidFill>
                            <a:schemeClr val="tx1">
                              <a:lumMod val="85000"/>
                              <a:lumOff val="15000"/>
                            </a:schemeClr>
                          </a:solidFill>
                        </a:rPr>
                        <a:t>13 to 1</a:t>
                      </a:r>
                      <a:endParaRPr lang="en-US" sz="1050" dirty="0">
                        <a:solidFill>
                          <a:schemeClr val="tx1">
                            <a:lumMod val="85000"/>
                            <a:lumOff val="15000"/>
                          </a:schemeClr>
                        </a:solidFill>
                      </a:endParaRPr>
                    </a:p>
                  </a:txBody>
                  <a:tcPr>
                    <a:solidFill>
                      <a:srgbClr val="C9DDF7"/>
                    </a:solidFill>
                  </a:tcPr>
                </a:tc>
                <a:tc>
                  <a:txBody>
                    <a:bodyPr/>
                    <a:lstStyle/>
                    <a:p>
                      <a:r>
                        <a:rPr lang="en-US" sz="1050" dirty="0" smtClean="0">
                          <a:solidFill>
                            <a:schemeClr val="tx1">
                              <a:lumMod val="85000"/>
                              <a:lumOff val="15000"/>
                            </a:schemeClr>
                          </a:solidFill>
                        </a:rPr>
                        <a:t>1/20/17</a:t>
                      </a:r>
                      <a:endParaRPr lang="en-US" sz="1050" dirty="0">
                        <a:solidFill>
                          <a:schemeClr val="tx1">
                            <a:lumMod val="85000"/>
                            <a:lumOff val="15000"/>
                          </a:schemeClr>
                        </a:solidFill>
                      </a:endParaRPr>
                    </a:p>
                  </a:txBody>
                  <a:tcPr>
                    <a:solidFill>
                      <a:srgbClr val="C9DDF7"/>
                    </a:solidFill>
                  </a:tcPr>
                </a:tc>
                <a:tc>
                  <a:txBody>
                    <a:bodyPr/>
                    <a:lstStyle/>
                    <a:p>
                      <a:r>
                        <a:rPr lang="en-US" sz="1050" dirty="0" smtClean="0">
                          <a:solidFill>
                            <a:schemeClr val="tx1">
                              <a:lumMod val="85000"/>
                              <a:lumOff val="15000"/>
                            </a:schemeClr>
                          </a:solidFill>
                        </a:rPr>
                        <a:t>Manufacturer</a:t>
                      </a:r>
                      <a:r>
                        <a:rPr lang="en-US" sz="1050" baseline="0" dirty="0" smtClean="0">
                          <a:solidFill>
                            <a:schemeClr val="tx1">
                              <a:lumMod val="85000"/>
                              <a:lumOff val="15000"/>
                            </a:schemeClr>
                          </a:solidFill>
                        </a:rPr>
                        <a:t> </a:t>
                      </a:r>
                      <a:r>
                        <a:rPr lang="en-US" sz="1050" dirty="0" smtClean="0">
                          <a:solidFill>
                            <a:schemeClr val="tx1">
                              <a:lumMod val="85000"/>
                              <a:lumOff val="15000"/>
                            </a:schemeClr>
                          </a:solidFill>
                        </a:rPr>
                        <a:t>of asphalt plants, soil remediation plants, combustion systems and heat transfer systems with less than 300 employees as of 9/30/16. In 2016, CEO was paid $606,400 and median employee received $47,600</a:t>
                      </a:r>
                      <a:r>
                        <a:rPr lang="en-US" sz="1050" baseline="0" dirty="0" smtClean="0">
                          <a:solidFill>
                            <a:schemeClr val="tx1">
                              <a:lumMod val="85000"/>
                              <a:lumOff val="15000"/>
                            </a:schemeClr>
                          </a:solidFill>
                        </a:rPr>
                        <a:t>.</a:t>
                      </a:r>
                      <a:endParaRPr lang="en-US" sz="1050" dirty="0">
                        <a:solidFill>
                          <a:schemeClr val="tx1">
                            <a:lumMod val="85000"/>
                            <a:lumOff val="15000"/>
                          </a:schemeClr>
                        </a:solidFill>
                      </a:endParaRPr>
                    </a:p>
                  </a:txBody>
                  <a:tcPr>
                    <a:solidFill>
                      <a:srgbClr val="C9DDF7"/>
                    </a:solidFill>
                  </a:tcPr>
                </a:tc>
              </a:tr>
              <a:tr h="392613">
                <a:tc>
                  <a:txBody>
                    <a:bodyPr/>
                    <a:lstStyle/>
                    <a:p>
                      <a:r>
                        <a:rPr lang="en-US" sz="1050" dirty="0" smtClean="0"/>
                        <a:t>NovaGold Resources</a:t>
                      </a:r>
                      <a:endParaRPr lang="en-US" sz="1050" dirty="0"/>
                    </a:p>
                  </a:txBody>
                  <a:tcPr>
                    <a:solidFill>
                      <a:schemeClr val="accent3">
                        <a:lumMod val="95000"/>
                      </a:schemeClr>
                    </a:solidFill>
                  </a:tcPr>
                </a:tc>
                <a:tc>
                  <a:txBody>
                    <a:bodyPr/>
                    <a:lstStyle/>
                    <a:p>
                      <a:r>
                        <a:rPr lang="en-US" sz="1050" dirty="0" smtClean="0">
                          <a:solidFill>
                            <a:schemeClr val="tx1">
                              <a:lumMod val="85000"/>
                              <a:lumOff val="15000"/>
                            </a:schemeClr>
                          </a:solidFill>
                        </a:rPr>
                        <a:t>13.5 to 1</a:t>
                      </a:r>
                      <a:endParaRPr lang="en-US" sz="1050" dirty="0">
                        <a:solidFill>
                          <a:schemeClr val="tx1">
                            <a:lumMod val="85000"/>
                            <a:lumOff val="15000"/>
                          </a:schemeClr>
                        </a:solidFill>
                      </a:endParaRPr>
                    </a:p>
                  </a:txBody>
                  <a:tcPr>
                    <a:solidFill>
                      <a:schemeClr val="accent3">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lumMod val="85000"/>
                              <a:lumOff val="15000"/>
                            </a:schemeClr>
                          </a:solidFill>
                        </a:rPr>
                        <a:t>3/23/17</a:t>
                      </a:r>
                    </a:p>
                  </a:txBody>
                  <a:tcPr>
                    <a:solidFill>
                      <a:schemeClr val="accent3">
                        <a:lumMod val="95000"/>
                      </a:schemeClr>
                    </a:solidFill>
                  </a:tcPr>
                </a:tc>
                <a:tc>
                  <a:txBody>
                    <a:bodyPr/>
                    <a:lstStyle/>
                    <a:p>
                      <a:r>
                        <a:rPr lang="en-US" sz="1050" dirty="0" smtClean="0">
                          <a:solidFill>
                            <a:schemeClr val="tx1">
                              <a:lumMod val="85000"/>
                              <a:lumOff val="15000"/>
                            </a:schemeClr>
                          </a:solidFill>
                        </a:rPr>
                        <a:t>Precious metals mining company.</a:t>
                      </a:r>
                      <a:r>
                        <a:rPr lang="en-US" sz="1050" baseline="0" dirty="0" smtClean="0">
                          <a:solidFill>
                            <a:schemeClr val="tx1">
                              <a:lumMod val="85000"/>
                              <a:lumOff val="15000"/>
                            </a:schemeClr>
                          </a:solidFill>
                        </a:rPr>
                        <a:t> In fiscal 2016, CEO was paid $5,476,200 and median employee received $406,200.</a:t>
                      </a:r>
                      <a:endParaRPr lang="en-US" sz="1050" dirty="0">
                        <a:solidFill>
                          <a:schemeClr val="tx1">
                            <a:lumMod val="85000"/>
                            <a:lumOff val="15000"/>
                          </a:schemeClr>
                        </a:solidFill>
                      </a:endParaRPr>
                    </a:p>
                  </a:txBody>
                  <a:tcPr>
                    <a:solidFill>
                      <a:schemeClr val="accent3">
                        <a:lumMod val="95000"/>
                      </a:schemeClr>
                    </a:solidFill>
                  </a:tcPr>
                </a:tc>
              </a:tr>
              <a:tr h="380109">
                <a:tc>
                  <a:txBody>
                    <a:bodyPr/>
                    <a:lstStyle/>
                    <a:p>
                      <a:r>
                        <a:rPr lang="en-US" sz="1050" dirty="0" smtClean="0"/>
                        <a:t>First Real Estate Investment Trust</a:t>
                      </a:r>
                      <a:endParaRPr lang="en-US" sz="1050" dirty="0"/>
                    </a:p>
                  </a:txBody>
                  <a:tcPr>
                    <a:solidFill>
                      <a:srgbClr val="C9DDF7"/>
                    </a:solidFill>
                  </a:tcPr>
                </a:tc>
                <a:tc>
                  <a:txBody>
                    <a:bodyPr/>
                    <a:lstStyle/>
                    <a:p>
                      <a:r>
                        <a:rPr lang="en-US" sz="1050" dirty="0" smtClean="0">
                          <a:solidFill>
                            <a:schemeClr val="tx1">
                              <a:lumMod val="85000"/>
                              <a:lumOff val="15000"/>
                            </a:schemeClr>
                          </a:solidFill>
                        </a:rPr>
                        <a:t>15 to 1</a:t>
                      </a:r>
                      <a:endParaRPr lang="en-US" sz="1050" dirty="0">
                        <a:solidFill>
                          <a:schemeClr val="tx1">
                            <a:lumMod val="85000"/>
                            <a:lumOff val="15000"/>
                          </a:schemeClr>
                        </a:solidFill>
                      </a:endParaRPr>
                    </a:p>
                  </a:txBody>
                  <a:tcPr>
                    <a:solidFill>
                      <a:srgbClr val="C9DDF7"/>
                    </a:solidFill>
                  </a:tcPr>
                </a:tc>
                <a:tc>
                  <a:txBody>
                    <a:bodyPr/>
                    <a:lstStyle/>
                    <a:p>
                      <a:r>
                        <a:rPr lang="en-US" sz="1050" dirty="0" smtClean="0">
                          <a:solidFill>
                            <a:schemeClr val="tx1">
                              <a:lumMod val="85000"/>
                              <a:lumOff val="15000"/>
                            </a:schemeClr>
                          </a:solidFill>
                        </a:rPr>
                        <a:t>2/24/17</a:t>
                      </a:r>
                      <a:endParaRPr lang="en-US" sz="1050" dirty="0">
                        <a:solidFill>
                          <a:schemeClr val="tx1">
                            <a:lumMod val="85000"/>
                            <a:lumOff val="15000"/>
                          </a:schemeClr>
                        </a:solidFill>
                      </a:endParaRPr>
                    </a:p>
                  </a:txBody>
                  <a:tcPr>
                    <a:solidFill>
                      <a:srgbClr val="C9DDF7"/>
                    </a:solidFill>
                  </a:tcPr>
                </a:tc>
                <a:tc>
                  <a:txBody>
                    <a:bodyPr/>
                    <a:lstStyle/>
                    <a:p>
                      <a:r>
                        <a:rPr lang="en-US" sz="1050" dirty="0" smtClean="0">
                          <a:solidFill>
                            <a:schemeClr val="tx1">
                              <a:lumMod val="85000"/>
                              <a:lumOff val="15000"/>
                            </a:schemeClr>
                          </a:solidFill>
                        </a:rPr>
                        <a:t>REIT with 40 employees (30 full-time;</a:t>
                      </a:r>
                      <a:r>
                        <a:rPr lang="en-US" sz="1050" baseline="0" dirty="0" smtClean="0">
                          <a:solidFill>
                            <a:schemeClr val="tx1">
                              <a:lumMod val="85000"/>
                              <a:lumOff val="15000"/>
                            </a:schemeClr>
                          </a:solidFill>
                        </a:rPr>
                        <a:t> 10 part-time) as of 10/31/16</a:t>
                      </a:r>
                      <a:r>
                        <a:rPr lang="en-US" sz="1050" dirty="0" smtClean="0">
                          <a:solidFill>
                            <a:schemeClr val="tx1">
                              <a:lumMod val="85000"/>
                              <a:lumOff val="15000"/>
                            </a:schemeClr>
                          </a:solidFill>
                        </a:rPr>
                        <a:t>. In fiscal 2016, CEO was paid $531,800 and median employee received $35,400.</a:t>
                      </a:r>
                      <a:endParaRPr lang="en-US" sz="1050" dirty="0">
                        <a:solidFill>
                          <a:schemeClr val="tx1">
                            <a:lumMod val="85000"/>
                            <a:lumOff val="15000"/>
                          </a:schemeClr>
                        </a:solidFill>
                      </a:endParaRPr>
                    </a:p>
                  </a:txBody>
                  <a:tcPr>
                    <a:solidFill>
                      <a:srgbClr val="C9DDF7"/>
                    </a:solidFill>
                  </a:tcPr>
                </a:tc>
              </a:tr>
              <a:tr h="424265">
                <a:tc>
                  <a:txBody>
                    <a:bodyPr/>
                    <a:lstStyle/>
                    <a:p>
                      <a:r>
                        <a:rPr lang="en-US" sz="1050" dirty="0" smtClean="0"/>
                        <a:t>Hannon Armstrong Sustainable Infrastructure</a:t>
                      </a:r>
                      <a:endParaRPr lang="en-US" sz="1050" dirty="0"/>
                    </a:p>
                  </a:txBody>
                  <a:tcPr>
                    <a:solidFill>
                      <a:schemeClr val="accent3">
                        <a:lumMod val="95000"/>
                      </a:schemeClr>
                    </a:solidFill>
                  </a:tcPr>
                </a:tc>
                <a:tc>
                  <a:txBody>
                    <a:bodyPr/>
                    <a:lstStyle/>
                    <a:p>
                      <a:r>
                        <a:rPr lang="en-US" sz="1050" dirty="0" smtClean="0"/>
                        <a:t>19.2 to 1</a:t>
                      </a:r>
                      <a:endParaRPr lang="en-US" sz="1050" dirty="0"/>
                    </a:p>
                  </a:txBody>
                  <a:tcPr>
                    <a:solidFill>
                      <a:schemeClr val="accent3">
                        <a:lumMod val="95000"/>
                      </a:schemeClr>
                    </a:solidFill>
                  </a:tcPr>
                </a:tc>
                <a:tc>
                  <a:txBody>
                    <a:bodyPr/>
                    <a:lstStyle/>
                    <a:p>
                      <a:r>
                        <a:rPr lang="en-US" sz="1050" dirty="0" smtClean="0"/>
                        <a:t>4/10/17</a:t>
                      </a:r>
                      <a:endParaRPr lang="en-US" sz="1050" dirty="0"/>
                    </a:p>
                  </a:txBody>
                  <a:tcPr>
                    <a:solidFill>
                      <a:schemeClr val="accent3">
                        <a:lumMod val="95000"/>
                      </a:schemeClr>
                    </a:solidFill>
                  </a:tcPr>
                </a:tc>
                <a:tc>
                  <a:txBody>
                    <a:bodyPr/>
                    <a:lstStyle/>
                    <a:p>
                      <a:r>
                        <a:rPr lang="en-US" sz="1050" dirty="0" smtClean="0"/>
                        <a:t>Investor in sustainable infrastructure </a:t>
                      </a:r>
                      <a:r>
                        <a:rPr lang="en-US" sz="1050" baseline="0" dirty="0" smtClean="0"/>
                        <a:t>with approximately 40 employees as of 12/31/16. In 2016, CEO was paid $4,702,400 and median employee received $245,000.</a:t>
                      </a:r>
                      <a:endParaRPr lang="en-US" sz="1050" dirty="0"/>
                    </a:p>
                  </a:txBody>
                  <a:tcPr>
                    <a:solidFill>
                      <a:schemeClr val="accent3">
                        <a:lumMod val="95000"/>
                      </a:schemeClr>
                    </a:solidFill>
                  </a:tcPr>
                </a:tc>
              </a:tr>
              <a:tr h="365013">
                <a:tc>
                  <a:txBody>
                    <a:bodyPr/>
                    <a:lstStyle/>
                    <a:p>
                      <a:r>
                        <a:rPr lang="en-US" sz="1050" dirty="0" smtClean="0"/>
                        <a:t>Northwestern Corporation</a:t>
                      </a:r>
                      <a:endParaRPr lang="en-US" sz="1050" dirty="0"/>
                    </a:p>
                  </a:txBody>
                  <a:tcPr>
                    <a:solidFill>
                      <a:srgbClr val="C9DDF7"/>
                    </a:solidFill>
                  </a:tcPr>
                </a:tc>
                <a:tc>
                  <a:txBody>
                    <a:bodyPr/>
                    <a:lstStyle/>
                    <a:p>
                      <a:r>
                        <a:rPr lang="en-US" sz="1050" dirty="0" smtClean="0">
                          <a:solidFill>
                            <a:schemeClr val="tx1">
                              <a:lumMod val="85000"/>
                              <a:lumOff val="15000"/>
                            </a:schemeClr>
                          </a:solidFill>
                        </a:rPr>
                        <a:t>22 to 1</a:t>
                      </a:r>
                      <a:endParaRPr lang="en-US" sz="1050" dirty="0">
                        <a:solidFill>
                          <a:schemeClr val="tx1">
                            <a:lumMod val="85000"/>
                            <a:lumOff val="15000"/>
                          </a:schemeClr>
                        </a:solidFill>
                      </a:endParaRPr>
                    </a:p>
                  </a:txBody>
                  <a:tcPr>
                    <a:solidFill>
                      <a:srgbClr val="C9DDF7"/>
                    </a:solidFill>
                  </a:tcPr>
                </a:tc>
                <a:tc>
                  <a:txBody>
                    <a:bodyPr/>
                    <a:lstStyle/>
                    <a:p>
                      <a:r>
                        <a:rPr lang="en-US" sz="1050" dirty="0" smtClean="0">
                          <a:solidFill>
                            <a:schemeClr val="tx1">
                              <a:lumMod val="85000"/>
                              <a:lumOff val="15000"/>
                            </a:schemeClr>
                          </a:solidFill>
                        </a:rPr>
                        <a:t>3/16/17</a:t>
                      </a:r>
                      <a:endParaRPr lang="en-US" sz="1050" dirty="0">
                        <a:solidFill>
                          <a:schemeClr val="tx1">
                            <a:lumMod val="85000"/>
                            <a:lumOff val="15000"/>
                          </a:schemeClr>
                        </a:solidFill>
                      </a:endParaRPr>
                    </a:p>
                  </a:txBody>
                  <a:tcPr>
                    <a:solidFill>
                      <a:srgbClr val="C9DDF7"/>
                    </a:solidFill>
                  </a:tcPr>
                </a:tc>
                <a:tc>
                  <a:txBody>
                    <a:bodyPr/>
                    <a:lstStyle/>
                    <a:p>
                      <a:r>
                        <a:rPr lang="en-US" sz="1050" dirty="0" smtClean="0">
                          <a:solidFill>
                            <a:schemeClr val="tx1">
                              <a:lumMod val="85000"/>
                              <a:lumOff val="15000"/>
                            </a:schemeClr>
                          </a:solidFill>
                        </a:rPr>
                        <a:t>Electricity</a:t>
                      </a:r>
                      <a:r>
                        <a:rPr lang="en-US" sz="1050" baseline="0" dirty="0" smtClean="0">
                          <a:solidFill>
                            <a:schemeClr val="tx1">
                              <a:lumMod val="85000"/>
                              <a:lumOff val="15000"/>
                            </a:schemeClr>
                          </a:solidFill>
                        </a:rPr>
                        <a:t> and natural gas company with approximately 1,600 employees at 12/31/16. In 2016, CEO was paid $2,750,000 and median employee received $124,000.</a:t>
                      </a:r>
                      <a:endParaRPr lang="en-US" sz="1050" dirty="0">
                        <a:solidFill>
                          <a:schemeClr val="tx1">
                            <a:lumMod val="85000"/>
                            <a:lumOff val="15000"/>
                          </a:schemeClr>
                        </a:solidFill>
                      </a:endParaRPr>
                    </a:p>
                  </a:txBody>
                  <a:tcPr>
                    <a:solidFill>
                      <a:srgbClr val="C9DDF7"/>
                    </a:solidFill>
                  </a:tcPr>
                </a:tc>
              </a:tr>
              <a:tr h="268740">
                <a:tc>
                  <a:txBody>
                    <a:bodyPr/>
                    <a:lstStyle/>
                    <a:p>
                      <a:r>
                        <a:rPr lang="en-US" sz="1050" dirty="0" smtClean="0"/>
                        <a:t>Range Resources</a:t>
                      </a:r>
                      <a:endParaRPr lang="en-US" sz="1050" dirty="0"/>
                    </a:p>
                  </a:txBody>
                  <a:tcPr>
                    <a:solidFill>
                      <a:schemeClr val="accent3">
                        <a:lumMod val="95000"/>
                      </a:schemeClr>
                    </a:solidFill>
                  </a:tcPr>
                </a:tc>
                <a:tc>
                  <a:txBody>
                    <a:bodyPr/>
                    <a:lstStyle/>
                    <a:p>
                      <a:r>
                        <a:rPr lang="en-US" sz="1050" dirty="0" smtClean="0">
                          <a:solidFill>
                            <a:schemeClr val="tx1">
                              <a:lumMod val="85000"/>
                              <a:lumOff val="15000"/>
                            </a:schemeClr>
                          </a:solidFill>
                        </a:rPr>
                        <a:t>77 to 1</a:t>
                      </a:r>
                      <a:endParaRPr lang="en-US" sz="1050" dirty="0">
                        <a:solidFill>
                          <a:schemeClr val="tx1">
                            <a:lumMod val="85000"/>
                            <a:lumOff val="15000"/>
                          </a:schemeClr>
                        </a:solidFill>
                      </a:endParaRPr>
                    </a:p>
                  </a:txBody>
                  <a:tcPr>
                    <a:solidFill>
                      <a:schemeClr val="accent3">
                        <a:lumMod val="95000"/>
                      </a:schemeClr>
                    </a:solidFill>
                  </a:tcPr>
                </a:tc>
                <a:tc>
                  <a:txBody>
                    <a:bodyPr/>
                    <a:lstStyle/>
                    <a:p>
                      <a:r>
                        <a:rPr lang="en-US" sz="1050" dirty="0" smtClean="0">
                          <a:solidFill>
                            <a:schemeClr val="tx1">
                              <a:lumMod val="85000"/>
                              <a:lumOff val="15000"/>
                            </a:schemeClr>
                          </a:solidFill>
                        </a:rPr>
                        <a:t>4/7/17</a:t>
                      </a:r>
                      <a:endParaRPr lang="en-US" sz="1050" dirty="0">
                        <a:solidFill>
                          <a:schemeClr val="tx1">
                            <a:lumMod val="85000"/>
                            <a:lumOff val="15000"/>
                          </a:schemeClr>
                        </a:solidFill>
                      </a:endParaRPr>
                    </a:p>
                  </a:txBody>
                  <a:tcPr>
                    <a:solidFill>
                      <a:schemeClr val="accent3">
                        <a:lumMod val="95000"/>
                      </a:schemeClr>
                    </a:solidFill>
                  </a:tcPr>
                </a:tc>
                <a:tc>
                  <a:txBody>
                    <a:bodyPr/>
                    <a:lstStyle/>
                    <a:p>
                      <a:r>
                        <a:rPr lang="en-US" sz="1050" dirty="0" smtClean="0">
                          <a:solidFill>
                            <a:schemeClr val="tx1">
                              <a:lumMod val="85000"/>
                              <a:lumOff val="15000"/>
                            </a:schemeClr>
                          </a:solidFill>
                        </a:rPr>
                        <a:t>Oil and natural</a:t>
                      </a:r>
                      <a:r>
                        <a:rPr lang="en-US" sz="1050" baseline="0" dirty="0" smtClean="0">
                          <a:solidFill>
                            <a:schemeClr val="tx1">
                              <a:lumMod val="85000"/>
                              <a:lumOff val="15000"/>
                            </a:schemeClr>
                          </a:solidFill>
                        </a:rPr>
                        <a:t> gas produce with 762 employees as of 1/1/17. In 2016, CEO was paid $9,863,000 and median employee received $127,900.</a:t>
                      </a:r>
                      <a:endParaRPr lang="en-US" sz="1050" dirty="0">
                        <a:solidFill>
                          <a:schemeClr val="tx1">
                            <a:lumMod val="85000"/>
                            <a:lumOff val="15000"/>
                          </a:schemeClr>
                        </a:solidFill>
                      </a:endParaRPr>
                    </a:p>
                  </a:txBody>
                  <a:tcPr>
                    <a:solidFill>
                      <a:schemeClr val="accent3">
                        <a:lumMod val="95000"/>
                      </a:schemeClr>
                    </a:solidFill>
                  </a:tcPr>
                </a:tc>
              </a:tr>
              <a:tr h="332153">
                <a:tc>
                  <a:txBody>
                    <a:bodyPr/>
                    <a:lstStyle/>
                    <a:p>
                      <a:r>
                        <a:rPr lang="en-US" sz="1050" dirty="0" smtClean="0"/>
                        <a:t>Noble Energy</a:t>
                      </a:r>
                      <a:endParaRPr lang="en-US" sz="1050" dirty="0"/>
                    </a:p>
                  </a:txBody>
                  <a:tcPr>
                    <a:solidFill>
                      <a:srgbClr val="C9DDF7"/>
                    </a:solidFill>
                  </a:tcPr>
                </a:tc>
                <a:tc>
                  <a:txBody>
                    <a:bodyPr/>
                    <a:lstStyle/>
                    <a:p>
                      <a:r>
                        <a:rPr lang="en-US" sz="1050" dirty="0" smtClean="0">
                          <a:solidFill>
                            <a:schemeClr val="tx1">
                              <a:lumMod val="85000"/>
                              <a:lumOff val="15000"/>
                            </a:schemeClr>
                          </a:solidFill>
                        </a:rPr>
                        <a:t>79 to 1</a:t>
                      </a:r>
                      <a:endParaRPr lang="en-US" sz="1050" dirty="0">
                        <a:solidFill>
                          <a:schemeClr val="tx1">
                            <a:lumMod val="85000"/>
                            <a:lumOff val="15000"/>
                          </a:schemeClr>
                        </a:solidFill>
                      </a:endParaRPr>
                    </a:p>
                  </a:txBody>
                  <a:tcPr>
                    <a:solidFill>
                      <a:srgbClr val="C9DD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lumMod val="85000"/>
                              <a:lumOff val="15000"/>
                            </a:schemeClr>
                          </a:solidFill>
                        </a:rPr>
                        <a:t>3/2/17</a:t>
                      </a:r>
                    </a:p>
                  </a:txBody>
                  <a:tcPr>
                    <a:solidFill>
                      <a:srgbClr val="C9DD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lumMod val="85000"/>
                              <a:lumOff val="15000"/>
                            </a:schemeClr>
                          </a:solidFill>
                        </a:rPr>
                        <a:t>Crude oil and natural</a:t>
                      </a:r>
                      <a:r>
                        <a:rPr lang="en-US" sz="1050" baseline="0" dirty="0" smtClean="0">
                          <a:solidFill>
                            <a:schemeClr val="tx1">
                              <a:lumMod val="85000"/>
                              <a:lumOff val="15000"/>
                            </a:schemeClr>
                          </a:solidFill>
                        </a:rPr>
                        <a:t> gas exploration and production company with 2,274 employees as of 12/31/16. In 2016, CEO was paid $10,137,700 and median employee received $128,100.</a:t>
                      </a:r>
                      <a:endParaRPr lang="en-US" sz="1050" dirty="0">
                        <a:solidFill>
                          <a:schemeClr val="tx1">
                            <a:lumMod val="85000"/>
                            <a:lumOff val="15000"/>
                          </a:schemeClr>
                        </a:solidFill>
                      </a:endParaRPr>
                    </a:p>
                  </a:txBody>
                  <a:tcPr>
                    <a:solidFill>
                      <a:srgbClr val="C9DDF7"/>
                    </a:solidFill>
                  </a:tcPr>
                </a:tc>
              </a:tr>
            </a:tbl>
          </a:graphicData>
        </a:graphic>
      </p:graphicFrame>
    </p:spTree>
    <p:extLst>
      <p:ext uri="{BB962C8B-B14F-4D97-AF65-F5344CB8AC3E}">
        <p14:creationId xmlns:p14="http://schemas.microsoft.com/office/powerpoint/2010/main" val="3790411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Pay Ratio </a:t>
            </a:r>
            <a:r>
              <a:rPr lang="en-US" sz="3000" dirty="0" smtClean="0"/>
              <a:t>– Communications</a:t>
            </a:r>
            <a:endParaRPr lang="en-US" sz="3000" dirty="0"/>
          </a:p>
        </p:txBody>
      </p:sp>
      <p:sp>
        <p:nvSpPr>
          <p:cNvPr id="3" name="Content Placeholder 2"/>
          <p:cNvSpPr>
            <a:spLocks noGrp="1"/>
          </p:cNvSpPr>
          <p:nvPr>
            <p:ph idx="1"/>
          </p:nvPr>
        </p:nvSpPr>
        <p:spPr/>
        <p:txBody>
          <a:bodyPr/>
          <a:lstStyle/>
          <a:p>
            <a:pPr lvl="0"/>
            <a:r>
              <a:rPr lang="en-US" dirty="0">
                <a:solidFill>
                  <a:srgbClr val="000000">
                    <a:lumMod val="65000"/>
                    <a:lumOff val="35000"/>
                  </a:srgbClr>
                </a:solidFill>
              </a:rPr>
              <a:t>Potential for use by various constituencies</a:t>
            </a:r>
          </a:p>
          <a:p>
            <a:pPr lvl="1"/>
            <a:r>
              <a:rPr lang="en-US" dirty="0">
                <a:solidFill>
                  <a:srgbClr val="000000">
                    <a:lumMod val="65000"/>
                    <a:lumOff val="35000"/>
                  </a:srgbClr>
                </a:solidFill>
              </a:rPr>
              <a:t>Employees – morale, compensation bargaining tool</a:t>
            </a:r>
          </a:p>
          <a:p>
            <a:pPr lvl="1"/>
            <a:r>
              <a:rPr lang="en-US" dirty="0">
                <a:solidFill>
                  <a:srgbClr val="000000">
                    <a:lumMod val="65000"/>
                    <a:lumOff val="35000"/>
                  </a:srgbClr>
                </a:solidFill>
              </a:rPr>
              <a:t>Investors – not much expected in first year </a:t>
            </a:r>
          </a:p>
          <a:p>
            <a:pPr lvl="1"/>
            <a:r>
              <a:rPr lang="en-US" dirty="0">
                <a:solidFill>
                  <a:srgbClr val="000000">
                    <a:lumMod val="65000"/>
                    <a:lumOff val="35000"/>
                  </a:srgbClr>
                </a:solidFill>
              </a:rPr>
              <a:t>Media – likely to focus on outliers</a:t>
            </a:r>
          </a:p>
          <a:p>
            <a:pPr lvl="1"/>
            <a:r>
              <a:rPr lang="en-US" dirty="0">
                <a:solidFill>
                  <a:srgbClr val="000000">
                    <a:lumMod val="65000"/>
                    <a:lumOff val="35000"/>
                  </a:srgbClr>
                </a:solidFill>
              </a:rPr>
              <a:t>Competitors – use for recruitment efforts</a:t>
            </a:r>
          </a:p>
          <a:p>
            <a:pPr lvl="0"/>
            <a:r>
              <a:rPr lang="en-US" dirty="0">
                <a:solidFill>
                  <a:srgbClr val="000000">
                    <a:lumMod val="65000"/>
                    <a:lumOff val="35000"/>
                  </a:srgbClr>
                </a:solidFill>
              </a:rPr>
              <a:t>Communication and Disclosure considerations specific to  Employees and Media – avoiding negativity</a:t>
            </a:r>
          </a:p>
          <a:p>
            <a:pPr lvl="0"/>
            <a:r>
              <a:rPr lang="en-US" dirty="0">
                <a:solidFill>
                  <a:srgbClr val="000000">
                    <a:lumMod val="65000"/>
                    <a:lumOff val="35000"/>
                  </a:srgbClr>
                </a:solidFill>
              </a:rPr>
              <a:t>What you should be doing now </a:t>
            </a:r>
            <a:r>
              <a:rPr lang="en-US" dirty="0" smtClean="0">
                <a:solidFill>
                  <a:srgbClr val="000000">
                    <a:lumMod val="65000"/>
                    <a:lumOff val="35000"/>
                  </a:srgbClr>
                </a:solidFill>
              </a:rPr>
              <a:t>– preparation</a:t>
            </a:r>
            <a:endParaRPr lang="en-US" dirty="0">
              <a:solidFill>
                <a:srgbClr val="000000">
                  <a:lumMod val="65000"/>
                  <a:lumOff val="35000"/>
                </a:srgbClr>
              </a:solidFill>
            </a:endParaRPr>
          </a:p>
          <a:p>
            <a:pPr marL="457200" lvl="1" indent="0">
              <a:buNone/>
            </a:pPr>
            <a:endParaRPr lang="en-US" dirty="0"/>
          </a:p>
        </p:txBody>
      </p:sp>
    </p:spTree>
    <p:extLst>
      <p:ext uri="{BB962C8B-B14F-4D97-AF65-F5344CB8AC3E}">
        <p14:creationId xmlns:p14="http://schemas.microsoft.com/office/powerpoint/2010/main" val="37155890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Pay Ratio </a:t>
            </a:r>
            <a:r>
              <a:rPr lang="en-US" sz="3000" dirty="0" smtClean="0"/>
              <a:t>– Constituencies</a:t>
            </a:r>
            <a:endParaRPr lang="en-US" sz="3000" dirty="0"/>
          </a:p>
        </p:txBody>
      </p:sp>
      <p:sp>
        <p:nvSpPr>
          <p:cNvPr id="3" name="Content Placeholder 2"/>
          <p:cNvSpPr>
            <a:spLocks noGrp="1"/>
          </p:cNvSpPr>
          <p:nvPr>
            <p:ph idx="1"/>
          </p:nvPr>
        </p:nvSpPr>
        <p:spPr/>
        <p:txBody>
          <a:bodyPr/>
          <a:lstStyle/>
          <a:p>
            <a:pPr lvl="0"/>
            <a:r>
              <a:rPr lang="en-US" dirty="0">
                <a:solidFill>
                  <a:srgbClr val="000000">
                    <a:lumMod val="65000"/>
                    <a:lumOff val="35000"/>
                  </a:srgbClr>
                </a:solidFill>
              </a:rPr>
              <a:t>Primary constituencies exposed to the new disclosure will react and respond differently </a:t>
            </a:r>
          </a:p>
          <a:p>
            <a:pPr lvl="1"/>
            <a:r>
              <a:rPr lang="en-US" dirty="0">
                <a:solidFill>
                  <a:srgbClr val="000000">
                    <a:lumMod val="65000"/>
                    <a:lumOff val="35000"/>
                  </a:srgbClr>
                </a:solidFill>
              </a:rPr>
              <a:t>Employees (current and prospective)</a:t>
            </a:r>
          </a:p>
          <a:p>
            <a:pPr lvl="1"/>
            <a:r>
              <a:rPr lang="en-US" dirty="0">
                <a:solidFill>
                  <a:srgbClr val="000000">
                    <a:lumMod val="65000"/>
                    <a:lumOff val="35000"/>
                  </a:srgbClr>
                </a:solidFill>
              </a:rPr>
              <a:t>Investors</a:t>
            </a:r>
          </a:p>
          <a:p>
            <a:pPr lvl="1"/>
            <a:r>
              <a:rPr lang="en-US" dirty="0">
                <a:solidFill>
                  <a:srgbClr val="000000">
                    <a:lumMod val="65000"/>
                    <a:lumOff val="35000"/>
                  </a:srgbClr>
                </a:solidFill>
              </a:rPr>
              <a:t>Media</a:t>
            </a:r>
          </a:p>
          <a:p>
            <a:pPr lvl="1"/>
            <a:r>
              <a:rPr lang="en-US" dirty="0" smtClean="0">
                <a:solidFill>
                  <a:srgbClr val="000000">
                    <a:lumMod val="65000"/>
                    <a:lumOff val="35000"/>
                  </a:srgbClr>
                </a:solidFill>
              </a:rPr>
              <a:t>Competitors</a:t>
            </a:r>
            <a:endParaRPr lang="en-US" dirty="0">
              <a:solidFill>
                <a:srgbClr val="000000">
                  <a:lumMod val="65000"/>
                  <a:lumOff val="35000"/>
                </a:srgbClr>
              </a:solidFill>
            </a:endParaRPr>
          </a:p>
        </p:txBody>
      </p:sp>
    </p:spTree>
    <p:extLst>
      <p:ext uri="{BB962C8B-B14F-4D97-AF65-F5344CB8AC3E}">
        <p14:creationId xmlns:p14="http://schemas.microsoft.com/office/powerpoint/2010/main" val="20866618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Ratio – Employee </a:t>
            </a:r>
            <a:r>
              <a:rPr lang="en-US" dirty="0"/>
              <a:t>Considerations</a:t>
            </a:r>
          </a:p>
        </p:txBody>
      </p:sp>
      <p:sp>
        <p:nvSpPr>
          <p:cNvPr id="3" name="Content Placeholder 2"/>
          <p:cNvSpPr>
            <a:spLocks noGrp="1"/>
          </p:cNvSpPr>
          <p:nvPr>
            <p:ph idx="1"/>
          </p:nvPr>
        </p:nvSpPr>
        <p:spPr/>
        <p:txBody>
          <a:bodyPr/>
          <a:lstStyle/>
          <a:p>
            <a:pPr marL="0" indent="0">
              <a:buNone/>
            </a:pPr>
            <a:r>
              <a:rPr lang="en-US" b="1" dirty="0"/>
              <a:t>Even with modest CEO pay, the ratio </a:t>
            </a:r>
            <a:r>
              <a:rPr lang="en-US" b="1" dirty="0" smtClean="0"/>
              <a:t>is likely </a:t>
            </a:r>
            <a:r>
              <a:rPr lang="en-US" b="1" dirty="0"/>
              <a:t>to be a significant multiple of median employee pay</a:t>
            </a:r>
          </a:p>
          <a:p>
            <a:r>
              <a:rPr lang="en-US" dirty="0"/>
              <a:t>Median numbers will be a surprise to many employees</a:t>
            </a:r>
          </a:p>
          <a:p>
            <a:r>
              <a:rPr lang="en-US" dirty="0"/>
              <a:t>Reactions to pay variances are often fueled by emotion, thus unpredictable and not always rational</a:t>
            </a:r>
          </a:p>
          <a:p>
            <a:pPr lvl="1"/>
            <a:r>
              <a:rPr lang="en-US" dirty="0"/>
              <a:t>Disgruntlement due to disconnect between perceived level of compensation relative to median vs. actual</a:t>
            </a:r>
          </a:p>
          <a:p>
            <a:pPr lvl="1"/>
            <a:r>
              <a:rPr lang="en-US" dirty="0"/>
              <a:t>Perception of “fairness” of CEO multiple </a:t>
            </a:r>
          </a:p>
          <a:p>
            <a:r>
              <a:rPr lang="en-US" dirty="0"/>
              <a:t>Potential impact on both Current and Prospective Employees should be considered</a:t>
            </a:r>
          </a:p>
          <a:p>
            <a:endParaRPr lang="en-US" dirty="0"/>
          </a:p>
        </p:txBody>
      </p:sp>
    </p:spTree>
    <p:extLst>
      <p:ext uri="{BB962C8B-B14F-4D97-AF65-F5344CB8AC3E}">
        <p14:creationId xmlns:p14="http://schemas.microsoft.com/office/powerpoint/2010/main" val="16192471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Pay Ratio </a:t>
            </a:r>
            <a:r>
              <a:rPr lang="en-US" sz="3200" dirty="0" smtClean="0"/>
              <a:t>– </a:t>
            </a:r>
            <a:r>
              <a:rPr lang="en-US" sz="3200" dirty="0"/>
              <a:t>Employee </a:t>
            </a:r>
            <a:r>
              <a:rPr lang="en-US" sz="3200" dirty="0" smtClean="0"/>
              <a:t>Considerations </a:t>
            </a:r>
            <a:r>
              <a:rPr lang="en-US" sz="1600" b="0" dirty="0" smtClean="0">
                <a:solidFill>
                  <a:srgbClr val="2C3580"/>
                </a:solidFill>
              </a:rPr>
              <a:t>(</a:t>
            </a:r>
            <a:r>
              <a:rPr lang="en-US" sz="1600" b="0" dirty="0">
                <a:solidFill>
                  <a:srgbClr val="2C3580"/>
                </a:solidFill>
              </a:rPr>
              <a:t>cont.)</a:t>
            </a:r>
            <a:endParaRPr lang="en-US" dirty="0"/>
          </a:p>
        </p:txBody>
      </p:sp>
      <p:sp>
        <p:nvSpPr>
          <p:cNvPr id="3" name="Content Placeholder 2"/>
          <p:cNvSpPr>
            <a:spLocks noGrp="1"/>
          </p:cNvSpPr>
          <p:nvPr>
            <p:ph idx="1"/>
          </p:nvPr>
        </p:nvSpPr>
        <p:spPr/>
        <p:txBody>
          <a:bodyPr/>
          <a:lstStyle/>
          <a:p>
            <a:pPr marL="0" lvl="0" indent="0">
              <a:buNone/>
            </a:pPr>
            <a:r>
              <a:rPr lang="en-US" b="1" dirty="0"/>
              <a:t>Magnitude of the ratio and median employee data driven by unique corporate factors</a:t>
            </a:r>
          </a:p>
          <a:p>
            <a:r>
              <a:rPr lang="en-US" dirty="0"/>
              <a:t>Size			Geographic footprint</a:t>
            </a:r>
          </a:p>
          <a:p>
            <a:r>
              <a:rPr lang="en-US" dirty="0"/>
              <a:t>Sector			Workforce diversity</a:t>
            </a:r>
          </a:p>
          <a:p>
            <a:pPr marL="0" indent="0">
              <a:buNone/>
            </a:pPr>
            <a:r>
              <a:rPr lang="en-US" dirty="0"/>
              <a:t>Low median $, higher CEO pay ratio numbers expected at:</a:t>
            </a:r>
            <a:endParaRPr lang="en-US" sz="1800" dirty="0"/>
          </a:p>
          <a:p>
            <a:pPr lvl="1"/>
            <a:r>
              <a:rPr lang="en-US" dirty="0"/>
              <a:t>Large company with broad spectrum (hourly to C-suite)</a:t>
            </a:r>
          </a:p>
          <a:p>
            <a:pPr lvl="1"/>
            <a:r>
              <a:rPr lang="en-US" dirty="0"/>
              <a:t>Seasonal business with many temporary employees</a:t>
            </a:r>
          </a:p>
          <a:p>
            <a:pPr lvl="1"/>
            <a:r>
              <a:rPr lang="en-US" dirty="0"/>
              <a:t>International company with low-wage market employees</a:t>
            </a:r>
          </a:p>
        </p:txBody>
      </p:sp>
      <p:pic>
        <p:nvPicPr>
          <p:cNvPr id="4" name="Picture 3">
            <a:extLst>
              <a:ext uri="{FF2B5EF4-FFF2-40B4-BE49-F238E27FC236}">
                <a16:creationId xmlns="" xmlns:a16="http://schemas.microsoft.com/office/drawing/2014/main" id="{C392B044-F934-45C4-B0AF-B05CEACEA218}"/>
              </a:ext>
            </a:extLst>
          </p:cNvPr>
          <p:cNvPicPr>
            <a:picLocks noChangeAspect="1"/>
          </p:cNvPicPr>
          <p:nvPr/>
        </p:nvPicPr>
        <p:blipFill>
          <a:blip r:embed="rId2"/>
          <a:stretch>
            <a:fillRect/>
          </a:stretch>
        </p:blipFill>
        <p:spPr>
          <a:xfrm>
            <a:off x="3831207" y="2718668"/>
            <a:ext cx="342900" cy="885825"/>
          </a:xfrm>
          <a:prstGeom prst="rect">
            <a:avLst/>
          </a:prstGeom>
        </p:spPr>
      </p:pic>
    </p:spTree>
    <p:extLst>
      <p:ext uri="{BB962C8B-B14F-4D97-AF65-F5344CB8AC3E}">
        <p14:creationId xmlns:p14="http://schemas.microsoft.com/office/powerpoint/2010/main" val="514295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310" dirty="0"/>
              <a:t>Dodd-Frank </a:t>
            </a:r>
            <a:r>
              <a:rPr lang="en-US" sz="2310" dirty="0" smtClean="0"/>
              <a:t>Compensation-Related </a:t>
            </a:r>
            <a:r>
              <a:rPr lang="en-US" sz="2310" dirty="0"/>
              <a:t>Rulemaking Update</a:t>
            </a:r>
          </a:p>
        </p:txBody>
      </p:sp>
      <p:sp>
        <p:nvSpPr>
          <p:cNvPr id="3" name="Content Placeholder 2"/>
          <p:cNvSpPr>
            <a:spLocks noGrp="1"/>
          </p:cNvSpPr>
          <p:nvPr>
            <p:ph idx="1"/>
          </p:nvPr>
        </p:nvSpPr>
        <p:spPr/>
        <p:txBody>
          <a:bodyPr/>
          <a:lstStyle/>
          <a:p>
            <a:pPr lvl="0"/>
            <a:r>
              <a:rPr lang="en-US" dirty="0">
                <a:solidFill>
                  <a:srgbClr val="000000">
                    <a:lumMod val="65000"/>
                    <a:lumOff val="35000"/>
                  </a:srgbClr>
                </a:solidFill>
              </a:rPr>
              <a:t>Final Rules </a:t>
            </a:r>
            <a:r>
              <a:rPr lang="en-US" dirty="0" smtClean="0">
                <a:solidFill>
                  <a:srgbClr val="000000">
                    <a:lumMod val="65000"/>
                    <a:lumOff val="35000"/>
                  </a:srgbClr>
                </a:solidFill>
              </a:rPr>
              <a:t>Issued and Effective</a:t>
            </a:r>
            <a:endParaRPr lang="en-US" dirty="0">
              <a:solidFill>
                <a:srgbClr val="000000">
                  <a:lumMod val="65000"/>
                  <a:lumOff val="35000"/>
                </a:srgbClr>
              </a:solidFill>
            </a:endParaRPr>
          </a:p>
          <a:p>
            <a:pPr lvl="1"/>
            <a:r>
              <a:rPr lang="en-US" dirty="0">
                <a:solidFill>
                  <a:srgbClr val="000000">
                    <a:lumMod val="65000"/>
                    <a:lumOff val="35000"/>
                  </a:srgbClr>
                </a:solidFill>
              </a:rPr>
              <a:t>Pay Ratio Disclosure</a:t>
            </a:r>
          </a:p>
          <a:p>
            <a:pPr lvl="0">
              <a:spcBef>
                <a:spcPts val="1800"/>
              </a:spcBef>
            </a:pPr>
            <a:r>
              <a:rPr lang="en-US" dirty="0">
                <a:solidFill>
                  <a:srgbClr val="000000">
                    <a:lumMod val="65000"/>
                    <a:lumOff val="35000"/>
                  </a:srgbClr>
                </a:solidFill>
              </a:rPr>
              <a:t>Proposed Rules Issued</a:t>
            </a:r>
          </a:p>
          <a:p>
            <a:pPr lvl="1"/>
            <a:r>
              <a:rPr lang="en-US" dirty="0">
                <a:solidFill>
                  <a:srgbClr val="000000">
                    <a:lumMod val="65000"/>
                    <a:lumOff val="35000"/>
                  </a:srgbClr>
                </a:solidFill>
              </a:rPr>
              <a:t>Compensation Clawbacks for Financial Restatements;</a:t>
            </a:r>
          </a:p>
          <a:p>
            <a:pPr lvl="1"/>
            <a:r>
              <a:rPr lang="en-US" dirty="0">
                <a:solidFill>
                  <a:srgbClr val="000000">
                    <a:lumMod val="65000"/>
                    <a:lumOff val="35000"/>
                  </a:srgbClr>
                </a:solidFill>
              </a:rPr>
              <a:t>Pay Versus Performance </a:t>
            </a:r>
            <a:r>
              <a:rPr lang="en-US" dirty="0" smtClean="0">
                <a:solidFill>
                  <a:srgbClr val="000000">
                    <a:lumMod val="65000"/>
                    <a:lumOff val="35000"/>
                  </a:srgbClr>
                </a:solidFill>
              </a:rPr>
              <a:t>Disclosure; and</a:t>
            </a:r>
            <a:endParaRPr lang="en-US" dirty="0">
              <a:solidFill>
                <a:srgbClr val="000000">
                  <a:lumMod val="65000"/>
                  <a:lumOff val="35000"/>
                </a:srgbClr>
              </a:solidFill>
            </a:endParaRPr>
          </a:p>
          <a:p>
            <a:pPr lvl="1"/>
            <a:r>
              <a:rPr lang="en-US" dirty="0">
                <a:solidFill>
                  <a:srgbClr val="000000">
                    <a:lumMod val="65000"/>
                    <a:lumOff val="35000"/>
                  </a:srgbClr>
                </a:solidFill>
              </a:rPr>
              <a:t>Hedging Policy </a:t>
            </a:r>
            <a:r>
              <a:rPr lang="en-US" dirty="0" smtClean="0">
                <a:solidFill>
                  <a:srgbClr val="000000">
                    <a:lumMod val="65000"/>
                    <a:lumOff val="35000"/>
                  </a:srgbClr>
                </a:solidFill>
              </a:rPr>
              <a:t>Disclosure by </a:t>
            </a:r>
            <a:r>
              <a:rPr lang="en-US" dirty="0">
                <a:solidFill>
                  <a:srgbClr val="000000">
                    <a:lumMod val="65000"/>
                    <a:lumOff val="35000"/>
                  </a:srgbClr>
                </a:solidFill>
              </a:rPr>
              <a:t>Employees and </a:t>
            </a:r>
            <a:r>
              <a:rPr lang="en-US" dirty="0" smtClean="0">
                <a:solidFill>
                  <a:srgbClr val="000000">
                    <a:lumMod val="65000"/>
                    <a:lumOff val="35000"/>
                  </a:srgbClr>
                </a:solidFill>
              </a:rPr>
              <a:t>Directors.</a:t>
            </a:r>
            <a:endParaRPr lang="en-US" dirty="0">
              <a:solidFill>
                <a:srgbClr val="000000">
                  <a:lumMod val="65000"/>
                  <a:lumOff val="35000"/>
                </a:srgbClr>
              </a:solidFill>
            </a:endParaRPr>
          </a:p>
          <a:p>
            <a:pPr marL="457200" lvl="1" indent="0">
              <a:buNone/>
            </a:pPr>
            <a:endParaRPr lang="en-US" dirty="0">
              <a:solidFill>
                <a:srgbClr val="000000">
                  <a:lumMod val="65000"/>
                  <a:lumOff val="35000"/>
                </a:srgbClr>
              </a:solidFill>
            </a:endParaRPr>
          </a:p>
        </p:txBody>
      </p:sp>
    </p:spTree>
    <p:extLst>
      <p:ext uri="{BB962C8B-B14F-4D97-AF65-F5344CB8AC3E}">
        <p14:creationId xmlns:p14="http://schemas.microsoft.com/office/powerpoint/2010/main" val="22187352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Ratio – Additional Disclosure</a:t>
            </a:r>
          </a:p>
        </p:txBody>
      </p:sp>
      <p:sp>
        <p:nvSpPr>
          <p:cNvPr id="3" name="Content Placeholder 2"/>
          <p:cNvSpPr>
            <a:spLocks noGrp="1"/>
          </p:cNvSpPr>
          <p:nvPr>
            <p:ph idx="1"/>
          </p:nvPr>
        </p:nvSpPr>
        <p:spPr>
          <a:xfrm>
            <a:off x="498475" y="1644665"/>
            <a:ext cx="8418513" cy="4747746"/>
          </a:xfrm>
        </p:spPr>
        <p:txBody>
          <a:bodyPr/>
          <a:lstStyle/>
          <a:p>
            <a:pPr marL="0" indent="0">
              <a:buNone/>
            </a:pPr>
            <a:r>
              <a:rPr lang="en-US" b="1" i="1" dirty="0"/>
              <a:t>Unsettled whether many companies will opt for additional disclosure to provide context; prevailing sentiment as of now is “less is more” approach</a:t>
            </a:r>
          </a:p>
          <a:p>
            <a:r>
              <a:rPr lang="en-US" sz="2600" dirty="0"/>
              <a:t>Supplemental disclosure could include ratios such as</a:t>
            </a:r>
          </a:p>
          <a:p>
            <a:pPr lvl="1"/>
            <a:r>
              <a:rPr lang="en-US" sz="2400" dirty="0"/>
              <a:t>U.S-only data if significant international employee base</a:t>
            </a:r>
          </a:p>
          <a:p>
            <a:pPr lvl="1"/>
            <a:r>
              <a:rPr lang="en-US" sz="2400" dirty="0"/>
              <a:t>Break down of internal pay levels with corresponding medians </a:t>
            </a:r>
          </a:p>
          <a:p>
            <a:pPr lvl="1"/>
            <a:r>
              <a:rPr lang="en-US" sz="2400" dirty="0"/>
              <a:t>Median industry comp data </a:t>
            </a:r>
          </a:p>
          <a:p>
            <a:pPr lvl="1"/>
            <a:r>
              <a:rPr lang="en-US" sz="2400" dirty="0"/>
              <a:t>Multiple of median employee relative to average all NEOs (or except CEO)</a:t>
            </a:r>
          </a:p>
        </p:txBody>
      </p:sp>
    </p:spTree>
    <p:extLst>
      <p:ext uri="{BB962C8B-B14F-4D97-AF65-F5344CB8AC3E}">
        <p14:creationId xmlns:p14="http://schemas.microsoft.com/office/powerpoint/2010/main" val="25130444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Ratio </a:t>
            </a:r>
            <a:r>
              <a:rPr lang="en-US" dirty="0" smtClean="0"/>
              <a:t>– </a:t>
            </a:r>
            <a:r>
              <a:rPr lang="en-US" dirty="0"/>
              <a:t>Internal Preparation</a:t>
            </a:r>
          </a:p>
        </p:txBody>
      </p:sp>
      <p:sp>
        <p:nvSpPr>
          <p:cNvPr id="3" name="Content Placeholder 2"/>
          <p:cNvSpPr>
            <a:spLocks noGrp="1"/>
          </p:cNvSpPr>
          <p:nvPr>
            <p:ph idx="1"/>
          </p:nvPr>
        </p:nvSpPr>
        <p:spPr/>
        <p:txBody>
          <a:bodyPr/>
          <a:lstStyle/>
          <a:p>
            <a:pPr marL="0" indent="0">
              <a:buNone/>
            </a:pPr>
            <a:r>
              <a:rPr lang="en-US" b="1" i="1" dirty="0"/>
              <a:t>What you should be doing now – Assess Internal Potential Harm, Review Options and Prepare</a:t>
            </a:r>
          </a:p>
          <a:p>
            <a:r>
              <a:rPr lang="en-US" dirty="0"/>
              <a:t>Direct to employees: information can be communicated outside of the proxy statement – memos, town halls</a:t>
            </a:r>
          </a:p>
          <a:p>
            <a:pPr lvl="1"/>
            <a:r>
              <a:rPr lang="en-US" dirty="0"/>
              <a:t>Determine how much detail is appropriate; what additional data would be helpful to provide context</a:t>
            </a:r>
          </a:p>
          <a:p>
            <a:pPr lvl="1"/>
            <a:r>
              <a:rPr lang="en-US" dirty="0"/>
              <a:t>When preparing this information, recognize there is a difference between providing context and misleading the reader </a:t>
            </a:r>
          </a:p>
          <a:p>
            <a:pPr lvl="1"/>
            <a:r>
              <a:rPr lang="en-US" dirty="0"/>
              <a:t>Beware potential issues in employee communication that could require public disclosure in an SEC filing</a:t>
            </a:r>
          </a:p>
          <a:p>
            <a:endParaRPr lang="en-US" sz="2600" dirty="0"/>
          </a:p>
          <a:p>
            <a:endParaRPr lang="en-US" sz="2600" dirty="0"/>
          </a:p>
        </p:txBody>
      </p:sp>
    </p:spTree>
    <p:extLst>
      <p:ext uri="{BB962C8B-B14F-4D97-AF65-F5344CB8AC3E}">
        <p14:creationId xmlns:p14="http://schemas.microsoft.com/office/powerpoint/2010/main" val="19642948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Ratio </a:t>
            </a:r>
            <a:r>
              <a:rPr lang="en-US" dirty="0" smtClean="0"/>
              <a:t>– </a:t>
            </a:r>
            <a:r>
              <a:rPr lang="en-US" dirty="0"/>
              <a:t>Internal </a:t>
            </a:r>
            <a:r>
              <a:rPr lang="en-US" dirty="0" smtClean="0"/>
              <a:t>Preparation </a:t>
            </a:r>
            <a:r>
              <a:rPr lang="en-US" sz="1600" b="0" dirty="0" smtClean="0">
                <a:solidFill>
                  <a:srgbClr val="2C3580"/>
                </a:solidFill>
              </a:rPr>
              <a:t>(</a:t>
            </a:r>
            <a:r>
              <a:rPr lang="en-US" sz="1600" b="0" dirty="0">
                <a:solidFill>
                  <a:srgbClr val="2C3580"/>
                </a:solidFill>
              </a:rPr>
              <a:t>cont.)</a:t>
            </a:r>
            <a:endParaRPr lang="en-US" dirty="0"/>
          </a:p>
        </p:txBody>
      </p:sp>
      <p:sp>
        <p:nvSpPr>
          <p:cNvPr id="3" name="Content Placeholder 2"/>
          <p:cNvSpPr>
            <a:spLocks noGrp="1"/>
          </p:cNvSpPr>
          <p:nvPr>
            <p:ph idx="1"/>
          </p:nvPr>
        </p:nvSpPr>
        <p:spPr/>
        <p:txBody>
          <a:bodyPr/>
          <a:lstStyle/>
          <a:p>
            <a:pPr marL="0" indent="0">
              <a:buNone/>
            </a:pPr>
            <a:r>
              <a:rPr lang="en-US" b="1" i="1" dirty="0"/>
              <a:t>Messaging through HR channels &amp; Management and Executive sensitivity training</a:t>
            </a:r>
          </a:p>
          <a:p>
            <a:r>
              <a:rPr lang="en-US" dirty="0"/>
              <a:t>Corporate culture, business custom, and level of concern dictates decision to communicate direct to employees or to handle through regular HR and reporting channels </a:t>
            </a:r>
          </a:p>
          <a:p>
            <a:r>
              <a:rPr lang="en-US" dirty="0"/>
              <a:t>Senior staff should be prepared to address compensation complaints, detailed questions around components of pay and comparisons to local competition </a:t>
            </a:r>
          </a:p>
          <a:p>
            <a:r>
              <a:rPr lang="en-US" sz="2600" dirty="0"/>
              <a:t>Prepare for employee complaints,</a:t>
            </a:r>
            <a:r>
              <a:rPr lang="en-US" dirty="0"/>
              <a:t> disappointment, bitterness, etc. </a:t>
            </a:r>
          </a:p>
          <a:p>
            <a:endParaRPr lang="en-US" sz="2600" dirty="0"/>
          </a:p>
        </p:txBody>
      </p:sp>
    </p:spTree>
    <p:extLst>
      <p:ext uri="{BB962C8B-B14F-4D97-AF65-F5344CB8AC3E}">
        <p14:creationId xmlns:p14="http://schemas.microsoft.com/office/powerpoint/2010/main" val="39869625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Ratio </a:t>
            </a:r>
            <a:r>
              <a:rPr lang="en-US" dirty="0" smtClean="0"/>
              <a:t>– </a:t>
            </a:r>
            <a:r>
              <a:rPr lang="en-US" dirty="0"/>
              <a:t>Internal Preparation </a:t>
            </a:r>
            <a:br>
              <a:rPr lang="en-US" dirty="0"/>
            </a:br>
            <a:r>
              <a:rPr lang="en-US" sz="2400" dirty="0"/>
              <a:t>(HR channels and Management </a:t>
            </a:r>
            <a:r>
              <a:rPr lang="en-US" sz="2400" dirty="0" smtClean="0"/>
              <a:t>cont.)</a:t>
            </a:r>
            <a:endParaRPr lang="en-US" sz="2400" dirty="0"/>
          </a:p>
        </p:txBody>
      </p:sp>
      <p:sp>
        <p:nvSpPr>
          <p:cNvPr id="3" name="Content Placeholder 2"/>
          <p:cNvSpPr>
            <a:spLocks noGrp="1"/>
          </p:cNvSpPr>
          <p:nvPr>
            <p:ph idx="1"/>
          </p:nvPr>
        </p:nvSpPr>
        <p:spPr>
          <a:xfrm>
            <a:off x="498475" y="1644665"/>
            <a:ext cx="8418513" cy="4621212"/>
          </a:xfrm>
        </p:spPr>
        <p:txBody>
          <a:bodyPr/>
          <a:lstStyle/>
          <a:p>
            <a:r>
              <a:rPr lang="en-US" dirty="0"/>
              <a:t>Arm executives with information for employees under their supervision; compensation profiles differ at various employee levels; some context relative to peers/local competition for talent </a:t>
            </a:r>
          </a:p>
          <a:p>
            <a:r>
              <a:rPr lang="en-US" dirty="0"/>
              <a:t>Educate executives on internal process of setting </a:t>
            </a:r>
            <a:r>
              <a:rPr lang="en-US" dirty="0" smtClean="0"/>
              <a:t>pay levels</a:t>
            </a:r>
            <a:r>
              <a:rPr lang="en-US" dirty="0"/>
              <a:t>, what the median pay means, and how certain factors impact the calculation of the ratio (as applicable); help them to put it into the right context for each employee level </a:t>
            </a:r>
          </a:p>
          <a:p>
            <a:r>
              <a:rPr lang="en-US" dirty="0"/>
              <a:t>Ensure managers know various components of compensation, including cash, equity, benefits</a:t>
            </a:r>
          </a:p>
          <a:p>
            <a:endParaRPr lang="en-US" sz="2600" dirty="0"/>
          </a:p>
        </p:txBody>
      </p:sp>
    </p:spTree>
    <p:extLst>
      <p:ext uri="{BB962C8B-B14F-4D97-AF65-F5344CB8AC3E}">
        <p14:creationId xmlns:p14="http://schemas.microsoft.com/office/powerpoint/2010/main" val="31104948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Ratio </a:t>
            </a:r>
            <a:r>
              <a:rPr lang="en-US" dirty="0" smtClean="0"/>
              <a:t>– </a:t>
            </a:r>
            <a:r>
              <a:rPr lang="en-US" dirty="0"/>
              <a:t>Internal </a:t>
            </a:r>
            <a:r>
              <a:rPr lang="en-US" dirty="0" smtClean="0"/>
              <a:t>Preparation </a:t>
            </a:r>
            <a:r>
              <a:rPr lang="en-US" sz="1600" b="0" dirty="0" smtClean="0">
                <a:solidFill>
                  <a:srgbClr val="2C3580"/>
                </a:solidFill>
              </a:rPr>
              <a:t>(cont</a:t>
            </a:r>
            <a:r>
              <a:rPr lang="en-US" sz="1600" b="0" dirty="0">
                <a:solidFill>
                  <a:srgbClr val="2C3580"/>
                </a:solidFill>
              </a:rPr>
              <a:t>.)</a:t>
            </a:r>
            <a:endParaRPr lang="en-US" dirty="0"/>
          </a:p>
        </p:txBody>
      </p:sp>
      <p:sp>
        <p:nvSpPr>
          <p:cNvPr id="3" name="Content Placeholder 2"/>
          <p:cNvSpPr>
            <a:spLocks noGrp="1"/>
          </p:cNvSpPr>
          <p:nvPr>
            <p:ph idx="1"/>
          </p:nvPr>
        </p:nvSpPr>
        <p:spPr/>
        <p:txBody>
          <a:bodyPr/>
          <a:lstStyle/>
          <a:p>
            <a:pPr marL="0" indent="0">
              <a:buNone/>
            </a:pPr>
            <a:r>
              <a:rPr lang="en-US" sz="2600" b="1" dirty="0"/>
              <a:t>Its not just a matter of employee morale; tangible business challenges could surface</a:t>
            </a:r>
          </a:p>
          <a:p>
            <a:r>
              <a:rPr lang="en-US" dirty="0"/>
              <a:t>Anticipate possible </a:t>
            </a:r>
            <a:r>
              <a:rPr lang="en-US" dirty="0" smtClean="0"/>
              <a:t>backlash </a:t>
            </a:r>
            <a:r>
              <a:rPr lang="en-US" dirty="0"/>
              <a:t>through increased sick time or decreased productivity</a:t>
            </a:r>
          </a:p>
          <a:p>
            <a:r>
              <a:rPr lang="en-US" dirty="0"/>
              <a:t>Employees may become unmotivated, lose the desire to excel, and hold themselves to a lower standard of acceptable quality</a:t>
            </a:r>
          </a:p>
          <a:p>
            <a:r>
              <a:rPr lang="en-US" dirty="0"/>
              <a:t>Employees </a:t>
            </a:r>
            <a:r>
              <a:rPr lang="en-US" dirty="0" smtClean="0"/>
              <a:t>who feel </a:t>
            </a:r>
            <a:r>
              <a:rPr lang="en-US" dirty="0"/>
              <a:t>they are not valued – and therefore not integral to the day-to-day operations of the business – can </a:t>
            </a:r>
            <a:r>
              <a:rPr lang="en-US" dirty="0" smtClean="0"/>
              <a:t>lose </a:t>
            </a:r>
            <a:r>
              <a:rPr lang="en-US" dirty="0"/>
              <a:t>their commitment and loyalty to the Company</a:t>
            </a:r>
          </a:p>
          <a:p>
            <a:endParaRPr lang="en-US" dirty="0"/>
          </a:p>
          <a:p>
            <a:endParaRPr lang="en-US" sz="2600" dirty="0"/>
          </a:p>
        </p:txBody>
      </p:sp>
    </p:spTree>
    <p:extLst>
      <p:ext uri="{BB962C8B-B14F-4D97-AF65-F5344CB8AC3E}">
        <p14:creationId xmlns:p14="http://schemas.microsoft.com/office/powerpoint/2010/main" val="21965731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Ratio – Other Preparatory Steps</a:t>
            </a:r>
          </a:p>
        </p:txBody>
      </p:sp>
      <p:sp>
        <p:nvSpPr>
          <p:cNvPr id="3" name="Content Placeholder 2"/>
          <p:cNvSpPr>
            <a:spLocks noGrp="1"/>
          </p:cNvSpPr>
          <p:nvPr>
            <p:ph idx="1"/>
          </p:nvPr>
        </p:nvSpPr>
        <p:spPr/>
        <p:txBody>
          <a:bodyPr/>
          <a:lstStyle/>
          <a:p>
            <a:pPr marL="0" indent="0">
              <a:buNone/>
            </a:pPr>
            <a:r>
              <a:rPr lang="en-US" sz="2600" b="1" dirty="0"/>
              <a:t>Additional steps can be taken to mitigate </a:t>
            </a:r>
            <a:r>
              <a:rPr lang="en-US" sz="2600" b="1" dirty="0" smtClean="0"/>
              <a:t>long-term </a:t>
            </a:r>
            <a:r>
              <a:rPr lang="en-US" sz="2600" b="1" dirty="0"/>
              <a:t>effects of misaligned pay (or perceived to be such)</a:t>
            </a:r>
          </a:p>
          <a:p>
            <a:r>
              <a:rPr lang="en-US" dirty="0"/>
              <a:t>Profit sharing incentive plan for lower level employees</a:t>
            </a:r>
          </a:p>
          <a:p>
            <a:r>
              <a:rPr lang="en-US" dirty="0"/>
              <a:t>Conform to market standards if benefits are not in line with peers</a:t>
            </a:r>
          </a:p>
          <a:p>
            <a:r>
              <a:rPr lang="en-US" dirty="0"/>
              <a:t>At demanding times (e.g., quarter/year end), create an incentive for lower level employees and not only senior management – reward their performance at crunch time</a:t>
            </a:r>
          </a:p>
          <a:p>
            <a:r>
              <a:rPr lang="en-US" dirty="0"/>
              <a:t>If the CEO makes peer median compensation (or less), be sure to highlight that fact as well</a:t>
            </a:r>
          </a:p>
          <a:p>
            <a:endParaRPr lang="en-US" sz="2600" dirty="0"/>
          </a:p>
        </p:txBody>
      </p:sp>
    </p:spTree>
    <p:extLst>
      <p:ext uri="{BB962C8B-B14F-4D97-AF65-F5344CB8AC3E}">
        <p14:creationId xmlns:p14="http://schemas.microsoft.com/office/powerpoint/2010/main" val="39243799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586598" cy="679450"/>
          </a:xfrm>
        </p:spPr>
        <p:txBody>
          <a:bodyPr/>
          <a:lstStyle/>
          <a:p>
            <a:r>
              <a:rPr lang="en-US" dirty="0"/>
              <a:t>Pay Ratio – Investors &amp; Proxy Advisors </a:t>
            </a:r>
          </a:p>
        </p:txBody>
      </p:sp>
      <p:sp>
        <p:nvSpPr>
          <p:cNvPr id="3" name="Content Placeholder 2"/>
          <p:cNvSpPr>
            <a:spLocks noGrp="1"/>
          </p:cNvSpPr>
          <p:nvPr>
            <p:ph idx="1"/>
          </p:nvPr>
        </p:nvSpPr>
        <p:spPr>
          <a:xfrm>
            <a:off x="498475" y="1510441"/>
            <a:ext cx="8418513" cy="4865192"/>
          </a:xfrm>
        </p:spPr>
        <p:txBody>
          <a:bodyPr/>
          <a:lstStyle/>
          <a:p>
            <a:r>
              <a:rPr lang="en-US" dirty="0"/>
              <a:t>Both ISS and GL have stated it will be a data point in 2018 SOP analysis, but no significant weighting</a:t>
            </a:r>
          </a:p>
          <a:p>
            <a:r>
              <a:rPr lang="en-US" dirty="0"/>
              <a:t>No immediate impact expected even though Human Capital Management issues and policies are being more closely scrutinized</a:t>
            </a:r>
          </a:p>
          <a:p>
            <a:r>
              <a:rPr lang="en-US" dirty="0"/>
              <a:t>ISS survey – 70% </a:t>
            </a:r>
            <a:r>
              <a:rPr lang="en-US" dirty="0" smtClean="0"/>
              <a:t>of investor </a:t>
            </a:r>
            <a:r>
              <a:rPr lang="en-US" dirty="0"/>
              <a:t>participants responded with the intent to use the disclosure in some form; not expected to factor </a:t>
            </a:r>
            <a:r>
              <a:rPr lang="en-US" dirty="0" smtClean="0"/>
              <a:t>into </a:t>
            </a:r>
            <a:r>
              <a:rPr lang="en-US" dirty="0"/>
              <a:t>analysis other than for outliers</a:t>
            </a:r>
          </a:p>
          <a:p>
            <a:r>
              <a:rPr lang="en-US" dirty="0"/>
              <a:t>Likely “wait and watch” approach given new data point </a:t>
            </a:r>
          </a:p>
          <a:p>
            <a:pPr lvl="1"/>
            <a:r>
              <a:rPr lang="en-US" dirty="0"/>
              <a:t>No frame of reference relative to peers until first year passes; absolute data trend will also be visible in year two</a:t>
            </a:r>
          </a:p>
        </p:txBody>
      </p:sp>
    </p:spTree>
    <p:extLst>
      <p:ext uri="{BB962C8B-B14F-4D97-AF65-F5344CB8AC3E}">
        <p14:creationId xmlns:p14="http://schemas.microsoft.com/office/powerpoint/2010/main" val="16638055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Proxy Advisor Voting Guidelines Updates</a:t>
            </a:r>
          </a:p>
        </p:txBody>
      </p:sp>
      <p:sp>
        <p:nvSpPr>
          <p:cNvPr id="3" name="Content Placeholder 2"/>
          <p:cNvSpPr>
            <a:spLocks noGrp="1"/>
          </p:cNvSpPr>
          <p:nvPr>
            <p:ph idx="1"/>
          </p:nvPr>
        </p:nvSpPr>
        <p:spPr/>
        <p:txBody>
          <a:bodyPr/>
          <a:lstStyle/>
          <a:p>
            <a:r>
              <a:rPr lang="en-US" dirty="0"/>
              <a:t>Both ISS and Glass Lewis announce updates in November each year</a:t>
            </a:r>
          </a:p>
          <a:p>
            <a:r>
              <a:rPr lang="en-US" dirty="0"/>
              <a:t>Effective date:</a:t>
            </a:r>
          </a:p>
          <a:p>
            <a:pPr lvl="1"/>
            <a:r>
              <a:rPr lang="en-US" dirty="0"/>
              <a:t>ISS 2018 policy effective for meeting dates of Feb. 1, 2018 and after</a:t>
            </a:r>
          </a:p>
          <a:p>
            <a:pPr lvl="1"/>
            <a:r>
              <a:rPr lang="en-US" dirty="0"/>
              <a:t>Glass Lewis 2018 policy effective for meeting dates of Jan. 1, 2018 and after</a:t>
            </a:r>
          </a:p>
        </p:txBody>
      </p:sp>
    </p:spTree>
    <p:extLst>
      <p:ext uri="{BB962C8B-B14F-4D97-AF65-F5344CB8AC3E}">
        <p14:creationId xmlns:p14="http://schemas.microsoft.com/office/powerpoint/2010/main" val="27972764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Updated Proxy Voting Guidelines: </a:t>
            </a:r>
            <a:br>
              <a:rPr lang="en-US" sz="2400" dirty="0"/>
            </a:br>
            <a:r>
              <a:rPr lang="en-US" sz="2400" dirty="0"/>
              <a:t>Board Responsiveness</a:t>
            </a:r>
          </a:p>
        </p:txBody>
      </p:sp>
      <p:sp>
        <p:nvSpPr>
          <p:cNvPr id="3" name="Content Placeholder 2"/>
          <p:cNvSpPr>
            <a:spLocks noGrp="1"/>
          </p:cNvSpPr>
          <p:nvPr>
            <p:ph idx="1"/>
          </p:nvPr>
        </p:nvSpPr>
        <p:spPr>
          <a:xfrm>
            <a:off x="406400" y="1401463"/>
            <a:ext cx="8418513" cy="4621212"/>
          </a:xfrm>
        </p:spPr>
        <p:txBody>
          <a:bodyPr/>
          <a:lstStyle/>
          <a:p>
            <a:pPr marL="0" indent="0">
              <a:buNone/>
            </a:pPr>
            <a:r>
              <a:rPr lang="en-US" sz="2000" b="1" dirty="0"/>
              <a:t>Glass Lewis </a:t>
            </a:r>
            <a:r>
              <a:rPr lang="en-US" sz="2000" dirty="0"/>
              <a:t>– Any shareholder dissent of greater than 20 percent will trigger Board Responsiveness policy (lowered the threshold from 25 percent previously)</a:t>
            </a:r>
          </a:p>
          <a:p>
            <a:pPr lvl="0"/>
            <a:r>
              <a:rPr lang="en-US" sz="1600" dirty="0"/>
              <a:t>Includes director elections and say on pay that receive at least 20 percent shareholder opposition, and shareholder proposals that receive at least 20 percent </a:t>
            </a:r>
            <a:r>
              <a:rPr lang="en-US" sz="1600" dirty="0" smtClean="0"/>
              <a:t>support.</a:t>
            </a:r>
            <a:endParaRPr lang="en-US" sz="1600" dirty="0"/>
          </a:p>
          <a:p>
            <a:pPr lvl="0"/>
            <a:r>
              <a:rPr lang="en-US" sz="1600" dirty="0"/>
              <a:t>For companies where voting control is held through a dual-class structure, level of approval or disapproval attributed to unaffiliated shareholders will be examined.</a:t>
            </a:r>
          </a:p>
          <a:p>
            <a:pPr marL="0" indent="0">
              <a:buNone/>
            </a:pPr>
            <a:r>
              <a:rPr lang="en-US" sz="2000" b="1" dirty="0"/>
              <a:t>ISS</a:t>
            </a:r>
            <a:r>
              <a:rPr lang="en-US" sz="2000" dirty="0"/>
              <a:t> – Updated Say on Pay engagement efforts applicable to support of less than 70%; language specifically states disclosure should include:</a:t>
            </a:r>
          </a:p>
          <a:p>
            <a:r>
              <a:rPr lang="en-US" sz="1600" dirty="0"/>
              <a:t>timing and frequency of engagements </a:t>
            </a:r>
          </a:p>
          <a:p>
            <a:r>
              <a:rPr lang="en-US" sz="1600" dirty="0"/>
              <a:t>whether independent directors participated</a:t>
            </a:r>
          </a:p>
          <a:p>
            <a:r>
              <a:rPr lang="en-US" sz="1600" dirty="0"/>
              <a:t>specific concerns voiced by dissenting shareholders that led to the SOP opposition </a:t>
            </a:r>
          </a:p>
          <a:p>
            <a:r>
              <a:rPr lang="en-US" sz="1600" dirty="0"/>
              <a:t>“specific and meaningful” actions taken to address shareholder </a:t>
            </a:r>
            <a:r>
              <a:rPr lang="en-US" sz="1600" dirty="0" smtClean="0"/>
              <a:t>concern</a:t>
            </a:r>
            <a:endParaRPr lang="en-US" sz="1600" dirty="0"/>
          </a:p>
        </p:txBody>
      </p:sp>
    </p:spTree>
    <p:extLst>
      <p:ext uri="{BB962C8B-B14F-4D97-AF65-F5344CB8AC3E}">
        <p14:creationId xmlns:p14="http://schemas.microsoft.com/office/powerpoint/2010/main" val="3989733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Updated Proxy Voting Guidelines: </a:t>
            </a:r>
            <a:br>
              <a:rPr lang="en-US" sz="2400" dirty="0"/>
            </a:br>
            <a:r>
              <a:rPr lang="en-US" sz="2400" dirty="0"/>
              <a:t>Gender Diversity-Related Policies – </a:t>
            </a:r>
            <a:r>
              <a:rPr lang="en-US" sz="2400" dirty="0" smtClean="0"/>
              <a:t>ISS</a:t>
            </a:r>
            <a:endParaRPr lang="en-US" sz="2400" dirty="0"/>
          </a:p>
        </p:txBody>
      </p:sp>
      <p:sp>
        <p:nvSpPr>
          <p:cNvPr id="3" name="Content Placeholder 2"/>
          <p:cNvSpPr>
            <a:spLocks noGrp="1"/>
          </p:cNvSpPr>
          <p:nvPr>
            <p:ph idx="1"/>
          </p:nvPr>
        </p:nvSpPr>
        <p:spPr>
          <a:xfrm>
            <a:off x="406400" y="1401463"/>
            <a:ext cx="8418513" cy="4621212"/>
          </a:xfrm>
        </p:spPr>
        <p:txBody>
          <a:bodyPr/>
          <a:lstStyle/>
          <a:p>
            <a:pPr marL="0" indent="0">
              <a:buNone/>
            </a:pPr>
            <a:r>
              <a:rPr lang="en-US" sz="2000" b="1" dirty="0"/>
              <a:t>Diversity</a:t>
            </a:r>
            <a:r>
              <a:rPr lang="en-US" sz="2000" dirty="0"/>
              <a:t> has been added the Board Composition Fundamental Principles</a:t>
            </a:r>
          </a:p>
          <a:p>
            <a:pPr lvl="1"/>
            <a:r>
              <a:rPr lang="en-US" sz="2000" dirty="0"/>
              <a:t>No director vote implications in 2018, but ISS will highlight boards with no gender diversity</a:t>
            </a:r>
          </a:p>
          <a:p>
            <a:pPr marL="0" indent="0">
              <a:buNone/>
            </a:pPr>
            <a:r>
              <a:rPr lang="en-US" sz="2000" dirty="0"/>
              <a:t>Will evaluate </a:t>
            </a:r>
            <a:r>
              <a:rPr lang="en-US" sz="2000" b="1" dirty="0"/>
              <a:t>gender pay gap </a:t>
            </a:r>
            <a:r>
              <a:rPr lang="en-US" sz="2000" dirty="0"/>
              <a:t>shareholder proposals case-by-case based on the company’s:</a:t>
            </a:r>
          </a:p>
          <a:p>
            <a:r>
              <a:rPr lang="en-US" sz="2000" dirty="0"/>
              <a:t>current policies and disclosure</a:t>
            </a:r>
          </a:p>
          <a:p>
            <a:r>
              <a:rPr lang="en-US" sz="2000" dirty="0"/>
              <a:t>compensation philosophy</a:t>
            </a:r>
          </a:p>
          <a:p>
            <a:r>
              <a:rPr lang="en-US" sz="2000" dirty="0"/>
              <a:t>controversy or litigation related to gender pay gap</a:t>
            </a:r>
          </a:p>
          <a:p>
            <a:r>
              <a:rPr lang="en-US" sz="2000" dirty="0"/>
              <a:t>gender pay gap policies/initiatives relative to peers</a:t>
            </a:r>
          </a:p>
          <a:p>
            <a:pPr marL="0" indent="0">
              <a:buNone/>
            </a:pPr>
            <a:endParaRPr lang="en-US" sz="2000" b="1" dirty="0"/>
          </a:p>
          <a:p>
            <a:pPr marL="0" indent="0">
              <a:buNone/>
            </a:pPr>
            <a:endParaRPr lang="en-US" sz="2000" b="1" dirty="0"/>
          </a:p>
          <a:p>
            <a:pPr marL="0" indent="0">
              <a:buNone/>
            </a:pPr>
            <a:endParaRPr lang="en-US" dirty="0"/>
          </a:p>
        </p:txBody>
      </p:sp>
    </p:spTree>
    <p:extLst>
      <p:ext uri="{BB962C8B-B14F-4D97-AF65-F5344CB8AC3E}">
        <p14:creationId xmlns:p14="http://schemas.microsoft.com/office/powerpoint/2010/main" val="4144953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Proxy Statement Considerations</a:t>
            </a:r>
            <a:endParaRPr lang="en-US" dirty="0"/>
          </a:p>
        </p:txBody>
      </p:sp>
      <p:sp>
        <p:nvSpPr>
          <p:cNvPr id="3" name="Content Placeholder 2"/>
          <p:cNvSpPr>
            <a:spLocks noGrp="1"/>
          </p:cNvSpPr>
          <p:nvPr>
            <p:ph idx="1"/>
          </p:nvPr>
        </p:nvSpPr>
        <p:spPr/>
        <p:txBody>
          <a:bodyPr/>
          <a:lstStyle/>
          <a:p>
            <a:pPr lvl="0">
              <a:spcBef>
                <a:spcPts val="1400"/>
              </a:spcBef>
              <a:spcAft>
                <a:spcPts val="300"/>
              </a:spcAft>
            </a:pPr>
            <a:r>
              <a:rPr lang="en-US" dirty="0" smtClean="0"/>
              <a:t>Pay Ratio Disclosure</a:t>
            </a:r>
          </a:p>
          <a:p>
            <a:pPr lvl="0">
              <a:spcBef>
                <a:spcPts val="1400"/>
              </a:spcBef>
              <a:spcAft>
                <a:spcPts val="300"/>
              </a:spcAft>
            </a:pPr>
            <a:r>
              <a:rPr lang="en-US" dirty="0" smtClean="0"/>
              <a:t>New </a:t>
            </a:r>
            <a:r>
              <a:rPr lang="en-US" dirty="0"/>
              <a:t>SEC Guidance on Shareholder Proposals (SLB 14I):</a:t>
            </a:r>
          </a:p>
          <a:p>
            <a:pPr lvl="1">
              <a:spcAft>
                <a:spcPts val="300"/>
              </a:spcAft>
            </a:pPr>
            <a:r>
              <a:rPr lang="en-US" sz="2400" dirty="0" smtClean="0"/>
              <a:t>“Ordinary </a:t>
            </a:r>
            <a:r>
              <a:rPr lang="en-US" sz="2400" dirty="0"/>
              <a:t>Business” Exception;</a:t>
            </a:r>
          </a:p>
          <a:p>
            <a:pPr lvl="1">
              <a:spcAft>
                <a:spcPts val="300"/>
              </a:spcAft>
            </a:pPr>
            <a:r>
              <a:rPr lang="en-US" sz="2400" dirty="0"/>
              <a:t>“Economic Relevance” Exception;</a:t>
            </a:r>
          </a:p>
          <a:p>
            <a:pPr lvl="1">
              <a:spcAft>
                <a:spcPts val="300"/>
              </a:spcAft>
            </a:pPr>
            <a:r>
              <a:rPr lang="en-US" sz="2400" dirty="0" smtClean="0"/>
              <a:t>Shareholder Proposals </a:t>
            </a:r>
            <a:r>
              <a:rPr lang="en-US" sz="2400" dirty="0"/>
              <a:t>by Proxy; and</a:t>
            </a:r>
          </a:p>
          <a:p>
            <a:pPr lvl="1">
              <a:spcAft>
                <a:spcPts val="300"/>
              </a:spcAft>
            </a:pPr>
            <a:r>
              <a:rPr lang="en-US" sz="2400" dirty="0" smtClean="0"/>
              <a:t>Use </a:t>
            </a:r>
            <a:r>
              <a:rPr lang="en-US" sz="2400" dirty="0"/>
              <a:t>of Images.</a:t>
            </a:r>
          </a:p>
          <a:p>
            <a:pPr lvl="1"/>
            <a:endParaRPr lang="en-US" dirty="0"/>
          </a:p>
        </p:txBody>
      </p:sp>
    </p:spTree>
    <p:extLst>
      <p:ext uri="{BB962C8B-B14F-4D97-AF65-F5344CB8AC3E}">
        <p14:creationId xmlns:p14="http://schemas.microsoft.com/office/powerpoint/2010/main" val="5598464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Updated Proxy Voting Guidelines: </a:t>
            </a:r>
            <a:br>
              <a:rPr lang="en-US" sz="2400" dirty="0"/>
            </a:br>
            <a:r>
              <a:rPr lang="en-US" sz="2400" dirty="0"/>
              <a:t>Gender Diversity-Related Policies – Glass Lewis</a:t>
            </a:r>
          </a:p>
        </p:txBody>
      </p:sp>
      <p:sp>
        <p:nvSpPr>
          <p:cNvPr id="3" name="Content Placeholder 2"/>
          <p:cNvSpPr>
            <a:spLocks noGrp="1"/>
          </p:cNvSpPr>
          <p:nvPr>
            <p:ph idx="1"/>
          </p:nvPr>
        </p:nvSpPr>
        <p:spPr>
          <a:xfrm>
            <a:off x="406400" y="1401463"/>
            <a:ext cx="8418513" cy="4621212"/>
          </a:xfrm>
        </p:spPr>
        <p:txBody>
          <a:bodyPr/>
          <a:lstStyle/>
          <a:p>
            <a:pPr marL="0" indent="0">
              <a:buNone/>
            </a:pPr>
            <a:endParaRPr lang="en-US" sz="2000" b="1" dirty="0"/>
          </a:p>
          <a:p>
            <a:r>
              <a:rPr lang="en-US" sz="2000" dirty="0"/>
              <a:t>For 2018, gender diversity will be added to the items of consideration when evaluating oversight </a:t>
            </a:r>
            <a:r>
              <a:rPr lang="en-US" sz="2000" dirty="0" smtClean="0"/>
              <a:t>structures. </a:t>
            </a:r>
            <a:endParaRPr lang="en-US" sz="2000" dirty="0"/>
          </a:p>
          <a:p>
            <a:pPr marL="0" indent="0">
              <a:buNone/>
            </a:pPr>
            <a:endParaRPr lang="en-US" sz="2000" dirty="0"/>
          </a:p>
          <a:p>
            <a:r>
              <a:rPr lang="en-US" sz="2000" dirty="0"/>
              <a:t>For 2019, Glass Lewis will vote against Chair of Nominating Committee at companies where the board has no female </a:t>
            </a:r>
            <a:r>
              <a:rPr lang="en-US" sz="2000" dirty="0" smtClean="0"/>
              <a:t>directors.</a:t>
            </a:r>
            <a:endParaRPr lang="en-US" sz="2000" dirty="0"/>
          </a:p>
          <a:p>
            <a:pPr marL="0" indent="0">
              <a:buNone/>
            </a:pPr>
            <a:endParaRPr lang="en-US" sz="2000" dirty="0"/>
          </a:p>
          <a:p>
            <a:r>
              <a:rPr lang="en-US" sz="2000" dirty="0"/>
              <a:t>Depending on other factors, including size, industry and governance profile of the company, GL may also recommend against other nominating committee members. </a:t>
            </a:r>
          </a:p>
        </p:txBody>
      </p:sp>
    </p:spTree>
    <p:extLst>
      <p:ext uri="{BB962C8B-B14F-4D97-AF65-F5344CB8AC3E}">
        <p14:creationId xmlns:p14="http://schemas.microsoft.com/office/powerpoint/2010/main" val="4986910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Updated Proxy Voting Guidelines: </a:t>
            </a:r>
            <a:br>
              <a:rPr lang="en-US" sz="2400" dirty="0"/>
            </a:br>
            <a:r>
              <a:rPr lang="en-US" sz="2400" dirty="0"/>
              <a:t>Poison Pills</a:t>
            </a:r>
          </a:p>
        </p:txBody>
      </p:sp>
      <p:sp>
        <p:nvSpPr>
          <p:cNvPr id="3" name="Content Placeholder 2"/>
          <p:cNvSpPr>
            <a:spLocks noGrp="1"/>
          </p:cNvSpPr>
          <p:nvPr>
            <p:ph idx="1"/>
          </p:nvPr>
        </p:nvSpPr>
        <p:spPr>
          <a:xfrm>
            <a:off x="498475" y="1384183"/>
            <a:ext cx="8418513" cy="4630024"/>
          </a:xfrm>
        </p:spPr>
        <p:txBody>
          <a:bodyPr/>
          <a:lstStyle/>
          <a:p>
            <a:pPr marL="0" indent="0">
              <a:buNone/>
            </a:pPr>
            <a:r>
              <a:rPr lang="en-US" b="1" dirty="0"/>
              <a:t>ISS </a:t>
            </a:r>
            <a:r>
              <a:rPr lang="en-US" dirty="0"/>
              <a:t>– Amended policy when recommending against the full board upon adoption or amendment of a non-shareholder approved poison pill to:</a:t>
            </a:r>
          </a:p>
          <a:p>
            <a:pPr lvl="1"/>
            <a:r>
              <a:rPr lang="en-US" sz="2000" dirty="0"/>
              <a:t>Eliminate grandfathering of legacy shareholder rights plans; no longer triggered solely by affirmative action in a given year</a:t>
            </a:r>
          </a:p>
          <a:p>
            <a:pPr lvl="3"/>
            <a:r>
              <a:rPr lang="en-US" sz="2000" dirty="0"/>
              <a:t>Per ISS, affects approx. 90 companies</a:t>
            </a:r>
          </a:p>
          <a:p>
            <a:pPr lvl="1"/>
            <a:r>
              <a:rPr lang="en-US" sz="2000" dirty="0"/>
              <a:t>Eliminate triennial votes against boards with annually elected board; against vote recommendation now stays in place until the pill is removed or approved by shareholders</a:t>
            </a:r>
          </a:p>
          <a:p>
            <a:pPr lvl="3"/>
            <a:r>
              <a:rPr lang="en-US" sz="2000" dirty="0"/>
              <a:t>Per ISS, affected approx. 50 companies</a:t>
            </a:r>
          </a:p>
          <a:p>
            <a:pPr lvl="1"/>
            <a:r>
              <a:rPr lang="en-US" sz="2000" dirty="0"/>
              <a:t>Short-term pills (one year or less) analysis continues to depend upon rationale “and other relevant factors”</a:t>
            </a:r>
          </a:p>
        </p:txBody>
      </p:sp>
    </p:spTree>
    <p:extLst>
      <p:ext uri="{BB962C8B-B14F-4D97-AF65-F5344CB8AC3E}">
        <p14:creationId xmlns:p14="http://schemas.microsoft.com/office/powerpoint/2010/main" val="3107718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Updated Proxy Voting Guidelines: </a:t>
            </a:r>
            <a:br>
              <a:rPr lang="en-US" sz="2400" dirty="0"/>
            </a:br>
            <a:r>
              <a:rPr lang="en-US" sz="2400" dirty="0"/>
              <a:t>Compensation</a:t>
            </a:r>
          </a:p>
        </p:txBody>
      </p:sp>
      <p:sp>
        <p:nvSpPr>
          <p:cNvPr id="3" name="Content Placeholder 2"/>
          <p:cNvSpPr>
            <a:spLocks noGrp="1"/>
          </p:cNvSpPr>
          <p:nvPr>
            <p:ph idx="1"/>
          </p:nvPr>
        </p:nvSpPr>
        <p:spPr>
          <a:xfrm>
            <a:off x="442912" y="1454006"/>
            <a:ext cx="8418513" cy="4621212"/>
          </a:xfrm>
        </p:spPr>
        <p:txBody>
          <a:bodyPr/>
          <a:lstStyle/>
          <a:p>
            <a:pPr marL="0" lvl="1" indent="0">
              <a:buNone/>
            </a:pPr>
            <a:r>
              <a:rPr lang="en-US" sz="2400" b="1" dirty="0"/>
              <a:t>ISS </a:t>
            </a:r>
            <a:r>
              <a:rPr lang="en-US" sz="2400" dirty="0"/>
              <a:t>– Pay-for-Performance Quantitative Analysis will include financial performance criteria, in addition to TSR</a:t>
            </a:r>
          </a:p>
          <a:p>
            <a:r>
              <a:rPr lang="en-US" sz="2000" dirty="0"/>
              <a:t>Relative Financial Performance Assessment (“FPA”) </a:t>
            </a:r>
            <a:r>
              <a:rPr lang="en-US" sz="2000" dirty="0">
                <a:solidFill>
                  <a:srgbClr val="000000">
                    <a:lumMod val="65000"/>
                    <a:lumOff val="35000"/>
                  </a:srgbClr>
                </a:solidFill>
              </a:rPr>
              <a:t>– </a:t>
            </a:r>
            <a:r>
              <a:rPr lang="en-US" sz="2000" dirty="0" smtClean="0"/>
              <a:t>the </a:t>
            </a:r>
            <a:r>
              <a:rPr lang="en-US" sz="2000" dirty="0"/>
              <a:t>rankings of CEO total pay and company financial performance within a peer group, each measured over a three-year period – added as a factor in SOP screen</a:t>
            </a:r>
          </a:p>
          <a:p>
            <a:pPr lvl="1"/>
            <a:r>
              <a:rPr lang="en-US" sz="1800" dirty="0"/>
              <a:t>Depending upon sector, 3 to 4 factors, including ROA, ROE, ROIC, EBITDA growth &amp; Operating Cash Flow growth</a:t>
            </a:r>
          </a:p>
          <a:p>
            <a:pPr lvl="1"/>
            <a:r>
              <a:rPr lang="en-US" sz="1800" dirty="0"/>
              <a:t>Strong fundamental financial performance under FPA may reduce “medium” level of concern on primary screens to a “low” final quantitative concern level</a:t>
            </a:r>
          </a:p>
          <a:p>
            <a:pPr lvl="1"/>
            <a:r>
              <a:rPr lang="en-US" sz="1800" dirty="0"/>
              <a:t>Conversely, weak FPA results could elevate “low” concerns to a “medium” final quantitative concern level</a:t>
            </a:r>
            <a:endParaRPr lang="en-US" sz="2400" dirty="0"/>
          </a:p>
        </p:txBody>
      </p:sp>
    </p:spTree>
    <p:extLst>
      <p:ext uri="{BB962C8B-B14F-4D97-AF65-F5344CB8AC3E}">
        <p14:creationId xmlns:p14="http://schemas.microsoft.com/office/powerpoint/2010/main" val="30599466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Updated Proxy Voting Guidelines: </a:t>
            </a:r>
            <a:br>
              <a:rPr lang="en-US" sz="2400" dirty="0"/>
            </a:br>
            <a:r>
              <a:rPr lang="en-US" sz="2400" dirty="0"/>
              <a:t>Compensation</a:t>
            </a:r>
          </a:p>
        </p:txBody>
      </p:sp>
      <p:sp>
        <p:nvSpPr>
          <p:cNvPr id="3" name="Content Placeholder 2"/>
          <p:cNvSpPr>
            <a:spLocks noGrp="1"/>
          </p:cNvSpPr>
          <p:nvPr>
            <p:ph idx="1"/>
          </p:nvPr>
        </p:nvSpPr>
        <p:spPr>
          <a:xfrm>
            <a:off x="442912" y="1454006"/>
            <a:ext cx="8418513" cy="4621212"/>
          </a:xfrm>
        </p:spPr>
        <p:txBody>
          <a:bodyPr/>
          <a:lstStyle/>
          <a:p>
            <a:pPr marL="0" lvl="1" indent="0">
              <a:buNone/>
            </a:pPr>
            <a:r>
              <a:rPr lang="en-US" sz="2400" b="1" dirty="0"/>
              <a:t>ISS </a:t>
            </a:r>
            <a:r>
              <a:rPr lang="en-US" sz="2400" dirty="0" smtClean="0"/>
              <a:t>– Excessive </a:t>
            </a:r>
            <a:r>
              <a:rPr lang="en-US" sz="2400" dirty="0"/>
              <a:t>Director Compensation Policy </a:t>
            </a:r>
          </a:p>
          <a:p>
            <a:pPr marL="342900" lvl="2" indent="-342900">
              <a:buFont typeface="Wingdings" pitchFamily="2" charset="2"/>
              <a:buChar char="§"/>
            </a:pPr>
            <a:r>
              <a:rPr lang="en-US" sz="2000" dirty="0">
                <a:ea typeface="+mn-ea"/>
                <a:cs typeface="+mn-cs"/>
              </a:rPr>
              <a:t>Pattern of two years or more of “excessive” non-employee director compensation without disclosure of a compelling rationale or other mitigating factors could result in adverse recommendations starting in 2019</a:t>
            </a:r>
          </a:p>
          <a:p>
            <a:pPr marL="342900" lvl="2" indent="-342900">
              <a:buFont typeface="Wingdings" pitchFamily="2" charset="2"/>
              <a:buChar char="§"/>
            </a:pPr>
            <a:r>
              <a:rPr lang="en-US" sz="2000" dirty="0">
                <a:ea typeface="+mn-ea"/>
                <a:cs typeface="+mn-cs"/>
              </a:rPr>
              <a:t>No vote implications for 2018</a:t>
            </a:r>
          </a:p>
        </p:txBody>
      </p:sp>
    </p:spTree>
    <p:extLst>
      <p:ext uri="{BB962C8B-B14F-4D97-AF65-F5344CB8AC3E}">
        <p14:creationId xmlns:p14="http://schemas.microsoft.com/office/powerpoint/2010/main" val="37670380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Updated Proxy Voting Guidelines: </a:t>
            </a:r>
            <a:br>
              <a:rPr lang="en-US" sz="2400" dirty="0"/>
            </a:br>
            <a:r>
              <a:rPr lang="en-US" sz="2400" dirty="0"/>
              <a:t>Virtual Shareholder Meetings</a:t>
            </a:r>
          </a:p>
        </p:txBody>
      </p:sp>
      <p:sp>
        <p:nvSpPr>
          <p:cNvPr id="3" name="Content Placeholder 2"/>
          <p:cNvSpPr>
            <a:spLocks noGrp="1"/>
          </p:cNvSpPr>
          <p:nvPr>
            <p:ph idx="1"/>
          </p:nvPr>
        </p:nvSpPr>
        <p:spPr>
          <a:xfrm>
            <a:off x="516947" y="1518661"/>
            <a:ext cx="8418513" cy="4621212"/>
          </a:xfrm>
        </p:spPr>
        <p:txBody>
          <a:bodyPr/>
          <a:lstStyle/>
          <a:p>
            <a:pPr marL="0" indent="0">
              <a:buNone/>
            </a:pPr>
            <a:r>
              <a:rPr lang="en-US" sz="2200" b="1" dirty="0"/>
              <a:t>Glass Lewis </a:t>
            </a:r>
            <a:r>
              <a:rPr lang="en-US" sz="2200" dirty="0" smtClean="0"/>
              <a:t>– Virtual </a:t>
            </a:r>
            <a:r>
              <a:rPr lang="en-US" sz="2200" dirty="0"/>
              <a:t>Shareholder Meetings Policy</a:t>
            </a:r>
          </a:p>
          <a:p>
            <a:endParaRPr lang="en-US" sz="2000" dirty="0"/>
          </a:p>
          <a:p>
            <a:r>
              <a:rPr lang="en-US" sz="2000" dirty="0"/>
              <a:t>Beginning in 2019, generally recommend against Governance Committee when company is planning virtual-only AGM and does not provide disclosure to assure shareholders that they will be afforded the same rights and opportunities to participate as in-person meeting</a:t>
            </a:r>
          </a:p>
          <a:p>
            <a:pPr lvl="1"/>
            <a:endParaRPr lang="en-US" dirty="0"/>
          </a:p>
        </p:txBody>
      </p:sp>
    </p:spTree>
    <p:extLst>
      <p:ext uri="{BB962C8B-B14F-4D97-AF65-F5344CB8AC3E}">
        <p14:creationId xmlns:p14="http://schemas.microsoft.com/office/powerpoint/2010/main" val="6261685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Disclaimer</a:t>
            </a:r>
            <a:endParaRPr lang="en-US" sz="3000" dirty="0"/>
          </a:p>
        </p:txBody>
      </p:sp>
      <p:sp>
        <p:nvSpPr>
          <p:cNvPr id="3" name="Content Placeholder 2"/>
          <p:cNvSpPr>
            <a:spLocks noGrp="1"/>
          </p:cNvSpPr>
          <p:nvPr>
            <p:ph idx="1"/>
          </p:nvPr>
        </p:nvSpPr>
        <p:spPr/>
        <p:txBody>
          <a:bodyPr/>
          <a:lstStyle/>
          <a:p>
            <a:r>
              <a:rPr lang="en-US" dirty="0"/>
              <a:t>This material has been prepared for general informational purposes only and is not intended to be relied upon as accounting, tax or other professional advice. Please refer to your advisors for specific advice.</a:t>
            </a:r>
          </a:p>
          <a:p>
            <a:r>
              <a:rPr lang="en-US" dirty="0"/>
              <a:t>The views expressed by presenters are not necessarily those of Ernst &amp; Young LLP. </a:t>
            </a:r>
          </a:p>
          <a:p>
            <a:endParaRPr lang="en-US" dirty="0"/>
          </a:p>
        </p:txBody>
      </p:sp>
    </p:spTree>
    <p:extLst>
      <p:ext uri="{BB962C8B-B14F-4D97-AF65-F5344CB8AC3E}">
        <p14:creationId xmlns:p14="http://schemas.microsoft.com/office/powerpoint/2010/main" val="27928641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33706"/>
            <a:ext cx="7772400" cy="1362075"/>
          </a:xfrm>
        </p:spPr>
        <p:txBody>
          <a:bodyPr/>
          <a:lstStyle/>
          <a:p>
            <a:r>
              <a:rPr lang="en-US" dirty="0" smtClean="0"/>
              <a:t>Securities and exchange commission (SEC)</a:t>
            </a:r>
            <a:endParaRPr lang="en-US" dirty="0"/>
          </a:p>
        </p:txBody>
      </p:sp>
      <p:sp>
        <p:nvSpPr>
          <p:cNvPr id="3" name="Text Placeholder 2"/>
          <p:cNvSpPr>
            <a:spLocks noGrp="1"/>
          </p:cNvSpPr>
          <p:nvPr>
            <p:ph type="body" idx="1"/>
          </p:nvPr>
        </p:nvSpPr>
        <p:spPr>
          <a:xfrm>
            <a:off x="722313" y="1433519"/>
            <a:ext cx="7772400" cy="1500187"/>
          </a:xfrm>
        </p:spPr>
        <p:txBody>
          <a:bodyPr/>
          <a:lstStyle/>
          <a:p>
            <a:endParaRPr lang="en-US" dirty="0"/>
          </a:p>
        </p:txBody>
      </p:sp>
    </p:spTree>
    <p:extLst>
      <p:ext uri="{BB962C8B-B14F-4D97-AF65-F5344CB8AC3E}">
        <p14:creationId xmlns:p14="http://schemas.microsoft.com/office/powerpoint/2010/main" val="2701257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508681"/>
            <a:ext cx="8033657" cy="679450"/>
          </a:xfrm>
        </p:spPr>
        <p:txBody>
          <a:bodyPr/>
          <a:lstStyle/>
          <a:p>
            <a:r>
              <a:rPr lang="en-US" sz="3000" dirty="0" smtClean="0"/>
              <a:t>SEC accounting comments</a:t>
            </a:r>
            <a:endParaRPr lang="en-US" sz="3000" dirty="0"/>
          </a:p>
        </p:txBody>
      </p:sp>
      <p:graphicFrame>
        <p:nvGraphicFramePr>
          <p:cNvPr id="6" name="Table Placeholder 3"/>
          <p:cNvGraphicFramePr>
            <a:graphicFrameLocks/>
          </p:cNvGraphicFramePr>
          <p:nvPr>
            <p:extLst>
              <p:ext uri="{D42A27DB-BD31-4B8C-83A1-F6EECF244321}">
                <p14:modId xmlns:p14="http://schemas.microsoft.com/office/powerpoint/2010/main" val="1940809053"/>
              </p:ext>
            </p:extLst>
          </p:nvPr>
        </p:nvGraphicFramePr>
        <p:xfrm>
          <a:off x="556310" y="1653493"/>
          <a:ext cx="8047494" cy="4314444"/>
        </p:xfrm>
        <a:graphic>
          <a:graphicData uri="http://schemas.openxmlformats.org/drawingml/2006/table">
            <a:tbl>
              <a:tblPr firstRow="1" bandRow="1">
                <a:tableStyleId>{5C22544A-7EE6-4342-B048-85BDC9FD1C3A}</a:tableStyleId>
              </a:tblPr>
              <a:tblGrid>
                <a:gridCol w="3664757"/>
                <a:gridCol w="1131940"/>
                <a:gridCol w="1092095"/>
                <a:gridCol w="2158702"/>
              </a:tblGrid>
              <a:tr h="0">
                <a:tc rowSpan="2">
                  <a:txBody>
                    <a:bodyPr/>
                    <a:lstStyle/>
                    <a:p>
                      <a:pPr algn="just"/>
                      <a:endParaRPr lang="en-US" sz="1400" dirty="0" smtClean="0"/>
                    </a:p>
                    <a:p>
                      <a:pPr algn="just"/>
                      <a:endParaRPr lang="en-US" sz="1400" dirty="0" smtClean="0"/>
                    </a:p>
                    <a:p>
                      <a:pPr algn="just"/>
                      <a:endParaRPr lang="en-US" sz="1400" dirty="0" smtClean="0"/>
                    </a:p>
                    <a:p>
                      <a:pPr algn="just"/>
                      <a:endParaRPr lang="en-US" sz="1400" dirty="0" smtClean="0"/>
                    </a:p>
                    <a:p>
                      <a:pPr algn="just"/>
                      <a:r>
                        <a:rPr lang="en-US" sz="1400" dirty="0" smtClean="0"/>
                        <a:t>Comment area</a:t>
                      </a:r>
                      <a:endParaRPr lang="en-US" sz="1400" dirty="0">
                        <a:solidFill>
                          <a:schemeClr val="tx1"/>
                        </a:solidFill>
                        <a:latin typeface="Calibri" panose="020F0502020204030204" pitchFamily="34" charset="0"/>
                        <a:cs typeface="Calibri" panose="020F0502020204030204" pitchFamily="34" charset="0"/>
                      </a:endParaRPr>
                    </a:p>
                  </a:txBody>
                  <a:tcPr marL="93789" marR="93789"/>
                </a:tc>
                <a:tc gridSpan="2">
                  <a:txBody>
                    <a:bodyPr/>
                    <a:lstStyle/>
                    <a:p>
                      <a:pPr algn="ctr"/>
                      <a:r>
                        <a:rPr lang="en-US" sz="1400" dirty="0" smtClean="0"/>
                        <a:t>Ranking </a:t>
                      </a:r>
                    </a:p>
                    <a:p>
                      <a:pPr algn="ctr"/>
                      <a:r>
                        <a:rPr lang="en-US" sz="1400" dirty="0" smtClean="0"/>
                        <a:t>12 months</a:t>
                      </a:r>
                      <a:r>
                        <a:rPr lang="en-US" sz="1400" baseline="0" dirty="0" smtClean="0"/>
                        <a:t> ended</a:t>
                      </a:r>
                    </a:p>
                    <a:p>
                      <a:pPr algn="ctr"/>
                      <a:r>
                        <a:rPr lang="en-US" sz="1400" baseline="0" dirty="0" smtClean="0"/>
                        <a:t>30 June</a:t>
                      </a:r>
                      <a:endParaRPr lang="en-US" sz="2800" baseline="0" dirty="0" smtClean="0">
                        <a:solidFill>
                          <a:schemeClr val="tx1"/>
                        </a:solidFill>
                        <a:latin typeface="Calibri" panose="020F0502020204030204" pitchFamily="34" charset="0"/>
                        <a:cs typeface="Calibri" panose="020F0502020204030204" pitchFamily="34" charset="0"/>
                      </a:endParaRPr>
                    </a:p>
                  </a:txBody>
                  <a:tcPr marL="93789" marR="93789" anchor="b"/>
                </a:tc>
                <a:tc hMerge="1">
                  <a:txBody>
                    <a:bodyPr/>
                    <a:lstStyle/>
                    <a:p>
                      <a:endParaRPr lang="en-US" dirty="0"/>
                    </a:p>
                  </a:txBody>
                  <a:tcPr/>
                </a:tc>
                <a:tc>
                  <a:txBody>
                    <a:bodyPr/>
                    <a:lstStyle/>
                    <a:p>
                      <a:pPr algn="ctr"/>
                      <a:r>
                        <a:rPr lang="en-US" sz="1400" dirty="0" smtClean="0"/>
                        <a:t>As</a:t>
                      </a:r>
                      <a:r>
                        <a:rPr lang="en-US" sz="1400" baseline="0" dirty="0" smtClean="0"/>
                        <a:t> percentage of total registrants that received comment letters</a:t>
                      </a:r>
                      <a:endParaRPr lang="en-US" sz="1400" baseline="0" dirty="0" smtClean="0">
                        <a:solidFill>
                          <a:schemeClr val="tx1"/>
                        </a:solidFill>
                        <a:latin typeface="Calibri" panose="020F0502020204030204" pitchFamily="34" charset="0"/>
                        <a:cs typeface="Calibri" panose="020F0502020204030204" pitchFamily="34" charset="0"/>
                      </a:endParaRPr>
                    </a:p>
                  </a:txBody>
                  <a:tcPr marL="93789" marR="93789" anchor="b"/>
                </a:tc>
              </a:tr>
              <a:tr h="0">
                <a:tc vMerge="1">
                  <a:txBody>
                    <a:bodyPr/>
                    <a:lstStyle/>
                    <a:p>
                      <a:endParaRPr lang="en-US" sz="1400" dirty="0">
                        <a:latin typeface="+mj-lt"/>
                      </a:endParaRPr>
                    </a:p>
                  </a:txBody>
                  <a:tcPr anchor="ctr">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400" kern="1200" dirty="0" smtClean="0">
                          <a:solidFill>
                            <a:schemeClr val="bg1"/>
                          </a:solidFill>
                        </a:rPr>
                        <a:t>2017</a:t>
                      </a:r>
                      <a:endParaRPr lang="en-US" sz="1400" kern="1200" dirty="0" smtClean="0">
                        <a:solidFill>
                          <a:schemeClr val="bg1"/>
                        </a:solidFill>
                        <a:latin typeface="Calibri" panose="020F0502020204030204" pitchFamily="34" charset="0"/>
                        <a:ea typeface="+mn-ea"/>
                        <a:cs typeface="Calibri" panose="020F0502020204030204" pitchFamily="34" charset="0"/>
                      </a:endParaRPr>
                    </a:p>
                  </a:txBody>
                  <a:tcPr marL="93789" marR="93789" anchor="ctr">
                    <a:solidFill>
                      <a:schemeClr val="bg2"/>
                    </a:solidFill>
                  </a:tcPr>
                </a:tc>
                <a:tc>
                  <a:txBody>
                    <a:bodyPr/>
                    <a:lstStyle/>
                    <a:p>
                      <a:pPr marL="0" algn="ctr" defTabSz="914400" rtl="0" eaLnBrk="1" latinLnBrk="0" hangingPunct="1"/>
                      <a:r>
                        <a:rPr lang="en-US" sz="1400" kern="1200" dirty="0" smtClean="0">
                          <a:solidFill>
                            <a:schemeClr val="bg1"/>
                          </a:solidFill>
                        </a:rPr>
                        <a:t>2016</a:t>
                      </a:r>
                      <a:endParaRPr lang="en-US" sz="1400" kern="1200" dirty="0" smtClean="0">
                        <a:solidFill>
                          <a:schemeClr val="bg1"/>
                        </a:solidFill>
                        <a:latin typeface="Calibri" panose="020F0502020204030204" pitchFamily="34" charset="0"/>
                        <a:ea typeface="+mn-ea"/>
                        <a:cs typeface="Calibri" panose="020F0502020204030204" pitchFamily="34" charset="0"/>
                      </a:endParaRPr>
                    </a:p>
                  </a:txBody>
                  <a:tcPr marL="93789" marR="93789" anchor="ctr">
                    <a:solidFill>
                      <a:schemeClr val="bg2"/>
                    </a:solidFill>
                  </a:tcPr>
                </a:tc>
                <a:tc>
                  <a:txBody>
                    <a:bodyPr/>
                    <a:lstStyle/>
                    <a:p>
                      <a:pPr algn="ctr"/>
                      <a:r>
                        <a:rPr lang="en-US" sz="1400" dirty="0" smtClean="0">
                          <a:solidFill>
                            <a:schemeClr val="bg1"/>
                          </a:solidFill>
                        </a:rPr>
                        <a:t>2016</a:t>
                      </a:r>
                      <a:r>
                        <a:rPr lang="en-US" sz="1400" baseline="0" dirty="0" smtClean="0">
                          <a:solidFill>
                            <a:schemeClr val="bg1"/>
                          </a:solidFill>
                        </a:rPr>
                        <a:t> and 2017</a:t>
                      </a:r>
                      <a:endParaRPr lang="en-US" sz="1400" dirty="0">
                        <a:solidFill>
                          <a:schemeClr val="bg1"/>
                        </a:solidFill>
                        <a:latin typeface="Calibri" panose="020F0502020204030204" pitchFamily="34" charset="0"/>
                        <a:cs typeface="Calibri" panose="020F0502020204030204" pitchFamily="34" charset="0"/>
                      </a:endParaRPr>
                    </a:p>
                  </a:txBody>
                  <a:tcPr marL="93789" marR="93789" anchor="ctr">
                    <a:solidFill>
                      <a:schemeClr val="bg2"/>
                    </a:solidFill>
                  </a:tcPr>
                </a:tc>
              </a:tr>
              <a:tr h="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effectLst/>
                        </a:rPr>
                        <a:t>Non-generally accepted accounting principles (non-GAAP) financial measures </a:t>
                      </a:r>
                      <a:endParaRPr lang="en-US" sz="1400" kern="1200" dirty="0" smtClean="0">
                        <a:solidFill>
                          <a:schemeClr val="dk1"/>
                        </a:solidFill>
                        <a:effectLst/>
                        <a:latin typeface="Calibri" panose="020F0502020204030204" pitchFamily="34" charset="0"/>
                        <a:ea typeface="+mn-ea"/>
                        <a:cs typeface="Calibri" panose="020F0502020204030204" pitchFamily="34" charset="0"/>
                      </a:endParaRPr>
                    </a:p>
                  </a:txBody>
                  <a:tcPr marL="93789" marR="93789" marT="18288" marB="18288" anchor="ctr"/>
                </a:tc>
                <a:tc>
                  <a:txBody>
                    <a:bodyPr/>
                    <a:lstStyle/>
                    <a:p>
                      <a:pPr marL="0" algn="ctr" defTabSz="914400" rtl="0" eaLnBrk="1" latinLnBrk="0" hangingPunct="1"/>
                      <a:r>
                        <a:rPr lang="en-US" sz="1400" kern="1200" dirty="0" smtClean="0">
                          <a:solidFill>
                            <a:schemeClr val="dk1"/>
                          </a:solidFill>
                          <a:latin typeface="+mn-lt"/>
                          <a:ea typeface="+mn-ea"/>
                          <a:cs typeface="+mn-cs"/>
                        </a:rPr>
                        <a:t>1</a:t>
                      </a:r>
                      <a:endParaRPr lang="en-US" sz="1400" kern="1200" dirty="0" smtClean="0">
                        <a:solidFill>
                          <a:schemeClr val="dk1"/>
                        </a:solidFill>
                        <a:latin typeface="Calibri" panose="020F0502020204030204" pitchFamily="34" charset="0"/>
                        <a:ea typeface="+mn-ea"/>
                        <a:cs typeface="Calibri" panose="020F0502020204030204" pitchFamily="34" charset="0"/>
                      </a:endParaRPr>
                    </a:p>
                  </a:txBody>
                  <a:tcPr marL="70342" marR="70342" marT="18288" marB="18288" anchor="ctr"/>
                </a:tc>
                <a:tc>
                  <a:txBody>
                    <a:bodyPr/>
                    <a:lstStyle/>
                    <a:p>
                      <a:pPr marL="0" algn="ctr" defTabSz="914400" rtl="0" eaLnBrk="1" latinLnBrk="0" hangingPunct="1"/>
                      <a:r>
                        <a:rPr lang="en-US" sz="1400" kern="1200" dirty="0" smtClean="0"/>
                        <a:t>2</a:t>
                      </a:r>
                      <a:endParaRPr lang="en-US" sz="1400" kern="1200" dirty="0" smtClean="0">
                        <a:solidFill>
                          <a:schemeClr val="dk1"/>
                        </a:solidFill>
                        <a:latin typeface="Calibri" panose="020F0502020204030204" pitchFamily="34" charset="0"/>
                        <a:ea typeface="+mn-ea"/>
                        <a:cs typeface="Calibri" panose="020F0502020204030204" pitchFamily="34" charset="0"/>
                      </a:endParaRPr>
                    </a:p>
                  </a:txBody>
                  <a:tcPr marL="70342" marR="70342" marT="18288" marB="18288" anchor="ctr"/>
                </a:tc>
                <a:tc>
                  <a:txBody>
                    <a:bodyPr/>
                    <a:lstStyle/>
                    <a:p>
                      <a:pPr marL="0" marR="0" algn="ctr">
                        <a:lnSpc>
                          <a:spcPct val="115000"/>
                        </a:lnSpc>
                        <a:spcBef>
                          <a:spcPts val="0"/>
                        </a:spcBef>
                        <a:spcAft>
                          <a:spcPts val="0"/>
                        </a:spcAft>
                      </a:pPr>
                      <a:r>
                        <a:rPr lang="en-US" sz="1400" dirty="0" smtClean="0">
                          <a:effectLst/>
                        </a:rPr>
                        <a:t>40%</a:t>
                      </a:r>
                      <a:endParaRPr lang="en-US" sz="1400" dirty="0">
                        <a:solidFill>
                          <a:srgbClr val="000000"/>
                        </a:solidFill>
                        <a:effectLst/>
                        <a:latin typeface="Calibri" panose="020F0502020204030204" pitchFamily="34" charset="0"/>
                        <a:ea typeface="Calibri"/>
                        <a:cs typeface="Calibri" panose="020F0502020204030204" pitchFamily="34" charset="0"/>
                      </a:endParaRPr>
                    </a:p>
                  </a:txBody>
                  <a:tcPr marL="70342" marR="70342" marT="18288" marB="18288" anchor="ctr"/>
                </a:tc>
              </a:tr>
              <a:tr h="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j-lt"/>
                          <a:ea typeface="+mn-ea"/>
                          <a:cs typeface="Calibri" panose="020F0502020204030204" pitchFamily="34" charset="0"/>
                        </a:rPr>
                        <a:t>Management’s </a:t>
                      </a:r>
                      <a:r>
                        <a:rPr lang="en-US" sz="1400" kern="1200" dirty="0" smtClean="0">
                          <a:solidFill>
                            <a:schemeClr val="dk1"/>
                          </a:solidFill>
                          <a:effectLst/>
                          <a:latin typeface="+mn-lt"/>
                          <a:ea typeface="+mn-ea"/>
                          <a:cs typeface="Calibri" panose="020F0502020204030204" pitchFamily="34" charset="0"/>
                        </a:rPr>
                        <a:t>discussion</a:t>
                      </a:r>
                      <a:r>
                        <a:rPr lang="en-US" sz="1400" kern="1200" dirty="0" smtClean="0">
                          <a:solidFill>
                            <a:schemeClr val="dk1"/>
                          </a:solidFill>
                          <a:effectLst/>
                          <a:latin typeface="+mj-lt"/>
                          <a:ea typeface="+mn-ea"/>
                          <a:cs typeface="Calibri" panose="020F0502020204030204" pitchFamily="34" charset="0"/>
                        </a:rPr>
                        <a:t> and analysis</a:t>
                      </a:r>
                    </a:p>
                  </a:txBody>
                  <a:tcPr marL="70342" marR="70342" marT="18288" marB="18288" anchor="ctr"/>
                </a:tc>
                <a:tc>
                  <a:txBody>
                    <a:bodyPr/>
                    <a:lstStyle/>
                    <a:p>
                      <a:pPr marL="0" algn="ctr" defTabSz="914400" rtl="0" eaLnBrk="1" latinLnBrk="0" hangingPunct="1"/>
                      <a:r>
                        <a:rPr lang="en-US" sz="1400" kern="1200" dirty="0" smtClean="0">
                          <a:solidFill>
                            <a:schemeClr val="dk1"/>
                          </a:solidFill>
                          <a:latin typeface="+mn-lt"/>
                          <a:ea typeface="+mn-ea"/>
                          <a:cs typeface="+mn-cs"/>
                        </a:rPr>
                        <a:t>2</a:t>
                      </a:r>
                      <a:endParaRPr lang="en-US" sz="1400" kern="1200" dirty="0">
                        <a:solidFill>
                          <a:schemeClr val="dk1"/>
                        </a:solidFill>
                        <a:latin typeface="Calibri" panose="020F0502020204030204" pitchFamily="34" charset="0"/>
                        <a:ea typeface="+mn-ea"/>
                        <a:cs typeface="Calibri" panose="020F0502020204030204" pitchFamily="34" charset="0"/>
                      </a:endParaRPr>
                    </a:p>
                  </a:txBody>
                  <a:tcPr marL="70342" marR="70342" marT="18288" marB="18288" anchor="ctr"/>
                </a:tc>
                <a:tc>
                  <a:txBody>
                    <a:bodyPr/>
                    <a:lstStyle/>
                    <a:p>
                      <a:pPr marL="0" algn="ctr" defTabSz="914400" rtl="0" eaLnBrk="1" latinLnBrk="0" hangingPunct="1"/>
                      <a:r>
                        <a:rPr lang="en-US" sz="1400" kern="1200" dirty="0" smtClean="0"/>
                        <a:t>1</a:t>
                      </a:r>
                      <a:endParaRPr lang="en-US" sz="1400" kern="1200" dirty="0">
                        <a:solidFill>
                          <a:schemeClr val="dk1"/>
                        </a:solidFill>
                        <a:latin typeface="Calibri" panose="020F0502020204030204" pitchFamily="34" charset="0"/>
                        <a:ea typeface="+mn-ea"/>
                        <a:cs typeface="Calibri" panose="020F0502020204030204" pitchFamily="34" charset="0"/>
                      </a:endParaRPr>
                    </a:p>
                  </a:txBody>
                  <a:tcPr marL="70342" marR="70342" marT="18288" marB="18288" anchor="ctr"/>
                </a:tc>
                <a:tc>
                  <a:txBody>
                    <a:bodyPr/>
                    <a:lstStyle/>
                    <a:p>
                      <a:pPr marL="0" marR="0" algn="ctr">
                        <a:lnSpc>
                          <a:spcPct val="115000"/>
                        </a:lnSpc>
                        <a:spcBef>
                          <a:spcPts val="0"/>
                        </a:spcBef>
                        <a:spcAft>
                          <a:spcPts val="0"/>
                        </a:spcAft>
                      </a:pPr>
                      <a:r>
                        <a:rPr lang="en-US" sz="1400" dirty="0" smtClean="0">
                          <a:effectLst/>
                        </a:rPr>
                        <a:t>43%</a:t>
                      </a:r>
                      <a:endParaRPr lang="en-US" sz="1400" dirty="0">
                        <a:solidFill>
                          <a:srgbClr val="000000"/>
                        </a:solidFill>
                        <a:effectLst/>
                        <a:latin typeface="Calibri" panose="020F0502020204030204" pitchFamily="34" charset="0"/>
                        <a:ea typeface="Calibri"/>
                        <a:cs typeface="Calibri" panose="020F0502020204030204" pitchFamily="34" charset="0"/>
                      </a:endParaRPr>
                    </a:p>
                  </a:txBody>
                  <a:tcPr marL="70342" marR="70342" marT="18288" marB="18288" anchor="ctr"/>
                </a:tc>
              </a:tr>
              <a:tr h="0">
                <a:tc>
                  <a:txBody>
                    <a:bodyPr/>
                    <a:lstStyle/>
                    <a:p>
                      <a:pPr marL="0" marR="0">
                        <a:lnSpc>
                          <a:spcPct val="115000"/>
                        </a:lnSpc>
                        <a:spcBef>
                          <a:spcPts val="0"/>
                        </a:spcBef>
                        <a:spcAft>
                          <a:spcPts val="0"/>
                        </a:spcAft>
                      </a:pPr>
                      <a:r>
                        <a:rPr lang="en-US" sz="1400" dirty="0" smtClean="0">
                          <a:effectLst/>
                        </a:rPr>
                        <a:t>Fair value measurements</a:t>
                      </a:r>
                      <a:endParaRPr lang="en-US" sz="1400" dirty="0">
                        <a:solidFill>
                          <a:srgbClr val="000000"/>
                        </a:solidFill>
                        <a:effectLst/>
                        <a:latin typeface="Calibri" panose="020F0502020204030204" pitchFamily="34" charset="0"/>
                        <a:ea typeface="Calibri"/>
                        <a:cs typeface="Calibri" panose="020F0502020204030204" pitchFamily="34" charset="0"/>
                      </a:endParaRPr>
                    </a:p>
                  </a:txBody>
                  <a:tcPr marL="70342" marR="70342" marT="18288" marB="18288" anchor="ctr"/>
                </a:tc>
                <a:tc>
                  <a:txBody>
                    <a:bodyPr/>
                    <a:lstStyle/>
                    <a:p>
                      <a:pPr marL="0" algn="ctr" defTabSz="914400" rtl="0" eaLnBrk="1" latinLnBrk="0" hangingPunct="1"/>
                      <a:r>
                        <a:rPr lang="en-US" sz="1400" kern="1200" dirty="0" smtClean="0">
                          <a:solidFill>
                            <a:schemeClr val="dk1"/>
                          </a:solidFill>
                          <a:latin typeface="+mn-lt"/>
                          <a:ea typeface="+mn-ea"/>
                          <a:cs typeface="+mn-cs"/>
                        </a:rPr>
                        <a:t>3</a:t>
                      </a:r>
                      <a:endParaRPr lang="en-US" sz="1400" kern="1200" dirty="0">
                        <a:solidFill>
                          <a:schemeClr val="dk1"/>
                        </a:solidFill>
                        <a:latin typeface="Calibri" panose="020F0502020204030204" pitchFamily="34" charset="0"/>
                        <a:ea typeface="+mn-ea"/>
                        <a:cs typeface="Calibri" panose="020F0502020204030204" pitchFamily="34" charset="0"/>
                      </a:endParaRPr>
                    </a:p>
                  </a:txBody>
                  <a:tcPr marL="70342" marR="70342" marT="18288" marB="18288" anchor="ctr"/>
                </a:tc>
                <a:tc>
                  <a:txBody>
                    <a:bodyPr/>
                    <a:lstStyle/>
                    <a:p>
                      <a:pPr marL="0" algn="ctr" defTabSz="914400" rtl="0" eaLnBrk="1" latinLnBrk="0" hangingPunct="1"/>
                      <a:r>
                        <a:rPr lang="en-US" sz="1400" kern="1200" dirty="0" smtClean="0"/>
                        <a:t>3</a:t>
                      </a:r>
                      <a:endParaRPr lang="en-US" sz="1400" kern="1200" dirty="0">
                        <a:solidFill>
                          <a:schemeClr val="dk1"/>
                        </a:solidFill>
                        <a:latin typeface="Calibri" panose="020F0502020204030204" pitchFamily="34" charset="0"/>
                        <a:ea typeface="+mn-ea"/>
                        <a:cs typeface="Calibri" panose="020F0502020204030204" pitchFamily="34" charset="0"/>
                      </a:endParaRPr>
                    </a:p>
                  </a:txBody>
                  <a:tcPr marL="70342" marR="70342" marT="18288" marB="18288" anchor="ctr"/>
                </a:tc>
                <a:tc>
                  <a:txBody>
                    <a:bodyPr/>
                    <a:lstStyle/>
                    <a:p>
                      <a:pPr marL="0" marR="0" algn="ctr">
                        <a:lnSpc>
                          <a:spcPct val="115000"/>
                        </a:lnSpc>
                        <a:spcBef>
                          <a:spcPts val="0"/>
                        </a:spcBef>
                        <a:spcAft>
                          <a:spcPts val="0"/>
                        </a:spcAft>
                      </a:pPr>
                      <a:r>
                        <a:rPr lang="en-US" sz="1400" dirty="0" smtClean="0">
                          <a:effectLst/>
                        </a:rPr>
                        <a:t>20%</a:t>
                      </a:r>
                      <a:endParaRPr lang="en-US" sz="1400" dirty="0">
                        <a:solidFill>
                          <a:srgbClr val="000000"/>
                        </a:solidFill>
                        <a:effectLst/>
                        <a:latin typeface="Calibri" panose="020F0502020204030204" pitchFamily="34" charset="0"/>
                        <a:ea typeface="Calibri"/>
                        <a:cs typeface="Calibri" panose="020F0502020204030204" pitchFamily="34" charset="0"/>
                      </a:endParaRPr>
                    </a:p>
                  </a:txBody>
                  <a:tcPr marL="70342" marR="70342" marT="18288" marB="18288" anchor="ctr"/>
                </a:tc>
              </a:tr>
              <a:tr h="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effectLst/>
                        </a:rPr>
                        <a:t>Segment reporting</a:t>
                      </a:r>
                      <a:endParaRPr lang="en-US" sz="1400" kern="1200" dirty="0">
                        <a:solidFill>
                          <a:srgbClr val="000000"/>
                        </a:solidFill>
                        <a:effectLst/>
                        <a:latin typeface="Calibri" panose="020F0502020204030204" pitchFamily="34" charset="0"/>
                        <a:ea typeface="Calibri"/>
                        <a:cs typeface="Calibri" panose="020F0502020204030204" pitchFamily="34" charset="0"/>
                      </a:endParaRPr>
                    </a:p>
                  </a:txBody>
                  <a:tcPr marL="70342" marR="70342" marT="18288" marB="18288" anchor="ctr"/>
                </a:tc>
                <a:tc>
                  <a:txBody>
                    <a:bodyPr/>
                    <a:lstStyle/>
                    <a:p>
                      <a:pPr marL="0" algn="ctr" defTabSz="914400" rtl="0" eaLnBrk="1" latinLnBrk="0" hangingPunct="1"/>
                      <a:r>
                        <a:rPr lang="en-US" sz="1400" kern="1200" dirty="0" smtClean="0">
                          <a:solidFill>
                            <a:schemeClr val="dk1"/>
                          </a:solidFill>
                          <a:latin typeface="+mn-lt"/>
                          <a:ea typeface="+mn-ea"/>
                          <a:cs typeface="+mn-cs"/>
                        </a:rPr>
                        <a:t>4</a:t>
                      </a:r>
                      <a:endParaRPr lang="en-US" sz="1400" kern="1200" dirty="0">
                        <a:solidFill>
                          <a:schemeClr val="dk1"/>
                        </a:solidFill>
                        <a:latin typeface="Calibri" panose="020F0502020204030204" pitchFamily="34" charset="0"/>
                        <a:ea typeface="+mn-ea"/>
                        <a:cs typeface="Calibri" panose="020F0502020204030204" pitchFamily="34" charset="0"/>
                      </a:endParaRPr>
                    </a:p>
                  </a:txBody>
                  <a:tcPr marL="70342" marR="70342" marT="18288" marB="18288" anchor="ctr"/>
                </a:tc>
                <a:tc>
                  <a:txBody>
                    <a:bodyPr/>
                    <a:lstStyle/>
                    <a:p>
                      <a:pPr marL="0" algn="ctr" defTabSz="914400" rtl="0" eaLnBrk="1" latinLnBrk="0" hangingPunct="1"/>
                      <a:r>
                        <a:rPr lang="en-US" sz="1400" kern="1200" dirty="0" smtClean="0"/>
                        <a:t>5</a:t>
                      </a:r>
                      <a:endParaRPr lang="en-US" sz="1400" kern="1200" dirty="0">
                        <a:solidFill>
                          <a:schemeClr val="dk1"/>
                        </a:solidFill>
                        <a:latin typeface="Calibri" panose="020F0502020204030204" pitchFamily="34" charset="0"/>
                        <a:ea typeface="+mn-ea"/>
                        <a:cs typeface="Calibri" panose="020F0502020204030204" pitchFamily="34" charset="0"/>
                      </a:endParaRPr>
                    </a:p>
                  </a:txBody>
                  <a:tcPr marL="70342" marR="70342" marT="18288" marB="18288" anchor="ctr"/>
                </a:tc>
                <a:tc>
                  <a:txBody>
                    <a:bodyPr/>
                    <a:lstStyle/>
                    <a:p>
                      <a:pPr marL="0" marR="0" algn="ctr">
                        <a:lnSpc>
                          <a:spcPct val="115000"/>
                        </a:lnSpc>
                        <a:spcBef>
                          <a:spcPts val="0"/>
                        </a:spcBef>
                        <a:spcAft>
                          <a:spcPts val="0"/>
                        </a:spcAft>
                      </a:pPr>
                      <a:r>
                        <a:rPr lang="en-US" sz="1400" dirty="0" smtClean="0">
                          <a:effectLst/>
                        </a:rPr>
                        <a:t>16% </a:t>
                      </a:r>
                      <a:endParaRPr lang="en-US" sz="1400" dirty="0">
                        <a:solidFill>
                          <a:srgbClr val="000000"/>
                        </a:solidFill>
                        <a:effectLst/>
                        <a:latin typeface="Calibri" panose="020F0502020204030204" pitchFamily="34" charset="0"/>
                        <a:ea typeface="Calibri"/>
                        <a:cs typeface="Calibri" panose="020F0502020204030204" pitchFamily="34" charset="0"/>
                      </a:endParaRPr>
                    </a:p>
                  </a:txBody>
                  <a:tcPr marL="70342" marR="70342" marT="18288" marB="18288" anchor="ctr"/>
                </a:tc>
              </a:tr>
              <a:tr h="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effectLst/>
                        </a:rPr>
                        <a:t>Revenue recognition</a:t>
                      </a:r>
                      <a:endParaRPr lang="en-US" sz="1400" kern="1200" dirty="0">
                        <a:solidFill>
                          <a:srgbClr val="000000"/>
                        </a:solidFill>
                        <a:effectLst/>
                        <a:latin typeface="Calibri" panose="020F0502020204030204" pitchFamily="34" charset="0"/>
                        <a:ea typeface="Calibri"/>
                        <a:cs typeface="Calibri" panose="020F0502020204030204" pitchFamily="34" charset="0"/>
                      </a:endParaRPr>
                    </a:p>
                  </a:txBody>
                  <a:tcPr marL="70342" marR="70342" marT="18288" marB="18288" anchor="ctr"/>
                </a:tc>
                <a:tc>
                  <a:txBody>
                    <a:bodyPr/>
                    <a:lstStyle/>
                    <a:p>
                      <a:pPr marL="0" algn="ctr" defTabSz="914400" rtl="0" eaLnBrk="1" latinLnBrk="0" hangingPunct="1"/>
                      <a:r>
                        <a:rPr lang="en-US" sz="1400" kern="1200" dirty="0" smtClean="0">
                          <a:solidFill>
                            <a:schemeClr val="dk1"/>
                          </a:solidFill>
                          <a:latin typeface="+mn-lt"/>
                          <a:ea typeface="+mn-ea"/>
                          <a:cs typeface="+mn-cs"/>
                        </a:rPr>
                        <a:t>5</a:t>
                      </a:r>
                      <a:endParaRPr lang="en-US" sz="1400" kern="1200" dirty="0">
                        <a:solidFill>
                          <a:schemeClr val="dk1"/>
                        </a:solidFill>
                        <a:latin typeface="Calibri" panose="020F0502020204030204" pitchFamily="34" charset="0"/>
                        <a:ea typeface="+mn-ea"/>
                        <a:cs typeface="Calibri" panose="020F0502020204030204" pitchFamily="34" charset="0"/>
                      </a:endParaRPr>
                    </a:p>
                  </a:txBody>
                  <a:tcPr marL="70342" marR="70342" marT="18288" marB="18288" anchor="ctr"/>
                </a:tc>
                <a:tc>
                  <a:txBody>
                    <a:bodyPr/>
                    <a:lstStyle/>
                    <a:p>
                      <a:pPr marL="0" algn="ctr" defTabSz="914400" rtl="0" eaLnBrk="1" latinLnBrk="0" hangingPunct="1"/>
                      <a:r>
                        <a:rPr lang="en-US" sz="1400" kern="1200" dirty="0" smtClean="0"/>
                        <a:t>4</a:t>
                      </a:r>
                      <a:endParaRPr lang="en-US" sz="1400" kern="1200" dirty="0">
                        <a:solidFill>
                          <a:schemeClr val="dk1"/>
                        </a:solidFill>
                        <a:latin typeface="Calibri" panose="020F0502020204030204" pitchFamily="34" charset="0"/>
                        <a:ea typeface="+mn-ea"/>
                        <a:cs typeface="Calibri" panose="020F0502020204030204" pitchFamily="34" charset="0"/>
                      </a:endParaRPr>
                    </a:p>
                  </a:txBody>
                  <a:tcPr marL="70342" marR="70342" marT="18288" marB="18288" anchor="ctr"/>
                </a:tc>
                <a:tc>
                  <a:txBody>
                    <a:bodyPr/>
                    <a:lstStyle/>
                    <a:p>
                      <a:pPr marL="0" marR="0" algn="ctr">
                        <a:lnSpc>
                          <a:spcPct val="115000"/>
                        </a:lnSpc>
                        <a:spcBef>
                          <a:spcPts val="0"/>
                        </a:spcBef>
                        <a:spcAft>
                          <a:spcPts val="0"/>
                        </a:spcAft>
                      </a:pPr>
                      <a:r>
                        <a:rPr lang="en-US" sz="1400" dirty="0" smtClean="0">
                          <a:effectLst/>
                        </a:rPr>
                        <a:t>15%</a:t>
                      </a:r>
                      <a:endParaRPr lang="en-US" sz="1400" dirty="0">
                        <a:solidFill>
                          <a:srgbClr val="000000"/>
                        </a:solidFill>
                        <a:effectLst/>
                        <a:latin typeface="Calibri" panose="020F0502020204030204" pitchFamily="34" charset="0"/>
                        <a:ea typeface="Calibri"/>
                        <a:cs typeface="Calibri" panose="020F0502020204030204" pitchFamily="34" charset="0"/>
                      </a:endParaRPr>
                    </a:p>
                  </a:txBody>
                  <a:tcPr marL="70342" marR="70342" marT="18288" marB="18288" anchor="ctr"/>
                </a:tc>
              </a:tr>
              <a:tr h="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rPr>
                        <a:t>Intangible assets and goodwill</a:t>
                      </a:r>
                      <a:endParaRPr lang="en-US" sz="1400" dirty="0" smtClean="0">
                        <a:effectLst/>
                        <a:latin typeface="Calibri" panose="020F0502020204030204" pitchFamily="34" charset="0"/>
                        <a:cs typeface="Calibri" panose="020F0502020204030204" pitchFamily="34" charset="0"/>
                      </a:endParaRPr>
                    </a:p>
                  </a:txBody>
                  <a:tcPr marL="70342" marR="70342" marT="18288" marB="18288" anchor="ctr"/>
                </a:tc>
                <a:tc>
                  <a:txBody>
                    <a:bodyPr/>
                    <a:lstStyle/>
                    <a:p>
                      <a:pPr marL="0" algn="ctr" defTabSz="914400" rtl="0" eaLnBrk="1" latinLnBrk="0" hangingPunct="1"/>
                      <a:r>
                        <a:rPr lang="en-US" sz="1400" kern="1200" dirty="0" smtClean="0"/>
                        <a:t>6</a:t>
                      </a:r>
                      <a:endParaRPr lang="en-US" sz="1400" kern="1200" dirty="0">
                        <a:solidFill>
                          <a:schemeClr val="dk1"/>
                        </a:solidFill>
                        <a:latin typeface="Calibri" panose="020F0502020204030204" pitchFamily="34" charset="0"/>
                        <a:ea typeface="+mn-ea"/>
                        <a:cs typeface="Calibri" panose="020F0502020204030204" pitchFamily="34" charset="0"/>
                      </a:endParaRPr>
                    </a:p>
                  </a:txBody>
                  <a:tcPr marL="70342" marR="70342" marT="18288" marB="18288" anchor="ctr"/>
                </a:tc>
                <a:tc>
                  <a:txBody>
                    <a:bodyPr/>
                    <a:lstStyle/>
                    <a:p>
                      <a:pPr marL="0" algn="ctr" defTabSz="914400" rtl="0" eaLnBrk="1" latinLnBrk="0" hangingPunct="1"/>
                      <a:r>
                        <a:rPr lang="en-US" sz="1400" kern="1200" dirty="0" smtClean="0"/>
                        <a:t>7</a:t>
                      </a:r>
                      <a:endParaRPr lang="en-US" sz="1400" kern="1200" dirty="0">
                        <a:solidFill>
                          <a:schemeClr val="dk1"/>
                        </a:solidFill>
                        <a:latin typeface="Calibri" panose="020F0502020204030204" pitchFamily="34" charset="0"/>
                        <a:ea typeface="+mn-ea"/>
                        <a:cs typeface="Calibri" panose="020F0502020204030204" pitchFamily="34" charset="0"/>
                      </a:endParaRPr>
                    </a:p>
                  </a:txBody>
                  <a:tcPr marL="70342" marR="70342" marT="18288" marB="18288" anchor="ctr"/>
                </a:tc>
                <a:tc>
                  <a:txBody>
                    <a:bodyPr/>
                    <a:lstStyle/>
                    <a:p>
                      <a:pPr marL="0" marR="0" algn="ctr">
                        <a:lnSpc>
                          <a:spcPct val="115000"/>
                        </a:lnSpc>
                        <a:spcBef>
                          <a:spcPts val="0"/>
                        </a:spcBef>
                        <a:spcAft>
                          <a:spcPts val="0"/>
                        </a:spcAft>
                      </a:pPr>
                      <a:r>
                        <a:rPr lang="en-US" sz="1400" dirty="0" smtClean="0">
                          <a:effectLst/>
                        </a:rPr>
                        <a:t>14% </a:t>
                      </a:r>
                      <a:endParaRPr lang="en-US" sz="1400" dirty="0">
                        <a:solidFill>
                          <a:srgbClr val="000000"/>
                        </a:solidFill>
                        <a:effectLst/>
                        <a:latin typeface="Calibri" panose="020F0502020204030204" pitchFamily="34" charset="0"/>
                        <a:ea typeface="Calibri"/>
                        <a:cs typeface="Calibri" panose="020F0502020204030204" pitchFamily="34" charset="0"/>
                      </a:endParaRPr>
                    </a:p>
                  </a:txBody>
                  <a:tcPr marL="70342" marR="70342" marT="18288" marB="18288" anchor="ctr"/>
                </a:tc>
              </a:tr>
              <a:tr h="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rPr>
                        <a:t>Income taxes</a:t>
                      </a:r>
                      <a:endParaRPr lang="en-US" sz="1400" dirty="0">
                        <a:solidFill>
                          <a:srgbClr val="000000"/>
                        </a:solidFill>
                        <a:effectLst/>
                        <a:latin typeface="Calibri" panose="020F0502020204030204" pitchFamily="34" charset="0"/>
                        <a:ea typeface="Calibri"/>
                        <a:cs typeface="Calibri" panose="020F0502020204030204" pitchFamily="34" charset="0"/>
                      </a:endParaRPr>
                    </a:p>
                  </a:txBody>
                  <a:tcPr marL="70342" marR="70342" marT="18288" marB="18288" anchor="ctr"/>
                </a:tc>
                <a:tc>
                  <a:txBody>
                    <a:bodyPr/>
                    <a:lstStyle/>
                    <a:p>
                      <a:pPr marL="0" algn="ctr" defTabSz="914400" rtl="0" eaLnBrk="1" latinLnBrk="0" hangingPunct="1"/>
                      <a:r>
                        <a:rPr lang="en-US" sz="1400" kern="1200" dirty="0" smtClean="0">
                          <a:solidFill>
                            <a:schemeClr val="dk1"/>
                          </a:solidFill>
                          <a:latin typeface="+mn-lt"/>
                          <a:ea typeface="+mn-ea"/>
                          <a:cs typeface="+mn-cs"/>
                        </a:rPr>
                        <a:t>7</a:t>
                      </a:r>
                      <a:endParaRPr lang="en-US" sz="1400" kern="1200" dirty="0">
                        <a:solidFill>
                          <a:schemeClr val="dk1"/>
                        </a:solidFill>
                        <a:latin typeface="Calibri" panose="020F0502020204030204" pitchFamily="34" charset="0"/>
                        <a:ea typeface="+mn-ea"/>
                        <a:cs typeface="Calibri" panose="020F0502020204030204" pitchFamily="34" charset="0"/>
                      </a:endParaRPr>
                    </a:p>
                  </a:txBody>
                  <a:tcPr marL="70342" marR="70342" marT="18288" marB="18288" anchor="ctr"/>
                </a:tc>
                <a:tc>
                  <a:txBody>
                    <a:bodyPr/>
                    <a:lstStyle/>
                    <a:p>
                      <a:pPr marL="0" algn="ctr" defTabSz="914400" rtl="0" eaLnBrk="1" latinLnBrk="0" hangingPunct="1"/>
                      <a:r>
                        <a:rPr lang="en-US" sz="1400" kern="1200" dirty="0" smtClean="0"/>
                        <a:t>6</a:t>
                      </a:r>
                      <a:endParaRPr lang="en-US" sz="1400" kern="1200" dirty="0">
                        <a:solidFill>
                          <a:schemeClr val="dk1"/>
                        </a:solidFill>
                        <a:latin typeface="Calibri" panose="020F0502020204030204" pitchFamily="34" charset="0"/>
                        <a:ea typeface="+mn-ea"/>
                        <a:cs typeface="Calibri" panose="020F0502020204030204" pitchFamily="34" charset="0"/>
                      </a:endParaRPr>
                    </a:p>
                  </a:txBody>
                  <a:tcPr marL="70342" marR="70342" marT="18288" marB="18288" anchor="ctr"/>
                </a:tc>
                <a:tc>
                  <a:txBody>
                    <a:bodyPr/>
                    <a:lstStyle/>
                    <a:p>
                      <a:pPr marL="0" marR="0" algn="ctr">
                        <a:lnSpc>
                          <a:spcPct val="115000"/>
                        </a:lnSpc>
                        <a:spcBef>
                          <a:spcPts val="0"/>
                        </a:spcBef>
                        <a:spcAft>
                          <a:spcPts val="0"/>
                        </a:spcAft>
                      </a:pPr>
                      <a:r>
                        <a:rPr lang="en-US" sz="1400" dirty="0" smtClean="0">
                          <a:effectLst/>
                        </a:rPr>
                        <a:t>14%</a:t>
                      </a:r>
                      <a:endParaRPr lang="en-US" sz="1400" dirty="0">
                        <a:solidFill>
                          <a:srgbClr val="000000"/>
                        </a:solidFill>
                        <a:effectLst/>
                        <a:latin typeface="Calibri" panose="020F0502020204030204" pitchFamily="34" charset="0"/>
                        <a:ea typeface="Calibri"/>
                        <a:cs typeface="Calibri" panose="020F0502020204030204" pitchFamily="34" charset="0"/>
                      </a:endParaRPr>
                    </a:p>
                  </a:txBody>
                  <a:tcPr marL="70342" marR="70342" marT="18288" marB="18288" anchor="ctr"/>
                </a:tc>
              </a:tr>
              <a:tr h="0">
                <a:tc>
                  <a:txBody>
                    <a:bodyPr/>
                    <a:lstStyle/>
                    <a:p>
                      <a:pPr marL="0" marR="0">
                        <a:lnSpc>
                          <a:spcPct val="115000"/>
                        </a:lnSpc>
                        <a:spcBef>
                          <a:spcPts val="0"/>
                        </a:spcBef>
                        <a:spcAft>
                          <a:spcPts val="0"/>
                        </a:spcAft>
                      </a:pPr>
                      <a:r>
                        <a:rPr lang="en-US" sz="1400" kern="1200" dirty="0" smtClean="0">
                          <a:effectLst/>
                        </a:rPr>
                        <a:t>State sponsors of terrorism</a:t>
                      </a:r>
                      <a:endParaRPr lang="en-US" sz="1400" kern="1200" dirty="0">
                        <a:solidFill>
                          <a:srgbClr val="000000"/>
                        </a:solidFill>
                        <a:effectLst/>
                        <a:latin typeface="Calibri" panose="020F0502020204030204" pitchFamily="34" charset="0"/>
                        <a:ea typeface="Calibri"/>
                        <a:cs typeface="Calibri" panose="020F0502020204030204" pitchFamily="34" charset="0"/>
                      </a:endParaRPr>
                    </a:p>
                  </a:txBody>
                  <a:tcPr marL="70342" marR="70342" marT="18288" marB="18288" anchor="ctr"/>
                </a:tc>
                <a:tc>
                  <a:txBody>
                    <a:bodyPr/>
                    <a:lstStyle/>
                    <a:p>
                      <a:pPr marL="0" algn="ctr" defTabSz="914400" rtl="0" eaLnBrk="1" latinLnBrk="0" hangingPunct="1"/>
                      <a:r>
                        <a:rPr lang="en-US" sz="1400" kern="1200" dirty="0" smtClean="0">
                          <a:solidFill>
                            <a:schemeClr val="dk1"/>
                          </a:solidFill>
                          <a:latin typeface="+mn-lt"/>
                          <a:ea typeface="+mn-ea"/>
                          <a:cs typeface="+mn-cs"/>
                        </a:rPr>
                        <a:t>8</a:t>
                      </a:r>
                      <a:endParaRPr lang="en-US" sz="1400" kern="1200" dirty="0">
                        <a:solidFill>
                          <a:schemeClr val="dk1"/>
                        </a:solidFill>
                        <a:latin typeface="Calibri" panose="020F0502020204030204" pitchFamily="34" charset="0"/>
                        <a:ea typeface="+mn-ea"/>
                        <a:cs typeface="Calibri" panose="020F0502020204030204" pitchFamily="34" charset="0"/>
                      </a:endParaRPr>
                    </a:p>
                  </a:txBody>
                  <a:tcPr marL="70342" marR="70342" marT="18288" marB="18288" anchor="ctr"/>
                </a:tc>
                <a:tc>
                  <a:txBody>
                    <a:bodyPr/>
                    <a:lstStyle/>
                    <a:p>
                      <a:pPr marL="0" algn="ctr" defTabSz="914400" rtl="0" eaLnBrk="1" latinLnBrk="0" hangingPunct="1"/>
                      <a:r>
                        <a:rPr lang="en-US" sz="1400" kern="1200" dirty="0" smtClean="0"/>
                        <a:t>N/A</a:t>
                      </a:r>
                      <a:endParaRPr lang="en-US" sz="1400" kern="1200" dirty="0">
                        <a:solidFill>
                          <a:schemeClr val="dk1"/>
                        </a:solidFill>
                        <a:latin typeface="Calibri" panose="020F0502020204030204" pitchFamily="34" charset="0"/>
                        <a:ea typeface="+mn-ea"/>
                        <a:cs typeface="Calibri" panose="020F0502020204030204" pitchFamily="34" charset="0"/>
                      </a:endParaRPr>
                    </a:p>
                  </a:txBody>
                  <a:tcPr marL="70342" marR="70342" marT="18288" marB="18288" anchor="ctr"/>
                </a:tc>
                <a:tc>
                  <a:txBody>
                    <a:bodyPr/>
                    <a:lstStyle/>
                    <a:p>
                      <a:pPr marL="0" marR="0" algn="ctr">
                        <a:lnSpc>
                          <a:spcPct val="115000"/>
                        </a:lnSpc>
                        <a:spcBef>
                          <a:spcPts val="0"/>
                        </a:spcBef>
                        <a:spcAft>
                          <a:spcPts val="0"/>
                        </a:spcAft>
                      </a:pPr>
                      <a:r>
                        <a:rPr lang="en-US" sz="1400" dirty="0" smtClean="0">
                          <a:effectLst/>
                        </a:rPr>
                        <a:t>10% </a:t>
                      </a:r>
                      <a:endParaRPr lang="en-US" sz="1400" dirty="0">
                        <a:solidFill>
                          <a:srgbClr val="000000"/>
                        </a:solidFill>
                        <a:effectLst/>
                        <a:latin typeface="Calibri" panose="020F0502020204030204" pitchFamily="34" charset="0"/>
                        <a:ea typeface="Calibri"/>
                        <a:cs typeface="Calibri" panose="020F0502020204030204" pitchFamily="34" charset="0"/>
                      </a:endParaRPr>
                    </a:p>
                  </a:txBody>
                  <a:tcPr marL="70342" marR="70342" marT="18288" marB="18288" anchor="ctr"/>
                </a:tc>
              </a:tr>
              <a:tr h="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rPr>
                        <a:t>Acquisitions and business combinations</a:t>
                      </a:r>
                      <a:endParaRPr lang="en-US" sz="1400" dirty="0">
                        <a:solidFill>
                          <a:srgbClr val="000000"/>
                        </a:solidFill>
                        <a:effectLst/>
                        <a:latin typeface="Calibri" panose="020F0502020204030204" pitchFamily="34" charset="0"/>
                        <a:ea typeface="Calibri"/>
                        <a:cs typeface="Calibri" panose="020F0502020204030204" pitchFamily="34" charset="0"/>
                      </a:endParaRPr>
                    </a:p>
                  </a:txBody>
                  <a:tcPr marL="70342" marR="70342" marT="18288" marB="18288" anchor="ctr"/>
                </a:tc>
                <a:tc>
                  <a:txBody>
                    <a:bodyPr/>
                    <a:lstStyle/>
                    <a:p>
                      <a:pPr marL="0" algn="ctr" defTabSz="914400" rtl="0" eaLnBrk="1" latinLnBrk="0" hangingPunct="1"/>
                      <a:r>
                        <a:rPr lang="en-US" sz="1400" kern="1200" dirty="0" smtClean="0">
                          <a:solidFill>
                            <a:schemeClr val="dk1"/>
                          </a:solidFill>
                          <a:latin typeface="+mn-lt"/>
                          <a:ea typeface="+mn-ea"/>
                          <a:cs typeface="+mn-cs"/>
                        </a:rPr>
                        <a:t>9</a:t>
                      </a:r>
                      <a:endParaRPr lang="en-US" sz="1400" kern="1200" dirty="0">
                        <a:solidFill>
                          <a:schemeClr val="dk1"/>
                        </a:solidFill>
                        <a:latin typeface="Calibri" panose="020F0502020204030204" pitchFamily="34" charset="0"/>
                        <a:ea typeface="+mn-ea"/>
                        <a:cs typeface="Calibri" panose="020F0502020204030204" pitchFamily="34" charset="0"/>
                      </a:endParaRPr>
                    </a:p>
                  </a:txBody>
                  <a:tcPr marL="70342" marR="70342" marT="18288" marB="18288" anchor="ctr"/>
                </a:tc>
                <a:tc>
                  <a:txBody>
                    <a:bodyPr/>
                    <a:lstStyle/>
                    <a:p>
                      <a:pPr marL="0" algn="ctr" defTabSz="914400" rtl="0" eaLnBrk="1" latinLnBrk="0" hangingPunct="1"/>
                      <a:r>
                        <a:rPr lang="en-US" sz="1400" kern="1200" dirty="0" smtClean="0"/>
                        <a:t>8</a:t>
                      </a:r>
                      <a:endParaRPr lang="en-US" sz="1400" kern="1200" dirty="0">
                        <a:solidFill>
                          <a:schemeClr val="dk1"/>
                        </a:solidFill>
                        <a:latin typeface="Calibri" panose="020F0502020204030204" pitchFamily="34" charset="0"/>
                        <a:ea typeface="+mn-ea"/>
                        <a:cs typeface="Calibri" panose="020F0502020204030204" pitchFamily="34" charset="0"/>
                      </a:endParaRPr>
                    </a:p>
                  </a:txBody>
                  <a:tcPr marL="70342" marR="70342" marT="18288" marB="18288" anchor="ctr"/>
                </a:tc>
                <a:tc>
                  <a:txBody>
                    <a:bodyPr/>
                    <a:lstStyle/>
                    <a:p>
                      <a:pPr marL="0" marR="0" algn="ctr">
                        <a:lnSpc>
                          <a:spcPct val="115000"/>
                        </a:lnSpc>
                        <a:spcBef>
                          <a:spcPts val="0"/>
                        </a:spcBef>
                        <a:spcAft>
                          <a:spcPts val="0"/>
                        </a:spcAft>
                      </a:pPr>
                      <a:r>
                        <a:rPr lang="en-US" sz="1400" dirty="0" smtClean="0">
                          <a:effectLst/>
                        </a:rPr>
                        <a:t>9%</a:t>
                      </a:r>
                      <a:endParaRPr lang="en-US" sz="1400" dirty="0">
                        <a:solidFill>
                          <a:srgbClr val="000000"/>
                        </a:solidFill>
                        <a:effectLst/>
                        <a:latin typeface="Calibri" panose="020F0502020204030204" pitchFamily="34" charset="0"/>
                        <a:ea typeface="Calibri"/>
                        <a:cs typeface="Calibri" panose="020F0502020204030204" pitchFamily="34" charset="0"/>
                      </a:endParaRPr>
                    </a:p>
                  </a:txBody>
                  <a:tcPr marL="70342" marR="70342" marT="18288" marB="18288" anchor="ctr"/>
                </a:tc>
              </a:tr>
              <a:tr h="0">
                <a:tc>
                  <a:txBody>
                    <a:bodyPr/>
                    <a:lstStyle/>
                    <a:p>
                      <a:pPr marL="0" marR="0">
                        <a:lnSpc>
                          <a:spcPct val="115000"/>
                        </a:lnSpc>
                        <a:spcBef>
                          <a:spcPts val="0"/>
                        </a:spcBef>
                        <a:spcAft>
                          <a:spcPts val="0"/>
                        </a:spcAft>
                      </a:pPr>
                      <a:r>
                        <a:rPr lang="en-US" sz="1400" dirty="0" smtClean="0">
                          <a:effectLst/>
                        </a:rPr>
                        <a:t>Executive compensation</a:t>
                      </a:r>
                      <a:endParaRPr lang="en-US" sz="1400" dirty="0">
                        <a:solidFill>
                          <a:srgbClr val="000000"/>
                        </a:solidFill>
                        <a:effectLst/>
                        <a:latin typeface="Calibri" panose="020F0502020204030204" pitchFamily="34" charset="0"/>
                        <a:ea typeface="Calibri"/>
                        <a:cs typeface="Calibri" panose="020F0502020204030204" pitchFamily="34" charset="0"/>
                      </a:endParaRPr>
                    </a:p>
                  </a:txBody>
                  <a:tcPr marL="70342" marR="70342" marT="18288" marB="18288" anchor="ctr"/>
                </a:tc>
                <a:tc>
                  <a:txBody>
                    <a:bodyPr/>
                    <a:lstStyle/>
                    <a:p>
                      <a:pPr marL="0" algn="ctr" defTabSz="914400" rtl="0" eaLnBrk="1" latinLnBrk="0" hangingPunct="1"/>
                      <a:r>
                        <a:rPr lang="en-US" sz="1400" kern="1200" dirty="0" smtClean="0"/>
                        <a:t>10</a:t>
                      </a:r>
                      <a:endParaRPr lang="en-US" sz="1400" kern="1200" dirty="0">
                        <a:solidFill>
                          <a:schemeClr val="dk1"/>
                        </a:solidFill>
                        <a:latin typeface="Calibri" panose="020F0502020204030204" pitchFamily="34" charset="0"/>
                        <a:ea typeface="+mn-ea"/>
                        <a:cs typeface="Calibri" panose="020F0502020204030204" pitchFamily="34" charset="0"/>
                      </a:endParaRPr>
                    </a:p>
                  </a:txBody>
                  <a:tcPr marL="70342" marR="70342" marT="18288" marB="18288" anchor="ctr"/>
                </a:tc>
                <a:tc>
                  <a:txBody>
                    <a:bodyPr/>
                    <a:lstStyle/>
                    <a:p>
                      <a:pPr marL="0" algn="ctr" defTabSz="914400" rtl="0" eaLnBrk="1" latinLnBrk="0" hangingPunct="1"/>
                      <a:r>
                        <a:rPr lang="en-US" sz="1400" kern="1200" dirty="0" smtClean="0"/>
                        <a:t>N/A</a:t>
                      </a:r>
                      <a:endParaRPr lang="en-US" sz="1400" kern="1200" dirty="0">
                        <a:solidFill>
                          <a:schemeClr val="dk1"/>
                        </a:solidFill>
                        <a:latin typeface="Calibri" panose="020F0502020204030204" pitchFamily="34" charset="0"/>
                        <a:ea typeface="+mn-ea"/>
                        <a:cs typeface="Calibri" panose="020F0502020204030204" pitchFamily="34" charset="0"/>
                      </a:endParaRPr>
                    </a:p>
                  </a:txBody>
                  <a:tcPr marL="70342" marR="70342" marT="18288" marB="18288" anchor="ctr"/>
                </a:tc>
                <a:tc>
                  <a:txBody>
                    <a:bodyPr/>
                    <a:lstStyle/>
                    <a:p>
                      <a:pPr marL="0" marR="0" algn="ctr">
                        <a:lnSpc>
                          <a:spcPct val="115000"/>
                        </a:lnSpc>
                        <a:spcBef>
                          <a:spcPts val="0"/>
                        </a:spcBef>
                        <a:spcAft>
                          <a:spcPts val="0"/>
                        </a:spcAft>
                      </a:pPr>
                      <a:r>
                        <a:rPr lang="en-US" sz="1400" dirty="0" smtClean="0">
                          <a:effectLst/>
                        </a:rPr>
                        <a:t>8% </a:t>
                      </a:r>
                      <a:endParaRPr lang="en-US" sz="1400" dirty="0">
                        <a:solidFill>
                          <a:srgbClr val="000000"/>
                        </a:solidFill>
                        <a:effectLst/>
                        <a:latin typeface="Calibri" panose="020F0502020204030204" pitchFamily="34" charset="0"/>
                        <a:ea typeface="Calibri"/>
                        <a:cs typeface="Calibri" panose="020F0502020204030204" pitchFamily="34" charset="0"/>
                      </a:endParaRPr>
                    </a:p>
                  </a:txBody>
                  <a:tcPr marL="70342" marR="70342" marT="18288" marB="18288" anchor="ctr"/>
                </a:tc>
              </a:tr>
            </a:tbl>
          </a:graphicData>
        </a:graphic>
      </p:graphicFrame>
    </p:spTree>
    <p:extLst>
      <p:ext uri="{BB962C8B-B14F-4D97-AF65-F5344CB8AC3E}">
        <p14:creationId xmlns:p14="http://schemas.microsoft.com/office/powerpoint/2010/main" val="40755905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SEC accounting comments (cont.)</a:t>
            </a:r>
            <a:endParaRPr lang="en-US" sz="3000" dirty="0"/>
          </a:p>
        </p:txBody>
      </p:sp>
      <p:sp>
        <p:nvSpPr>
          <p:cNvPr id="3" name="Content Placeholder 2"/>
          <p:cNvSpPr>
            <a:spLocks noGrp="1"/>
          </p:cNvSpPr>
          <p:nvPr>
            <p:ph idx="1"/>
          </p:nvPr>
        </p:nvSpPr>
        <p:spPr/>
        <p:txBody>
          <a:bodyPr/>
          <a:lstStyle/>
          <a:p>
            <a:r>
              <a:rPr lang="en-US" sz="1800" dirty="0"/>
              <a:t>The staff continues to question registrants’ disclosures related to significant judgments and estimates, including those related to segment reporting, goodwill impairment, income taxes and revenue recognition.</a:t>
            </a:r>
          </a:p>
          <a:p>
            <a:r>
              <a:rPr lang="en-US" sz="1800" dirty="0"/>
              <a:t>Over the past 12 </a:t>
            </a:r>
            <a:r>
              <a:rPr lang="en-US" sz="1800" dirty="0" smtClean="0"/>
              <a:t>months, </a:t>
            </a:r>
            <a:r>
              <a:rPr lang="en-US" sz="1800" dirty="0"/>
              <a:t>we have seen the SEC staff’s focus shift to reining in the use of </a:t>
            </a:r>
            <a:r>
              <a:rPr lang="en-US" sz="1800" dirty="0" smtClean="0"/>
              <a:t>non-GAAP financial measures.</a:t>
            </a:r>
            <a:endParaRPr lang="en-US" sz="1800" dirty="0"/>
          </a:p>
          <a:p>
            <a:r>
              <a:rPr lang="en-US" sz="1800" dirty="0"/>
              <a:t>Regarding proxies, the SEC staff recently has commented on: </a:t>
            </a:r>
          </a:p>
          <a:p>
            <a:pPr lvl="1"/>
            <a:r>
              <a:rPr lang="en-US" sz="1800" dirty="0"/>
              <a:t>Effects of peer company benchmarks, performance criteria and targets, and shareholder advisory votes on compensation decisions </a:t>
            </a:r>
          </a:p>
          <a:p>
            <a:pPr lvl="1"/>
            <a:r>
              <a:rPr lang="en-US" sz="1800" dirty="0"/>
              <a:t>Basis for identifying fewer than five named executive officers </a:t>
            </a:r>
          </a:p>
          <a:p>
            <a:pPr lvl="1"/>
            <a:r>
              <a:rPr lang="en-US" sz="1800" dirty="0"/>
              <a:t>Requirements to update executive compensation disclosures in registration statements </a:t>
            </a:r>
          </a:p>
          <a:p>
            <a:endParaRPr lang="en-US" dirty="0"/>
          </a:p>
        </p:txBody>
      </p:sp>
    </p:spTree>
    <p:extLst>
      <p:ext uri="{BB962C8B-B14F-4D97-AF65-F5344CB8AC3E}">
        <p14:creationId xmlns:p14="http://schemas.microsoft.com/office/powerpoint/2010/main" val="2795897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33702"/>
            <a:ext cx="7772400" cy="1362075"/>
          </a:xfrm>
        </p:spPr>
        <p:txBody>
          <a:bodyPr/>
          <a:lstStyle/>
          <a:p>
            <a:r>
              <a:rPr lang="en-US" dirty="0" smtClean="0"/>
              <a:t>Public company accounting oversight board (PCAOB)</a:t>
            </a:r>
            <a:endParaRPr lang="en-US" dirty="0"/>
          </a:p>
        </p:txBody>
      </p:sp>
      <p:sp>
        <p:nvSpPr>
          <p:cNvPr id="3" name="Text Placeholder 2"/>
          <p:cNvSpPr>
            <a:spLocks noGrp="1"/>
          </p:cNvSpPr>
          <p:nvPr>
            <p:ph type="body" idx="1"/>
          </p:nvPr>
        </p:nvSpPr>
        <p:spPr>
          <a:xfrm>
            <a:off x="722313" y="1433515"/>
            <a:ext cx="7772400" cy="1500187"/>
          </a:xfrm>
        </p:spPr>
        <p:txBody>
          <a:bodyPr/>
          <a:lstStyle/>
          <a:p>
            <a:endParaRPr lang="en-US" dirty="0"/>
          </a:p>
        </p:txBody>
      </p:sp>
    </p:spTree>
    <p:extLst>
      <p:ext uri="{BB962C8B-B14F-4D97-AF65-F5344CB8AC3E}">
        <p14:creationId xmlns:p14="http://schemas.microsoft.com/office/powerpoint/2010/main" val="701074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Shareholder Proposals (SLB 14I)</a:t>
            </a:r>
            <a:endParaRPr lang="en-US" dirty="0"/>
          </a:p>
        </p:txBody>
      </p:sp>
      <p:sp>
        <p:nvSpPr>
          <p:cNvPr id="3" name="Content Placeholder 2"/>
          <p:cNvSpPr>
            <a:spLocks noGrp="1"/>
          </p:cNvSpPr>
          <p:nvPr>
            <p:ph idx="1"/>
          </p:nvPr>
        </p:nvSpPr>
        <p:spPr/>
        <p:txBody>
          <a:bodyPr/>
          <a:lstStyle/>
          <a:p>
            <a:pPr lvl="0">
              <a:spcBef>
                <a:spcPts val="1400"/>
              </a:spcBef>
              <a:spcAft>
                <a:spcPts val="300"/>
              </a:spcAft>
            </a:pPr>
            <a:r>
              <a:rPr lang="en-US" sz="2000" dirty="0" smtClean="0"/>
              <a:t>“Ordinary Business” Exception (14a-8(i)(7))</a:t>
            </a:r>
          </a:p>
          <a:p>
            <a:pPr lvl="1">
              <a:spcBef>
                <a:spcPts val="1400"/>
              </a:spcBef>
              <a:spcAft>
                <a:spcPts val="300"/>
              </a:spcAft>
            </a:pPr>
            <a:r>
              <a:rPr lang="en-US" sz="1900" dirty="0" smtClean="0"/>
              <a:t>Exclude proposal that deals with matters “so fundamental to management’s ability to run a company on a day-to-day basis that they could not, as a practical matter, be subject to direct shareholder oversight,” unless proposal focuses on sufficiently significant policy issues that transcend ordinary business.</a:t>
            </a:r>
          </a:p>
          <a:p>
            <a:pPr lvl="1">
              <a:spcBef>
                <a:spcPts val="1400"/>
              </a:spcBef>
              <a:spcAft>
                <a:spcPts val="300"/>
              </a:spcAft>
            </a:pPr>
            <a:r>
              <a:rPr lang="en-US" sz="1900" dirty="0" smtClean="0"/>
              <a:t>Corp Fin would “expect” that no-action requests include board analysis in concluding that underlying issue is not “sufficiently significant.”</a:t>
            </a:r>
          </a:p>
          <a:p>
            <a:pPr lvl="2">
              <a:spcBef>
                <a:spcPts val="1400"/>
              </a:spcBef>
              <a:spcAft>
                <a:spcPts val="300"/>
              </a:spcAft>
            </a:pPr>
            <a:r>
              <a:rPr lang="en-US" sz="1900" dirty="0" smtClean="0"/>
              <a:t>Board better situated to analyze whether policy issue is “sufficiently significant.”</a:t>
            </a:r>
          </a:p>
          <a:p>
            <a:pPr lvl="1">
              <a:spcBef>
                <a:spcPts val="1400"/>
              </a:spcBef>
              <a:spcAft>
                <a:spcPts val="300"/>
              </a:spcAft>
            </a:pPr>
            <a:r>
              <a:rPr lang="en-US" sz="1900" dirty="0" smtClean="0"/>
              <a:t>Discussion should include specific processes employed by the board to ensure conclusions are “well-informed” and “well-reasoned.”</a:t>
            </a:r>
          </a:p>
          <a:p>
            <a:pPr lvl="1"/>
            <a:endParaRPr lang="en-US" dirty="0"/>
          </a:p>
        </p:txBody>
      </p:sp>
    </p:spTree>
    <p:extLst>
      <p:ext uri="{BB962C8B-B14F-4D97-AF65-F5344CB8AC3E}">
        <p14:creationId xmlns:p14="http://schemas.microsoft.com/office/powerpoint/2010/main" val="15508049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AS 3101: Reports on Audited Financial Statements</a:t>
            </a:r>
            <a:endParaRPr lang="en-US" sz="3000" dirty="0"/>
          </a:p>
        </p:txBody>
      </p:sp>
      <p:sp>
        <p:nvSpPr>
          <p:cNvPr id="3" name="Content Placeholder 2"/>
          <p:cNvSpPr>
            <a:spLocks noGrp="1"/>
          </p:cNvSpPr>
          <p:nvPr>
            <p:ph idx="1"/>
          </p:nvPr>
        </p:nvSpPr>
        <p:spPr>
          <a:xfrm>
            <a:off x="498475" y="1739481"/>
            <a:ext cx="8418513" cy="4621212"/>
          </a:xfrm>
        </p:spPr>
        <p:txBody>
          <a:bodyPr/>
          <a:lstStyle/>
          <a:p>
            <a:r>
              <a:rPr lang="en-US" dirty="0" smtClean="0"/>
              <a:t>PCAOB adopted a final auditing standard (PCAOB Release No. 2017-001) aimed at making the auditor’s report more relevant and informative for investors and other financial statement users</a:t>
            </a:r>
            <a:endParaRPr lang="en-US" dirty="0"/>
          </a:p>
          <a:p>
            <a:r>
              <a:rPr lang="en-US" dirty="0" smtClean="0"/>
              <a:t>Effective for audits of financial statements for annual periods ending on or after 15 December 2017, except for requirements related to critical audit matters, which have a later effective date (30 June 2019 for accelerated filers and 15 December 2020 for all other companies)</a:t>
            </a:r>
            <a:endParaRPr lang="en-US" dirty="0"/>
          </a:p>
        </p:txBody>
      </p:sp>
    </p:spTree>
    <p:extLst>
      <p:ext uri="{BB962C8B-B14F-4D97-AF65-F5344CB8AC3E}">
        <p14:creationId xmlns:p14="http://schemas.microsoft.com/office/powerpoint/2010/main" val="3660033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AS 3101: Reports on Audited Financial Statements</a:t>
            </a:r>
            <a:endParaRPr lang="en-US" sz="3000" dirty="0"/>
          </a:p>
        </p:txBody>
      </p:sp>
      <p:sp>
        <p:nvSpPr>
          <p:cNvPr id="3" name="Content Placeholder 2"/>
          <p:cNvSpPr>
            <a:spLocks noGrp="1"/>
          </p:cNvSpPr>
          <p:nvPr>
            <p:ph idx="1"/>
          </p:nvPr>
        </p:nvSpPr>
        <p:spPr/>
        <p:txBody>
          <a:bodyPr/>
          <a:lstStyle/>
          <a:p>
            <a:r>
              <a:rPr lang="en-US" sz="2200" dirty="0" smtClean="0"/>
              <a:t>Retains </a:t>
            </a:r>
            <a:r>
              <a:rPr lang="en-US" sz="2200" dirty="0"/>
              <a:t>the pass/fail audit opinion </a:t>
            </a:r>
            <a:r>
              <a:rPr lang="en-US" sz="2200" dirty="0" smtClean="0"/>
              <a:t>but requires </a:t>
            </a:r>
            <a:r>
              <a:rPr lang="en-US" sz="2200" dirty="0"/>
              <a:t>auditors to include in their reports: </a:t>
            </a:r>
            <a:endParaRPr lang="en-US" sz="2200" dirty="0" smtClean="0"/>
          </a:p>
          <a:p>
            <a:pPr lvl="1"/>
            <a:r>
              <a:rPr lang="en-US" sz="2000" dirty="0" smtClean="0"/>
              <a:t>A </a:t>
            </a:r>
            <a:r>
              <a:rPr lang="en-US" sz="2000" dirty="0"/>
              <a:t>discussion of critical audit matters (CAM)</a:t>
            </a:r>
          </a:p>
          <a:p>
            <a:pPr lvl="1"/>
            <a:r>
              <a:rPr lang="en-US" sz="2000" dirty="0"/>
              <a:t>Information on auditor tenure</a:t>
            </a:r>
          </a:p>
          <a:p>
            <a:pPr lvl="1"/>
            <a:r>
              <a:rPr lang="en-US" sz="2000" dirty="0"/>
              <a:t>A statement that auditors are required to be independent</a:t>
            </a:r>
          </a:p>
          <a:p>
            <a:pPr lvl="1"/>
            <a:r>
              <a:rPr lang="en-US" sz="2000" dirty="0"/>
              <a:t>The phrase “whether due to error or fraud” in the description of the auditor’s responsibilities to obtain reasonable assurance about whether the financial statements are free of material </a:t>
            </a:r>
            <a:r>
              <a:rPr lang="en-US" sz="2000" dirty="0" smtClean="0"/>
              <a:t>misstatement</a:t>
            </a:r>
          </a:p>
          <a:p>
            <a:r>
              <a:rPr lang="en-US" sz="2200" dirty="0" smtClean="0"/>
              <a:t>Standardizes the format of the auditor’s report by requiring auditors to first state their opinion and include section titles</a:t>
            </a:r>
            <a:endParaRPr lang="en-US" sz="2200" dirty="0"/>
          </a:p>
          <a:p>
            <a:endParaRPr lang="en-US" dirty="0"/>
          </a:p>
          <a:p>
            <a:endParaRPr lang="en-US" dirty="0"/>
          </a:p>
        </p:txBody>
      </p:sp>
    </p:spTree>
    <p:extLst>
      <p:ext uri="{BB962C8B-B14F-4D97-AF65-F5344CB8AC3E}">
        <p14:creationId xmlns:p14="http://schemas.microsoft.com/office/powerpoint/2010/main" val="11148837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AS 3101: Reports on Audited Financial Statements</a:t>
            </a:r>
            <a:endParaRPr lang="en-US" sz="3000" dirty="0"/>
          </a:p>
        </p:txBody>
      </p:sp>
      <p:sp>
        <p:nvSpPr>
          <p:cNvPr id="3" name="Content Placeholder 2"/>
          <p:cNvSpPr>
            <a:spLocks noGrp="1"/>
          </p:cNvSpPr>
          <p:nvPr>
            <p:ph idx="1"/>
          </p:nvPr>
        </p:nvSpPr>
        <p:spPr/>
        <p:txBody>
          <a:bodyPr/>
          <a:lstStyle/>
          <a:p>
            <a:r>
              <a:rPr lang="en-US" dirty="0" smtClean="0"/>
              <a:t>Other standard setting bodies have already made similar changes to the auditor’s report:</a:t>
            </a:r>
          </a:p>
          <a:p>
            <a:pPr lvl="1"/>
            <a:r>
              <a:rPr lang="en-US" dirty="0" smtClean="0"/>
              <a:t>International Standards on Auditing (ISA) requires discussion of key audit matters (KAMs) for periods ending on or after 15 December 2016</a:t>
            </a:r>
          </a:p>
          <a:p>
            <a:pPr lvl="1"/>
            <a:r>
              <a:rPr lang="en-US" dirty="0" smtClean="0"/>
              <a:t>European Union will require an expanded auditor’s report for periods ending on or after 30 June 2017</a:t>
            </a:r>
          </a:p>
        </p:txBody>
      </p:sp>
    </p:spTree>
    <p:extLst>
      <p:ext uri="{BB962C8B-B14F-4D97-AF65-F5344CB8AC3E}">
        <p14:creationId xmlns:p14="http://schemas.microsoft.com/office/powerpoint/2010/main" val="11134486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33705"/>
            <a:ext cx="7772400" cy="1362075"/>
          </a:xfrm>
        </p:spPr>
        <p:txBody>
          <a:bodyPr/>
          <a:lstStyle/>
          <a:p>
            <a:r>
              <a:rPr lang="en-US" dirty="0" smtClean="0"/>
              <a:t>Financial accounting standards board (FASB)</a:t>
            </a:r>
            <a:endParaRPr lang="en-US" dirty="0"/>
          </a:p>
        </p:txBody>
      </p:sp>
      <p:sp>
        <p:nvSpPr>
          <p:cNvPr id="3" name="Text Placeholder 2"/>
          <p:cNvSpPr>
            <a:spLocks noGrp="1"/>
          </p:cNvSpPr>
          <p:nvPr>
            <p:ph type="body" idx="1"/>
          </p:nvPr>
        </p:nvSpPr>
        <p:spPr>
          <a:xfrm>
            <a:off x="722313" y="1433518"/>
            <a:ext cx="7772400" cy="1500187"/>
          </a:xfrm>
        </p:spPr>
        <p:txBody>
          <a:bodyPr/>
          <a:lstStyle/>
          <a:p>
            <a:endParaRPr lang="en-US" dirty="0"/>
          </a:p>
        </p:txBody>
      </p:sp>
    </p:spTree>
    <p:extLst>
      <p:ext uri="{BB962C8B-B14F-4D97-AF65-F5344CB8AC3E}">
        <p14:creationId xmlns:p14="http://schemas.microsoft.com/office/powerpoint/2010/main" val="26088632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New leases standard</a:t>
            </a:r>
            <a:r>
              <a:rPr lang="en-US" dirty="0" smtClean="0"/>
              <a:t/>
            </a:r>
            <a:br>
              <a:rPr lang="en-US" dirty="0" smtClean="0"/>
            </a:br>
            <a:r>
              <a:rPr lang="en-US" sz="2000" dirty="0" smtClean="0"/>
              <a:t>Overview</a:t>
            </a:r>
            <a:endParaRPr lang="en-US" sz="2000" dirty="0"/>
          </a:p>
        </p:txBody>
      </p:sp>
      <p:sp>
        <p:nvSpPr>
          <p:cNvPr id="4" name="Content Placeholder 2"/>
          <p:cNvSpPr>
            <a:spLocks noGrp="1"/>
          </p:cNvSpPr>
          <p:nvPr>
            <p:ph idx="1"/>
          </p:nvPr>
        </p:nvSpPr>
        <p:spPr>
          <a:xfrm>
            <a:off x="411391" y="1456643"/>
            <a:ext cx="8418513" cy="4621212"/>
          </a:xfrm>
        </p:spPr>
        <p:txBody>
          <a:bodyPr/>
          <a:lstStyle/>
          <a:p>
            <a:r>
              <a:rPr lang="en-US" sz="1800" dirty="0" smtClean="0"/>
              <a:t>The adoption date is quickly approaching.</a:t>
            </a:r>
          </a:p>
          <a:p>
            <a:r>
              <a:rPr lang="en-US" sz="1800" dirty="0" smtClean="0"/>
              <a:t>FASB proposes transition method that would enable entities to apply the  </a:t>
            </a:r>
            <a:r>
              <a:rPr lang="en-US" sz="1800" dirty="0"/>
              <a:t>transition requirements in Topic 842 at the effective date of that </a:t>
            </a:r>
            <a:r>
              <a:rPr lang="en-US" sz="1800" dirty="0" smtClean="0"/>
              <a:t>Topic.</a:t>
            </a:r>
          </a:p>
          <a:p>
            <a:pPr lvl="1"/>
            <a:r>
              <a:rPr lang="en-US" sz="1600" dirty="0" smtClean="0"/>
              <a:t>With the effects </a:t>
            </a:r>
            <a:r>
              <a:rPr lang="en-US" sz="1600" dirty="0"/>
              <a:t>of initially applying Topic 842 recognized as a cumulative-effect adjustment to retained earnings in the period of adoption. </a:t>
            </a:r>
            <a:endParaRPr lang="en-US" sz="1600" dirty="0" smtClean="0"/>
          </a:p>
          <a:p>
            <a:r>
              <a:rPr lang="en-US" sz="1800" dirty="0" smtClean="0"/>
              <a:t>Under ASC 842, </a:t>
            </a:r>
            <a:r>
              <a:rPr lang="en-US" sz="1800" i="1" dirty="0" smtClean="0"/>
              <a:t>Leases</a:t>
            </a:r>
            <a:r>
              <a:rPr lang="en-US" sz="1800" dirty="0" smtClean="0"/>
              <a:t>, lessees recognize assets and liabilities for most leases but recognize expenses in a manner similar to today’s accounting. </a:t>
            </a:r>
          </a:p>
          <a:p>
            <a:r>
              <a:rPr lang="en-US" sz="1800" dirty="0" smtClean="0"/>
              <a:t>For lessors, the new guidance modifies the lease classification criteria and the accounting for sales-type and direct financing leases.</a:t>
            </a:r>
          </a:p>
          <a:p>
            <a:r>
              <a:rPr lang="en-US" sz="1800" dirty="0" smtClean="0"/>
              <a:t>The new guidance eliminates today’s real estate-specific provisions for all entities.</a:t>
            </a:r>
          </a:p>
          <a:p>
            <a:r>
              <a:rPr lang="en-US" sz="1800" dirty="0" smtClean="0"/>
              <a:t>All entities classify leases to determine how to recognize lease-related revenue and expense. </a:t>
            </a:r>
          </a:p>
          <a:p>
            <a:r>
              <a:rPr lang="en-US" sz="1800" dirty="0" smtClean="0"/>
              <a:t>Classification continues to affect what lessors record on the balance sheet.</a:t>
            </a:r>
            <a:endParaRPr lang="en-US" sz="1800" dirty="0"/>
          </a:p>
        </p:txBody>
      </p:sp>
    </p:spTree>
    <p:extLst>
      <p:ext uri="{BB962C8B-B14F-4D97-AF65-F5344CB8AC3E}">
        <p14:creationId xmlns:p14="http://schemas.microsoft.com/office/powerpoint/2010/main" val="23945390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Other updates</a:t>
            </a:r>
            <a:r>
              <a:rPr lang="en-US" sz="3000" dirty="0"/>
              <a:t/>
            </a:r>
            <a:br>
              <a:rPr lang="en-US" sz="3000" dirty="0"/>
            </a:br>
            <a:r>
              <a:rPr lang="en-US" sz="2000" dirty="0" smtClean="0"/>
              <a:t>On the horizon (not all-inclusive)</a:t>
            </a:r>
            <a:endParaRPr lang="en-US" sz="3000" dirty="0"/>
          </a:p>
        </p:txBody>
      </p:sp>
      <p:graphicFrame>
        <p:nvGraphicFramePr>
          <p:cNvPr id="5" name="Content Placeholder 10"/>
          <p:cNvGraphicFramePr>
            <a:graphicFrameLocks noGrp="1"/>
          </p:cNvGraphicFramePr>
          <p:nvPr>
            <p:ph idx="4294967295"/>
            <p:extLst>
              <p:ext uri="{D42A27DB-BD31-4B8C-83A1-F6EECF244321}">
                <p14:modId xmlns:p14="http://schemas.microsoft.com/office/powerpoint/2010/main" val="2939089564"/>
              </p:ext>
            </p:extLst>
          </p:nvPr>
        </p:nvGraphicFramePr>
        <p:xfrm>
          <a:off x="467765" y="1432876"/>
          <a:ext cx="8046720" cy="5029200"/>
        </p:xfrm>
        <a:graphic>
          <a:graphicData uri="http://schemas.openxmlformats.org/drawingml/2006/table">
            <a:tbl>
              <a:tblPr firstRow="1" bandRow="1">
                <a:tableStyleId>{5C22544A-7EE6-4342-B048-85BDC9FD1C3A}</a:tableStyleId>
              </a:tblPr>
              <a:tblGrid>
                <a:gridCol w="865805"/>
                <a:gridCol w="2726930"/>
                <a:gridCol w="4453985"/>
              </a:tblGrid>
              <a:tr h="152208">
                <a:tc>
                  <a:txBody>
                    <a:bodyPr/>
                    <a:lstStyle/>
                    <a:p>
                      <a:r>
                        <a:rPr lang="en-US" sz="1200" dirty="0" smtClean="0"/>
                        <a:t>ASU#</a:t>
                      </a:r>
                      <a:endParaRPr lang="en-US" sz="1200" dirty="0">
                        <a:solidFill>
                          <a:schemeClr val="tx2"/>
                        </a:solidFill>
                      </a:endParaRPr>
                    </a:p>
                  </a:txBody>
                  <a:tcPr marL="90239" marR="90239"/>
                </a:tc>
                <a:tc>
                  <a:txBody>
                    <a:bodyPr/>
                    <a:lstStyle/>
                    <a:p>
                      <a:r>
                        <a:rPr lang="en-US" sz="1200" dirty="0" smtClean="0"/>
                        <a:t>Topic</a:t>
                      </a:r>
                      <a:endParaRPr lang="en-US" sz="1200" dirty="0">
                        <a:solidFill>
                          <a:schemeClr val="tx2"/>
                        </a:solidFill>
                      </a:endParaRPr>
                    </a:p>
                  </a:txBody>
                  <a:tcPr marL="90239" marR="90239"/>
                </a:tc>
                <a:tc>
                  <a:txBody>
                    <a:bodyPr/>
                    <a:lstStyle/>
                    <a:p>
                      <a:r>
                        <a:rPr lang="en-US" sz="1200" kern="1200" dirty="0" smtClean="0"/>
                        <a:t>Public</a:t>
                      </a:r>
                      <a:r>
                        <a:rPr lang="en-US" sz="1200" kern="1200" baseline="0" dirty="0" smtClean="0"/>
                        <a:t> </a:t>
                      </a:r>
                      <a:r>
                        <a:rPr lang="en-US" sz="1200" kern="1200" dirty="0" smtClean="0"/>
                        <a:t>entities</a:t>
                      </a:r>
                      <a:r>
                        <a:rPr lang="en-US" sz="1200" kern="1200" baseline="0" dirty="0" smtClean="0"/>
                        <a:t> </a:t>
                      </a:r>
                      <a:r>
                        <a:rPr lang="en-US" sz="1200" b="1" u="none" strike="noStrike" kern="1200" baseline="0" dirty="0" smtClean="0"/>
                        <a:t>— </a:t>
                      </a:r>
                      <a:r>
                        <a:rPr lang="en-US" sz="1200" kern="1200" dirty="0" smtClean="0"/>
                        <a:t>effective date	</a:t>
                      </a:r>
                      <a:endParaRPr lang="en-US" sz="1200" b="1" kern="1200" dirty="0" smtClean="0">
                        <a:solidFill>
                          <a:schemeClr val="tx2"/>
                        </a:solidFill>
                        <a:latin typeface="+mn-lt"/>
                        <a:ea typeface="+mn-ea"/>
                        <a:cs typeface="+mn-cs"/>
                      </a:endParaRPr>
                    </a:p>
                  </a:txBody>
                  <a:tcPr marL="90239" marR="90239"/>
                </a:tc>
              </a:tr>
              <a:tr h="456625">
                <a:tc>
                  <a:txBody>
                    <a:bodyPr/>
                    <a:lstStyle/>
                    <a:p>
                      <a:r>
                        <a:rPr lang="en-US" sz="1200" dirty="0" smtClean="0">
                          <a:solidFill>
                            <a:schemeClr val="accent4"/>
                          </a:solidFill>
                        </a:rPr>
                        <a:t>2017-12</a:t>
                      </a:r>
                      <a:endParaRPr lang="en-US" sz="1200" dirty="0">
                        <a:solidFill>
                          <a:schemeClr val="accent4"/>
                        </a:solidFill>
                      </a:endParaRPr>
                    </a:p>
                  </a:txBody>
                  <a:tcPr marL="90239" marR="90239"/>
                </a:tc>
                <a:tc>
                  <a:txBody>
                    <a:bodyPr/>
                    <a:lstStyle/>
                    <a:p>
                      <a:r>
                        <a:rPr lang="en-US" sz="1200" b="1" i="0" u="none" strike="noStrike" kern="1200" baseline="0" dirty="0" smtClean="0">
                          <a:solidFill>
                            <a:schemeClr val="accent4"/>
                          </a:solidFill>
                          <a:latin typeface="+mn-lt"/>
                          <a:ea typeface="+mn-ea"/>
                          <a:cs typeface="+mn-cs"/>
                        </a:rPr>
                        <a:t>Derivatives and Hedging </a:t>
                      </a:r>
                      <a:r>
                        <a:rPr lang="en-US" sz="1200" b="0" i="0" u="none" strike="noStrike" kern="1200" baseline="0" dirty="0" smtClean="0">
                          <a:solidFill>
                            <a:schemeClr val="accent4"/>
                          </a:solidFill>
                          <a:latin typeface="+mn-lt"/>
                          <a:ea typeface="+mn-ea"/>
                          <a:cs typeface="+mn-cs"/>
                        </a:rPr>
                        <a:t>(Topic 815), Targeted Improvements to Accounting for Hedging Activities</a:t>
                      </a:r>
                      <a:endParaRPr lang="en-US" sz="1200" b="1" i="0" u="none" strike="noStrike" kern="1200" baseline="0" dirty="0">
                        <a:solidFill>
                          <a:schemeClr val="accent4"/>
                        </a:solidFill>
                        <a:latin typeface="+mn-lt"/>
                        <a:ea typeface="+mn-ea"/>
                        <a:cs typeface="+mn-cs"/>
                      </a:endParaRPr>
                    </a:p>
                  </a:txBody>
                  <a:tcPr marL="90239" marR="90239"/>
                </a:tc>
                <a:tc>
                  <a:txBody>
                    <a:bodyPr/>
                    <a:lstStyle/>
                    <a:p>
                      <a:r>
                        <a:rPr lang="en-US" sz="1200" b="0" i="0" u="none" strike="noStrike" kern="1200" baseline="0" dirty="0" smtClean="0">
                          <a:solidFill>
                            <a:schemeClr val="accent4"/>
                          </a:solidFill>
                          <a:latin typeface="+mn-lt"/>
                          <a:ea typeface="+mn-ea"/>
                          <a:cs typeface="+mn-cs"/>
                        </a:rPr>
                        <a:t>Effective for fiscal years beginning after 15 December 2018, and interim periods within those fiscal years </a:t>
                      </a:r>
                    </a:p>
                  </a:txBody>
                  <a:tcPr marL="90239" marR="90239"/>
                </a:tc>
              </a:tr>
              <a:tr h="456625">
                <a:tc>
                  <a:txBody>
                    <a:bodyPr/>
                    <a:lstStyle/>
                    <a:p>
                      <a:r>
                        <a:rPr lang="en-US" sz="1200" dirty="0" smtClean="0">
                          <a:solidFill>
                            <a:schemeClr val="accent4"/>
                          </a:solidFill>
                        </a:rPr>
                        <a:t>2017-04</a:t>
                      </a:r>
                      <a:endParaRPr lang="en-US" sz="1200" dirty="0">
                        <a:solidFill>
                          <a:schemeClr val="accent4"/>
                        </a:solidFill>
                      </a:endParaRPr>
                    </a:p>
                  </a:txBody>
                  <a:tcPr marL="90239" marR="90239"/>
                </a:tc>
                <a:tc>
                  <a:txBody>
                    <a:bodyPr/>
                    <a:lstStyle/>
                    <a:p>
                      <a:r>
                        <a:rPr lang="en-US" sz="1200" b="1" i="0" u="none" strike="noStrike" kern="1200" baseline="0" dirty="0" smtClean="0">
                          <a:solidFill>
                            <a:schemeClr val="accent4"/>
                          </a:solidFill>
                          <a:latin typeface="+mn-lt"/>
                          <a:ea typeface="+mn-ea"/>
                          <a:cs typeface="+mn-cs"/>
                        </a:rPr>
                        <a:t>Intangibles </a:t>
                      </a:r>
                      <a:r>
                        <a:rPr lang="en-US" sz="1200" b="1" u="none" strike="noStrike" kern="1200" baseline="0" dirty="0" smtClean="0"/>
                        <a:t>—</a:t>
                      </a:r>
                      <a:r>
                        <a:rPr lang="en-US" sz="1200" b="1" i="0" u="none" strike="noStrike" kern="1200" baseline="0" dirty="0" smtClean="0">
                          <a:solidFill>
                            <a:schemeClr val="accent4"/>
                          </a:solidFill>
                          <a:latin typeface="+mn-lt"/>
                          <a:ea typeface="+mn-ea"/>
                          <a:cs typeface="+mn-cs"/>
                        </a:rPr>
                        <a:t> Goodwill and Other </a:t>
                      </a:r>
                      <a:r>
                        <a:rPr lang="en-US" sz="1200" b="0" i="0" u="none" strike="noStrike" kern="1200" baseline="0" dirty="0" smtClean="0">
                          <a:solidFill>
                            <a:schemeClr val="accent4"/>
                          </a:solidFill>
                          <a:latin typeface="+mn-lt"/>
                          <a:ea typeface="+mn-ea"/>
                          <a:cs typeface="+mn-cs"/>
                        </a:rPr>
                        <a:t>(Topic 350), Simplifying the Test for Goodwill Impairment</a:t>
                      </a:r>
                      <a:endParaRPr lang="en-US" sz="1200" b="1" i="0" u="none" strike="noStrike" kern="1200" baseline="0" dirty="0">
                        <a:solidFill>
                          <a:schemeClr val="accent4"/>
                        </a:solidFill>
                        <a:latin typeface="+mn-lt"/>
                        <a:ea typeface="+mn-ea"/>
                        <a:cs typeface="+mn-cs"/>
                      </a:endParaRPr>
                    </a:p>
                  </a:txBody>
                  <a:tcPr marL="90239" marR="90239"/>
                </a:tc>
                <a:tc>
                  <a:txBody>
                    <a:bodyPr/>
                    <a:lstStyle/>
                    <a:p>
                      <a:r>
                        <a:rPr lang="en-US" sz="1200" b="0" i="0" u="none" strike="noStrike" kern="1200" baseline="0" dirty="0" smtClean="0">
                          <a:solidFill>
                            <a:schemeClr val="accent4"/>
                          </a:solidFill>
                          <a:latin typeface="+mn-lt"/>
                          <a:ea typeface="+mn-ea"/>
                          <a:cs typeface="+mn-cs"/>
                        </a:rPr>
                        <a:t>Public business entities that meet the definition of an SEC filer: effective for annual and any interim impairment tests performed for periods beginning after 15 December 2019; other public business entities: effective for annual and any interim impairment tests performed for periods beginning after 15 December 2020</a:t>
                      </a:r>
                    </a:p>
                  </a:txBody>
                  <a:tcPr marL="90239" marR="90239"/>
                </a:tc>
              </a:tr>
              <a:tr h="456625">
                <a:tc>
                  <a:txBody>
                    <a:bodyPr/>
                    <a:lstStyle/>
                    <a:p>
                      <a:r>
                        <a:rPr lang="en-US" sz="1200" dirty="0" smtClean="0"/>
                        <a:t>2016-15</a:t>
                      </a:r>
                      <a:endParaRPr lang="en-US" sz="1200" dirty="0">
                        <a:solidFill>
                          <a:srgbClr val="646464"/>
                        </a:solidFill>
                      </a:endParaRPr>
                    </a:p>
                  </a:txBody>
                  <a:tcPr marL="90239" marR="90239"/>
                </a:tc>
                <a:tc>
                  <a:txBody>
                    <a:bodyPr/>
                    <a:lstStyle/>
                    <a:p>
                      <a:r>
                        <a:rPr lang="en-US" sz="1200" b="1" u="none" strike="noStrike" kern="1200" baseline="0" dirty="0" smtClean="0"/>
                        <a:t>Statement of Cash Flows </a:t>
                      </a:r>
                      <a:r>
                        <a:rPr lang="en-US" sz="1200" u="none" strike="noStrike" kern="1200" baseline="0" dirty="0" smtClean="0"/>
                        <a:t>(Topic 230), Classification of Certain Cash Receipts and Cash Payments </a:t>
                      </a:r>
                      <a:endParaRPr lang="en-US" sz="1200" b="0" i="0" u="none" strike="noStrike" kern="1200" baseline="0" dirty="0">
                        <a:solidFill>
                          <a:srgbClr val="646464"/>
                        </a:solidFill>
                        <a:latin typeface="+mn-lt"/>
                        <a:ea typeface="+mn-ea"/>
                        <a:cs typeface="+mn-cs"/>
                      </a:endParaRPr>
                    </a:p>
                  </a:txBody>
                  <a:tcPr marL="90239" marR="90239"/>
                </a:tc>
                <a:tc>
                  <a:txBody>
                    <a:bodyPr/>
                    <a:lstStyle/>
                    <a:p>
                      <a:r>
                        <a:rPr lang="en-US" sz="1200" u="none" strike="noStrike" kern="1200" baseline="0" dirty="0" smtClean="0"/>
                        <a:t>Effective for fiscal years beginning after 15 December 2017, and interim periods within those fiscal years</a:t>
                      </a:r>
                      <a:endParaRPr lang="en-US" sz="1200" b="0" i="0" u="none" strike="noStrike" kern="1200" baseline="0" dirty="0" smtClean="0">
                        <a:solidFill>
                          <a:srgbClr val="646464"/>
                        </a:solidFill>
                        <a:latin typeface="+mn-lt"/>
                        <a:ea typeface="+mn-ea"/>
                        <a:cs typeface="+mn-cs"/>
                      </a:endParaRPr>
                    </a:p>
                  </a:txBody>
                  <a:tcPr marL="90239" marR="90239"/>
                </a:tc>
              </a:tr>
              <a:tr h="5580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t>2016-13 	</a:t>
                      </a:r>
                    </a:p>
                    <a:p>
                      <a:endParaRPr lang="en-US" sz="1200" dirty="0">
                        <a:solidFill>
                          <a:srgbClr val="646464"/>
                        </a:solidFill>
                      </a:endParaRPr>
                    </a:p>
                  </a:txBody>
                  <a:tcPr marL="90239" marR="902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baseline="0" dirty="0" smtClean="0"/>
                        <a:t>Financial Instruments — Credit Losses </a:t>
                      </a:r>
                      <a:r>
                        <a:rPr lang="en-US" sz="1200" u="none" strike="noStrike" kern="1200" baseline="0" dirty="0" smtClean="0"/>
                        <a:t>(Topic 326), Measurement of Credit Losses on Financial Instruments 	</a:t>
                      </a:r>
                    </a:p>
                  </a:txBody>
                  <a:tcPr marL="90239" marR="90239"/>
                </a:tc>
                <a:tc>
                  <a:txBody>
                    <a:bodyPr/>
                    <a:lstStyle/>
                    <a:p>
                      <a:r>
                        <a:rPr lang="en-US" sz="1200" u="none" strike="noStrike" kern="1200" baseline="0" dirty="0" smtClean="0"/>
                        <a:t>Effective for fiscal years beginning after 15 December 2019, including interim periods within those years </a:t>
                      </a:r>
                      <a:endParaRPr lang="en-US" sz="1200" b="0" i="0" u="none" strike="noStrike" kern="1200" baseline="0" dirty="0" smtClean="0">
                        <a:solidFill>
                          <a:srgbClr val="646464"/>
                        </a:solidFill>
                        <a:latin typeface="+mn-lt"/>
                        <a:ea typeface="+mn-ea"/>
                        <a:cs typeface="+mn-cs"/>
                      </a:endParaRPr>
                    </a:p>
                  </a:txBody>
                  <a:tcPr marL="90239" marR="90239"/>
                </a:tc>
              </a:tr>
              <a:tr h="456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t>2016-01 	</a:t>
                      </a:r>
                    </a:p>
                    <a:p>
                      <a:endParaRPr lang="en-US" sz="1200" dirty="0">
                        <a:solidFill>
                          <a:srgbClr val="646464"/>
                        </a:solidFill>
                      </a:endParaRPr>
                    </a:p>
                  </a:txBody>
                  <a:tcPr marL="90239" marR="902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baseline="0" dirty="0" smtClean="0"/>
                        <a:t>Financial Instruments — Overall </a:t>
                      </a:r>
                      <a:r>
                        <a:rPr lang="en-US" sz="1200" u="none" strike="noStrike" kern="1200" baseline="0" dirty="0" smtClean="0"/>
                        <a:t>(Subtopic 825-10), Recognition and Measurement of Financial Assets and Financial Liabilities</a:t>
                      </a:r>
                      <a:endParaRPr lang="en-US" sz="1200" dirty="0">
                        <a:solidFill>
                          <a:srgbClr val="646464"/>
                        </a:solidFill>
                      </a:endParaRPr>
                    </a:p>
                  </a:txBody>
                  <a:tcPr marL="90239" marR="90239"/>
                </a:tc>
                <a:tc>
                  <a:txBody>
                    <a:bodyPr/>
                    <a:lstStyle/>
                    <a:p>
                      <a:r>
                        <a:rPr lang="en-US" sz="1200" u="none" strike="noStrike" kern="1200" baseline="0" dirty="0" smtClean="0"/>
                        <a:t>Effective for fiscal years, and interim periods within those fiscal years, beginning after 15 December 2017</a:t>
                      </a:r>
                      <a:endParaRPr lang="en-US" sz="1200" b="0" i="0" u="none" strike="noStrike" kern="1200" baseline="0" dirty="0" smtClean="0">
                        <a:solidFill>
                          <a:srgbClr val="646464"/>
                        </a:solidFill>
                        <a:latin typeface="+mn-lt"/>
                        <a:ea typeface="+mn-ea"/>
                        <a:cs typeface="+mn-cs"/>
                      </a:endParaRPr>
                    </a:p>
                  </a:txBody>
                  <a:tcPr marL="90239" marR="90239"/>
                </a:tc>
              </a:tr>
              <a:tr h="253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solidFill>
                            <a:schemeClr val="dk1"/>
                          </a:solidFill>
                          <a:latin typeface="+mn-lt"/>
                          <a:ea typeface="+mn-ea"/>
                          <a:cs typeface="+mn-cs"/>
                        </a:rPr>
                        <a:t>2014-09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baseline="0" dirty="0" smtClean="0">
                        <a:solidFill>
                          <a:schemeClr val="dk1"/>
                        </a:solidFill>
                        <a:latin typeface="+mn-lt"/>
                        <a:ea typeface="+mn-ea"/>
                        <a:cs typeface="+mn-cs"/>
                      </a:endParaRPr>
                    </a:p>
                  </a:txBody>
                  <a:tcPr marL="90239" marR="9023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baseline="0" dirty="0" smtClean="0">
                          <a:solidFill>
                            <a:schemeClr val="dk1"/>
                          </a:solidFill>
                          <a:latin typeface="+mn-lt"/>
                          <a:ea typeface="+mn-ea"/>
                          <a:cs typeface="+mn-cs"/>
                        </a:rPr>
                        <a:t>Revenue from Contracts with Customers </a:t>
                      </a:r>
                      <a:r>
                        <a:rPr lang="en-US" sz="1200" u="none" strike="noStrike" kern="1200" baseline="0" dirty="0" smtClean="0">
                          <a:solidFill>
                            <a:schemeClr val="dk1"/>
                          </a:solidFill>
                          <a:latin typeface="+mn-lt"/>
                          <a:ea typeface="+mn-ea"/>
                          <a:cs typeface="+mn-cs"/>
                        </a:rPr>
                        <a:t>(Topic 606) 	</a:t>
                      </a:r>
                    </a:p>
                    <a:p>
                      <a:endParaRPr lang="en-US" sz="1200" dirty="0">
                        <a:solidFill>
                          <a:srgbClr val="646464"/>
                        </a:solidFill>
                      </a:endParaRPr>
                    </a:p>
                  </a:txBody>
                  <a:tcPr marL="90239" marR="9023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solidFill>
                            <a:schemeClr val="dk1"/>
                          </a:solidFill>
                          <a:latin typeface="+mn-lt"/>
                          <a:ea typeface="+mn-ea"/>
                          <a:cs typeface="+mn-cs"/>
                        </a:rPr>
                        <a:t>Effective for annual reporting periods beginning after 15 December 2017, including interim reporting periods within that reporting period</a:t>
                      </a:r>
                    </a:p>
                  </a:txBody>
                  <a:tcPr marL="90239" marR="90239"/>
                </a:tc>
              </a:tr>
            </a:tbl>
          </a:graphicData>
        </a:graphic>
      </p:graphicFrame>
    </p:spTree>
    <p:extLst>
      <p:ext uri="{BB962C8B-B14F-4D97-AF65-F5344CB8AC3E}">
        <p14:creationId xmlns:p14="http://schemas.microsoft.com/office/powerpoint/2010/main" val="61922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About EY</a:t>
            </a:r>
            <a:endParaRPr lang="en-US" sz="3000" dirty="0"/>
          </a:p>
        </p:txBody>
      </p:sp>
      <p:sp>
        <p:nvSpPr>
          <p:cNvPr id="3" name="Content Placeholder 2"/>
          <p:cNvSpPr>
            <a:spLocks noGrp="1"/>
          </p:cNvSpPr>
          <p:nvPr>
            <p:ph idx="1"/>
          </p:nvPr>
        </p:nvSpPr>
        <p:spPr>
          <a:xfrm>
            <a:off x="379725" y="1667763"/>
            <a:ext cx="8418513" cy="4621212"/>
          </a:xfrm>
        </p:spPr>
        <p:txBody>
          <a:bodyPr/>
          <a:lstStyle/>
          <a:p>
            <a:pPr marL="0" lvl="0" indent="0" eaLnBrk="0" hangingPunct="0">
              <a:spcBef>
                <a:spcPts val="1200"/>
              </a:spcBef>
              <a:spcAft>
                <a:spcPts val="0"/>
              </a:spcAft>
              <a:buClr>
                <a:srgbClr val="027FBA"/>
              </a:buClr>
              <a:buNone/>
            </a:pPr>
            <a:r>
              <a:rPr lang="en-US" sz="1400" dirty="0">
                <a:solidFill>
                  <a:srgbClr val="000000"/>
                </a:solidFill>
              </a:rPr>
              <a:t>EY is a global leader in assurance, tax, transaction and advisory 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p>
          <a:p>
            <a:pPr marL="0" lvl="0" indent="0" eaLnBrk="0" hangingPunct="0">
              <a:spcBef>
                <a:spcPts val="1200"/>
              </a:spcBef>
              <a:spcAft>
                <a:spcPts val="0"/>
              </a:spcAft>
              <a:buClr>
                <a:srgbClr val="027FBA"/>
              </a:buClr>
              <a:buNone/>
            </a:pPr>
            <a:r>
              <a:rPr lang="en-US" sz="1400" dirty="0">
                <a:solidFill>
                  <a:srgbClr val="000000"/>
                </a:solidFill>
              </a:rPr>
              <a:t>EY refers to the global organization and may refer to one or more of the member firms of Ernst &amp; Young Global Limited, each of which is a separate legal entity. Ernst &amp; Young Global Limited, a UK company limited by guarantee, does not provide services to clients. For more information about our organization, please visit ey.com.</a:t>
            </a:r>
          </a:p>
          <a:p>
            <a:pPr marL="0" lvl="0" indent="0" eaLnBrk="0" hangingPunct="0">
              <a:spcBef>
                <a:spcPts val="1200"/>
              </a:spcBef>
              <a:spcAft>
                <a:spcPts val="0"/>
              </a:spcAft>
              <a:buClr>
                <a:srgbClr val="027FBA"/>
              </a:buClr>
              <a:buNone/>
            </a:pPr>
            <a:r>
              <a:rPr lang="en-US" sz="1400" dirty="0">
                <a:solidFill>
                  <a:srgbClr val="000000"/>
                </a:solidFill>
              </a:rPr>
              <a:t>Ernst &amp; Young LLP is a client-serving member firm of Ernst &amp; Young Global Limited operating in </a:t>
            </a:r>
            <a:br>
              <a:rPr lang="en-US" sz="1400" dirty="0">
                <a:solidFill>
                  <a:srgbClr val="000000"/>
                </a:solidFill>
              </a:rPr>
            </a:br>
            <a:r>
              <a:rPr lang="en-US" sz="1400" dirty="0">
                <a:solidFill>
                  <a:srgbClr val="000000"/>
                </a:solidFill>
              </a:rPr>
              <a:t>the US.</a:t>
            </a:r>
          </a:p>
          <a:p>
            <a:pPr marL="0" lvl="0" indent="0" eaLnBrk="0" hangingPunct="0">
              <a:spcBef>
                <a:spcPts val="1200"/>
              </a:spcBef>
              <a:spcAft>
                <a:spcPts val="0"/>
              </a:spcAft>
              <a:buClr>
                <a:srgbClr val="027FBA"/>
              </a:buClr>
              <a:buNone/>
            </a:pPr>
            <a:r>
              <a:rPr lang="en-US" sz="1400" dirty="0">
                <a:solidFill>
                  <a:srgbClr val="000000"/>
                </a:solidFill>
              </a:rPr>
              <a:t>© </a:t>
            </a:r>
            <a:r>
              <a:rPr lang="en-US" sz="1400" dirty="0" smtClean="0">
                <a:solidFill>
                  <a:srgbClr val="000000"/>
                </a:solidFill>
              </a:rPr>
              <a:t>2017 </a:t>
            </a:r>
            <a:r>
              <a:rPr lang="en-US" sz="1400" dirty="0">
                <a:solidFill>
                  <a:srgbClr val="000000"/>
                </a:solidFill>
              </a:rPr>
              <a:t>Ernst &amp; Young LLP. All Rights Reserved.</a:t>
            </a:r>
          </a:p>
          <a:p>
            <a:pPr marL="0" lvl="0" indent="0" eaLnBrk="0" hangingPunct="0">
              <a:spcBef>
                <a:spcPts val="1200"/>
              </a:spcBef>
              <a:spcAft>
                <a:spcPts val="0"/>
              </a:spcAft>
              <a:buClr>
                <a:srgbClr val="027FBA"/>
              </a:buClr>
              <a:buNone/>
            </a:pPr>
            <a:r>
              <a:rPr lang="en-US" sz="1400" dirty="0">
                <a:solidFill>
                  <a:srgbClr val="000000"/>
                </a:solidFill>
              </a:rPr>
              <a:t>This material has been prepared for general informational purposes only and is not intended to be relied upon as accounting, tax or other professional advice. Please refer to your advisors for specific advice.</a:t>
            </a:r>
          </a:p>
          <a:p>
            <a:pPr marL="0" lvl="0" indent="0" eaLnBrk="0" hangingPunct="0">
              <a:spcBef>
                <a:spcPts val="1200"/>
              </a:spcBef>
              <a:spcAft>
                <a:spcPts val="0"/>
              </a:spcAft>
              <a:buClr>
                <a:srgbClr val="027FBA"/>
              </a:buClr>
              <a:buNone/>
            </a:pPr>
            <a:r>
              <a:rPr lang="en-US" sz="1400" dirty="0">
                <a:solidFill>
                  <a:srgbClr val="000000"/>
                </a:solidFill>
              </a:rPr>
              <a:t>www.ey.com</a:t>
            </a:r>
          </a:p>
          <a:p>
            <a:endParaRPr lang="en-US" dirty="0"/>
          </a:p>
        </p:txBody>
      </p:sp>
    </p:spTree>
    <p:extLst>
      <p:ext uri="{BB962C8B-B14F-4D97-AF65-F5344CB8AC3E}">
        <p14:creationId xmlns:p14="http://schemas.microsoft.com/office/powerpoint/2010/main" val="39353247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2500" dirty="0" smtClean="0"/>
              <a:t>Katten Muchin Rosenman LLP Locations</a:t>
            </a:r>
          </a:p>
        </p:txBody>
      </p:sp>
      <p:graphicFrame>
        <p:nvGraphicFramePr>
          <p:cNvPr id="20618" name="Group 138"/>
          <p:cNvGraphicFramePr>
            <a:graphicFrameLocks noGrp="1"/>
          </p:cNvGraphicFramePr>
          <p:nvPr>
            <p:ph type="tbl" idx="1"/>
            <p:extLst>
              <p:ext uri="{D42A27DB-BD31-4B8C-83A1-F6EECF244321}">
                <p14:modId xmlns:p14="http://schemas.microsoft.com/office/powerpoint/2010/main" val="973530088"/>
              </p:ext>
            </p:extLst>
          </p:nvPr>
        </p:nvGraphicFramePr>
        <p:xfrm>
          <a:off x="471488" y="1514475"/>
          <a:ext cx="8572500" cy="3673475"/>
        </p:xfrm>
        <a:graphic>
          <a:graphicData uri="http://schemas.openxmlformats.org/drawingml/2006/table">
            <a:tbl>
              <a:tblPr/>
              <a:tblGrid>
                <a:gridCol w="1501086"/>
                <a:gridCol w="1886430"/>
                <a:gridCol w="1821567"/>
                <a:gridCol w="1619710"/>
                <a:gridCol w="1743707"/>
              </a:tblGrid>
              <a:tr h="1276962">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1" i="0" u="none" strike="noStrike" cap="none" normalizeH="0" baseline="0" dirty="0" smtClean="0">
                          <a:ln>
                            <a:noFill/>
                          </a:ln>
                          <a:solidFill>
                            <a:srgbClr val="001578"/>
                          </a:solidFill>
                          <a:effectLst/>
                          <a:latin typeface="Arial" charset="0"/>
                        </a:rPr>
                        <a:t>AUSTIN</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One Congress Plaza</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111 Congress Avenue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Suite 1000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Austin, TX 78701-4073</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+1.512.691.4000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+1.512.691.4001 fax</a:t>
                      </a:r>
                    </a:p>
                  </a:txBody>
                  <a:tcPr marL="91448" marR="91448" marT="45715" marB="45715"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b="1" kern="1200" dirty="0" smtClean="0">
                          <a:solidFill>
                            <a:srgbClr val="001578"/>
                          </a:solidFill>
                          <a:effectLst/>
                          <a:latin typeface="Arial" pitchFamily="34" charset="0"/>
                          <a:ea typeface="+mn-ea"/>
                          <a:cs typeface="Arial" pitchFamily="34" charset="0"/>
                        </a:rPr>
                        <a:t>HOUSTON</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1301 McKinney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Suite 3000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Houston, TX 77010-3033</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+1.713.270.3400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smtClean="0">
                          <a:solidFill>
                            <a:schemeClr val="tx1"/>
                          </a:solidFill>
                          <a:effectLst/>
                          <a:latin typeface="Arial" pitchFamily="34" charset="0"/>
                          <a:ea typeface="+mn-ea"/>
                          <a:cs typeface="Arial" pitchFamily="34" charset="0"/>
                        </a:rPr>
                        <a:t>+1.713.270.3401 fax</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txBody>
                  <a:tcPr marL="91448" marR="91448" marT="45715" marB="45715"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1578"/>
                          </a:solidFill>
                          <a:effectLst/>
                          <a:uLnTx/>
                          <a:uFillTx/>
                          <a:latin typeface="Arial" charset="0"/>
                          <a:ea typeface="+mn-ea"/>
                          <a:cs typeface="+mn-cs"/>
                        </a:rPr>
                        <a:t>LOS ANGELES –</a:t>
                      </a:r>
                      <a:br>
                        <a:rPr kumimoji="0" lang="en-US" sz="800" b="1" i="0" u="none" strike="noStrike" kern="1200" cap="none" spc="0" normalizeH="0" baseline="0" noProof="0" dirty="0" smtClean="0">
                          <a:ln>
                            <a:noFill/>
                          </a:ln>
                          <a:solidFill>
                            <a:srgbClr val="001578"/>
                          </a:solidFill>
                          <a:effectLst/>
                          <a:uLnTx/>
                          <a:uFillTx/>
                          <a:latin typeface="Arial" charset="0"/>
                          <a:ea typeface="+mn-ea"/>
                          <a:cs typeface="+mn-cs"/>
                        </a:rPr>
                      </a:br>
                      <a:r>
                        <a:rPr kumimoji="0" lang="en-US" sz="800" b="1" i="0" u="none" strike="noStrike" kern="1200" cap="none" spc="0" normalizeH="0" baseline="0" noProof="0" dirty="0" smtClean="0">
                          <a:ln>
                            <a:noFill/>
                          </a:ln>
                          <a:solidFill>
                            <a:srgbClr val="001578"/>
                          </a:solidFill>
                          <a:effectLst/>
                          <a:uLnTx/>
                          <a:uFillTx/>
                          <a:latin typeface="Arial" charset="0"/>
                          <a:ea typeface="+mn-ea"/>
                          <a:cs typeface="+mn-cs"/>
                        </a:rPr>
                        <a:t>CENTURY CITY</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2029 Century Park East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Suite 2600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Los Angeles, CA 90067-3012</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+1.310.788.4400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+1.310.788.4471 fax</a:t>
                      </a:r>
                    </a:p>
                  </a:txBody>
                  <a:tcPr marL="91448" marR="91448" marT="45715" marB="45715"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1578"/>
                          </a:solidFill>
                          <a:effectLst/>
                          <a:uLnTx/>
                          <a:uFillTx/>
                          <a:latin typeface="Arial" charset="0"/>
                          <a:ea typeface="+mn-ea"/>
                          <a:cs typeface="+mn-cs"/>
                        </a:rPr>
                        <a:t>ORANGE COUNTY</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100 Spectrum Center Drive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Suite 1050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Irvine, CA 92618-4960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+1.714.966.6819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+1.714.966.6821 fax</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1" i="0" u="none" strike="noStrike" kern="1200" cap="none" spc="0" normalizeH="0" baseline="0" noProof="0" dirty="0" smtClean="0">
                        <a:ln>
                          <a:noFill/>
                        </a:ln>
                        <a:solidFill>
                          <a:srgbClr val="004961"/>
                        </a:solidFill>
                        <a:effectLst/>
                        <a:uLnTx/>
                        <a:uFillTx/>
                        <a:latin typeface="Arial" charset="0"/>
                        <a:ea typeface="+mn-ea"/>
                        <a:cs typeface="+mn-cs"/>
                      </a:endParaRPr>
                    </a:p>
                  </a:txBody>
                  <a:tcPr marL="91448" marR="91448" marT="45715" marB="45715" horzOverflow="overflow">
                    <a:lnL>
                      <a:noFill/>
                    </a:lnL>
                    <a:lnR cap="flat">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1578"/>
                          </a:solidFill>
                          <a:effectLst/>
                          <a:uLnTx/>
                          <a:uFillTx/>
                          <a:latin typeface="Arial" charset="0"/>
                          <a:ea typeface="+mn-ea"/>
                          <a:cs typeface="+mn-cs"/>
                        </a:rPr>
                        <a:t>WASHINGTON, DC</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2900 K Street NW</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North Tower - Suite 200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Washington, DC 20007-5118</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+1.202.625.3500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+1.202.298.7570 fax</a:t>
                      </a:r>
                      <a:endParaRPr kumimoji="0" lang="en-US" sz="800" b="1" i="0" u="none" strike="noStrike" kern="1200" cap="none" spc="0" normalizeH="0" baseline="0" noProof="0" dirty="0" smtClean="0">
                        <a:ln>
                          <a:noFill/>
                        </a:ln>
                        <a:solidFill>
                          <a:srgbClr val="004961"/>
                        </a:solidFill>
                        <a:effectLst/>
                        <a:uLnTx/>
                        <a:uFillTx/>
                        <a:latin typeface="Arial" charset="0"/>
                        <a:ea typeface="+mn-ea"/>
                        <a:cs typeface="+mn-cs"/>
                      </a:endParaRPr>
                    </a:p>
                  </a:txBody>
                  <a:tcPr marL="91448" marR="91448" marT="45715" marB="45715" horzOverflow="overflow">
                    <a:lnL>
                      <a:noFill/>
                    </a:lnL>
                    <a:lnR cap="flat">
                      <a:noFill/>
                    </a:lnR>
                    <a:lnT cap="flat">
                      <a:noFill/>
                    </a:lnT>
                    <a:lnB>
                      <a:noFill/>
                    </a:lnB>
                    <a:lnTlToBr>
                      <a:noFill/>
                    </a:lnTlToBr>
                    <a:lnBlToTr>
                      <a:noFill/>
                    </a:lnBlToTr>
                    <a:noFill/>
                  </a:tcPr>
                </a:tc>
              </a:tr>
              <a:tr h="1207793">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1" i="0" u="none" strike="noStrike" cap="none" normalizeH="0" baseline="0" dirty="0" smtClean="0">
                          <a:ln>
                            <a:noFill/>
                          </a:ln>
                          <a:solidFill>
                            <a:srgbClr val="001578"/>
                          </a:solidFill>
                          <a:effectLst/>
                          <a:latin typeface="Arial" charset="0"/>
                        </a:rPr>
                        <a:t>CHARLOTTE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550 South Tryon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Suite 2900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Charlotte, NC 28202-4213</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+1.704.444.2000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+1.704.444.2050 fax</a:t>
                      </a:r>
                    </a:p>
                  </a:txBody>
                  <a:tcPr marL="91448" marR="91448" marT="45715" marB="45715"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1" i="0" u="none" strike="noStrike" cap="none" normalizeH="0" baseline="0" dirty="0" smtClean="0">
                          <a:ln>
                            <a:noFill/>
                          </a:ln>
                          <a:solidFill>
                            <a:srgbClr val="001578"/>
                          </a:solidFill>
                          <a:effectLst/>
                          <a:latin typeface="Arial" charset="0"/>
                        </a:rPr>
                        <a:t>IRVING</a:t>
                      </a:r>
                    </a:p>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545 East John Carpenter Freeway</a:t>
                      </a:r>
                    </a:p>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Suite 300</a:t>
                      </a:r>
                    </a:p>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Irving, TX 75062-3964</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+1.972.587.4100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+1.972.587.4109 fax</a:t>
                      </a: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1578"/>
                          </a:solidFill>
                          <a:effectLst/>
                          <a:uLnTx/>
                          <a:uFillTx/>
                          <a:latin typeface="Arial" charset="0"/>
                          <a:ea typeface="+mn-ea"/>
                          <a:cs typeface="+mn-cs"/>
                        </a:rPr>
                        <a:t>LOS ANGELES – DOWNTOWN</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515 South Flower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Suite 1000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Los Angeles, CA 90071-2212</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+1.213.443.9000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Times New Roman" pitchFamily="18" charset="0"/>
                        </a:rPr>
                        <a:t>+1.213.443.9001 fax</a:t>
                      </a: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1578"/>
                          </a:solidFill>
                          <a:effectLst/>
                          <a:uLnTx/>
                          <a:uFillTx/>
                          <a:latin typeface="Arial" charset="0"/>
                          <a:ea typeface="+mn-ea"/>
                          <a:cs typeface="+mn-cs"/>
                        </a:rPr>
                        <a:t>SAN FRANCISCO</a:t>
                      </a:r>
                      <a:br>
                        <a:rPr kumimoji="0" lang="en-US" sz="800" b="1" i="0" u="none" strike="noStrike" kern="1200" cap="none" spc="0" normalizeH="0" baseline="0" noProof="0" dirty="0" smtClean="0">
                          <a:ln>
                            <a:noFill/>
                          </a:ln>
                          <a:solidFill>
                            <a:srgbClr val="001578"/>
                          </a:solidFill>
                          <a:effectLst/>
                          <a:uLnTx/>
                          <a:uFillTx/>
                          <a:latin typeface="Arial" charset="0"/>
                          <a:ea typeface="+mn-ea"/>
                          <a:cs typeface="+mn-cs"/>
                        </a:rPr>
                      </a:br>
                      <a:r>
                        <a:rPr kumimoji="0" lang="en-US" sz="800" b="1" i="0" u="none" strike="noStrike" kern="1200" cap="none" spc="0" normalizeH="0" baseline="0" noProof="0" dirty="0" smtClean="0">
                          <a:ln>
                            <a:noFill/>
                          </a:ln>
                          <a:solidFill>
                            <a:srgbClr val="001578"/>
                          </a:solidFill>
                          <a:effectLst/>
                          <a:uLnTx/>
                          <a:uFillTx/>
                          <a:latin typeface="Arial" charset="0"/>
                          <a:ea typeface="+mn-ea"/>
                          <a:cs typeface="+mn-cs"/>
                        </a:rPr>
                        <a:t>BAY AREA</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1999 Harrison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Suite 700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Oakland, CA 94612-4704</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+1.415.293.5800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+1.415.293.5801 fax</a:t>
                      </a:r>
                      <a:endParaRPr kumimoji="0" lang="en-US" sz="800" b="1" i="0" u="none" strike="noStrike" kern="1200" cap="none" spc="0" normalizeH="0" baseline="0" noProof="0" dirty="0" smtClean="0">
                        <a:ln>
                          <a:noFill/>
                        </a:ln>
                        <a:solidFill>
                          <a:srgbClr val="004961"/>
                        </a:solidFill>
                        <a:effectLst/>
                        <a:uLnTx/>
                        <a:uFillTx/>
                        <a:latin typeface="Arial" charset="0"/>
                        <a:ea typeface="+mn-ea"/>
                        <a:cs typeface="+mn-cs"/>
                      </a:endParaRP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cap="flat">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cap="flat">
                      <a:noFill/>
                    </a:lnR>
                    <a:lnT>
                      <a:noFill/>
                    </a:lnT>
                    <a:lnB>
                      <a:noFill/>
                    </a:lnB>
                    <a:lnTlToBr>
                      <a:noFill/>
                    </a:lnTlToBr>
                    <a:lnBlToTr>
                      <a:noFill/>
                    </a:lnBlToTr>
                    <a:noFill/>
                  </a:tcPr>
                </a:tc>
              </a:tr>
              <a:tr h="1188720">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1" i="0" u="none" strike="noStrike" cap="none" normalizeH="0" baseline="0" dirty="0" smtClean="0">
                          <a:ln>
                            <a:noFill/>
                          </a:ln>
                          <a:solidFill>
                            <a:srgbClr val="001578"/>
                          </a:solidFill>
                          <a:effectLst/>
                          <a:latin typeface="Arial" charset="0"/>
                        </a:rPr>
                        <a:t>CHICAGO</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525 West Monroe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Chicago, IL 60661-3693</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+1.312.902.5200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smtClean="0">
                          <a:ln>
                            <a:noFill/>
                          </a:ln>
                          <a:solidFill>
                            <a:schemeClr val="tx1"/>
                          </a:solidFill>
                          <a:effectLst/>
                          <a:latin typeface="Arial" charset="0"/>
                        </a:rPr>
                        <a:t>+1.312.902.1061 fax</a:t>
                      </a:r>
                    </a:p>
                  </a:txBody>
                  <a:tcPr marL="91448" marR="91448" marT="45715" marB="45715"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defRPr/>
                      </a:pPr>
                      <a:r>
                        <a:rPr kumimoji="0" lang="en-US" sz="800" b="1" i="0" u="none" strike="noStrike" kern="1200" cap="none" spc="0" normalizeH="0" baseline="0" noProof="0" dirty="0" smtClean="0">
                          <a:ln>
                            <a:noFill/>
                          </a:ln>
                          <a:solidFill>
                            <a:srgbClr val="001578"/>
                          </a:solidFill>
                          <a:effectLst/>
                          <a:uLnTx/>
                          <a:uFillTx/>
                          <a:latin typeface="Arial" charset="0"/>
                          <a:ea typeface="+mn-ea"/>
                          <a:cs typeface="+mn-cs"/>
                        </a:rPr>
                        <a:t>LONDON</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Paternoster House</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65 St Paul’s Churchyard</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London EC4M 8AB United Kingdom</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+44.0.20.7776.7620 tel</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+44.0.20.7776.7621 fax</a:t>
                      </a:r>
                    </a:p>
                  </a:txBody>
                  <a:tcPr marL="91448" marR="91448" marT="45715" marB="45715"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1578"/>
                          </a:solidFill>
                          <a:effectLst/>
                          <a:uLnTx/>
                          <a:uFillTx/>
                          <a:latin typeface="Arial" charset="0"/>
                          <a:ea typeface="+mn-ea"/>
                          <a:cs typeface="+mn-cs"/>
                        </a:rPr>
                        <a:t>NEW YORK</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575 Madison Avenue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New York, NY 10022-2585</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+1.212.940.8800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+1.212.940.8776 fax</a:t>
                      </a:r>
                      <a:endParaRPr lang="en-US" sz="800" dirty="0"/>
                    </a:p>
                  </a:txBody>
                  <a:tcPr marL="91448" marR="91448" marT="45715" marB="45715"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smtClean="0">
                          <a:ln>
                            <a:noFill/>
                          </a:ln>
                          <a:solidFill>
                            <a:srgbClr val="001578"/>
                          </a:solidFill>
                          <a:effectLst/>
                          <a:uLnTx/>
                          <a:uFillTx/>
                          <a:latin typeface="Arial" charset="0"/>
                          <a:ea typeface="+mn-ea"/>
                          <a:cs typeface="Arial" charset="0"/>
                        </a:rPr>
                        <a:t>SHANGHAI</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Arial" charset="0"/>
                        </a:rPr>
                        <a:t>Suite 4906 Wheelock Square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Arial" charset="0"/>
                        </a:rPr>
                        <a:t>1717 Nanjing Road West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Arial" charset="0"/>
                        </a:rPr>
                        <a:t>Shanghai 200040 P.R. China </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+86.21.6039.3222 tel</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mn-cs"/>
                        </a:rPr>
                        <a:t>+86.21.6039.3223 fax</a:t>
                      </a:r>
                    </a:p>
                  </a:txBody>
                  <a:tcPr marL="91448" marR="91448" marT="45715" marB="45715" horzOverflow="overflow">
                    <a:lnL>
                      <a:noFill/>
                    </a:lnL>
                    <a:lnR cap="flat">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91448" marR="91448" marT="45715" marB="45715" horzOverflow="overflow">
                    <a:lnL>
                      <a:noFill/>
                    </a:lnL>
                    <a:lnR cap="flat">
                      <a:noFill/>
                    </a:lnR>
                    <a:lnT>
                      <a:noFill/>
                    </a:lnT>
                    <a:lnB cap="flat">
                      <a:noFill/>
                    </a:lnB>
                    <a:lnTlToBr>
                      <a:noFill/>
                    </a:lnTlToBr>
                    <a:lnBlToTr>
                      <a:noFill/>
                    </a:lnBlToTr>
                    <a:noFill/>
                  </a:tcPr>
                </a:tc>
              </a:tr>
            </a:tbl>
          </a:graphicData>
        </a:graphic>
      </p:graphicFrame>
      <p:sp>
        <p:nvSpPr>
          <p:cNvPr id="5123" name="Rectangle 7"/>
          <p:cNvSpPr>
            <a:spLocks noChangeArrowheads="1"/>
          </p:cNvSpPr>
          <p:nvPr/>
        </p:nvSpPr>
        <p:spPr bwMode="auto">
          <a:xfrm>
            <a:off x="471488" y="5724939"/>
            <a:ext cx="6711950" cy="771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eaLnBrk="1" hangingPunct="1">
              <a:spcBef>
                <a:spcPct val="0"/>
              </a:spcBef>
              <a:spcAft>
                <a:spcPct val="0"/>
              </a:spcAft>
              <a:buClrTx/>
              <a:buFontTx/>
              <a:buNone/>
            </a:pPr>
            <a:r>
              <a:rPr lang="en-US" altLang="en-US" sz="800" dirty="0">
                <a:solidFill>
                  <a:srgbClr val="000000"/>
                </a:solidFill>
              </a:rPr>
              <a:t>Katten refers to Katten Muchin Rosenman LLP and the affiliated partnership as explained at kattenlaw.com/disclaimer.</a:t>
            </a:r>
          </a:p>
          <a:p>
            <a:pPr eaLnBrk="1" hangingPunct="1">
              <a:spcBef>
                <a:spcPct val="0"/>
              </a:spcBef>
              <a:spcAft>
                <a:spcPct val="0"/>
              </a:spcAft>
              <a:buClrTx/>
              <a:buFontTx/>
              <a:buNone/>
            </a:pPr>
            <a:endParaRPr lang="en-US" altLang="en-US" sz="800" dirty="0">
              <a:solidFill>
                <a:srgbClr val="000000"/>
              </a:solidFill>
            </a:endParaRPr>
          </a:p>
          <a:p>
            <a:pPr eaLnBrk="1" hangingPunct="1">
              <a:spcBef>
                <a:spcPct val="0"/>
              </a:spcBef>
              <a:spcAft>
                <a:spcPct val="0"/>
              </a:spcAft>
              <a:buClrTx/>
              <a:buFontTx/>
              <a:buNone/>
            </a:pPr>
            <a:r>
              <a:rPr lang="en-US" altLang="en-US" sz="800" dirty="0">
                <a:solidFill>
                  <a:srgbClr val="000000"/>
                </a:solidFill>
              </a:rPr>
              <a:t>Attorney advertising. Published as a source of information only. The material contained herein is not to be construed as legal advice or opinion.</a:t>
            </a:r>
          </a:p>
        </p:txBody>
      </p:sp>
      <p:sp>
        <p:nvSpPr>
          <p:cNvPr id="5124" name="Text Box 8"/>
          <p:cNvSpPr txBox="1">
            <a:spLocks noChangeArrowheads="1"/>
          </p:cNvSpPr>
          <p:nvPr/>
        </p:nvSpPr>
        <p:spPr bwMode="auto">
          <a:xfrm>
            <a:off x="7459663" y="6099589"/>
            <a:ext cx="1489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a:spcBef>
                <a:spcPct val="50000"/>
              </a:spcBef>
              <a:spcAft>
                <a:spcPct val="0"/>
              </a:spcAft>
              <a:buClrTx/>
              <a:buFontTx/>
              <a:buNone/>
            </a:pPr>
            <a:r>
              <a:rPr lang="en-US" altLang="en-US" sz="1000" b="1" dirty="0">
                <a:solidFill>
                  <a:srgbClr val="969696"/>
                </a:solidFill>
              </a:rPr>
              <a:t>www.kattenlaw.com</a:t>
            </a:r>
          </a:p>
        </p:txBody>
      </p:sp>
      <p:pic>
        <p:nvPicPr>
          <p:cNvPr id="5125" name="Picture 9" descr="Katten logo_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975" y="5599526"/>
            <a:ext cx="13795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20"/>
          <p:cNvSpPr>
            <a:spLocks noChangeShapeType="1"/>
          </p:cNvSpPr>
          <p:nvPr/>
        </p:nvSpPr>
        <p:spPr bwMode="auto">
          <a:xfrm flipV="1">
            <a:off x="101600" y="1358900"/>
            <a:ext cx="8867775" cy="0"/>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 name="Rectangle 21"/>
          <p:cNvSpPr>
            <a:spLocks noChangeArrowheads="1"/>
          </p:cNvSpPr>
          <p:nvPr/>
        </p:nvSpPr>
        <p:spPr bwMode="gray">
          <a:xfrm>
            <a:off x="0" y="6518275"/>
            <a:ext cx="9144000" cy="223838"/>
          </a:xfrm>
          <a:prstGeom prst="rect">
            <a:avLst/>
          </a:prstGeom>
          <a:solidFill>
            <a:schemeClr val="bg1">
              <a:lumMod val="65000"/>
            </a:schemeClr>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21" name="Rectangle 22"/>
          <p:cNvSpPr>
            <a:spLocks noChangeArrowheads="1"/>
          </p:cNvSpPr>
          <p:nvPr/>
        </p:nvSpPr>
        <p:spPr bwMode="gray">
          <a:xfrm>
            <a:off x="0" y="6634163"/>
            <a:ext cx="9144000" cy="223837"/>
          </a:xfrm>
          <a:prstGeom prst="rect">
            <a:avLst/>
          </a:prstGeom>
          <a:solidFill>
            <a:srgbClr val="001578"/>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grpSp>
        <p:nvGrpSpPr>
          <p:cNvPr id="22" name="Group 27"/>
          <p:cNvGrpSpPr>
            <a:grpSpLocks/>
          </p:cNvGrpSpPr>
          <p:nvPr/>
        </p:nvGrpSpPr>
        <p:grpSpPr bwMode="auto">
          <a:xfrm flipV="1">
            <a:off x="0" y="0"/>
            <a:ext cx="9144000" cy="142875"/>
            <a:chOff x="0" y="4106"/>
            <a:chExt cx="5760" cy="214"/>
          </a:xfrm>
        </p:grpSpPr>
        <p:sp>
          <p:nvSpPr>
            <p:cNvPr id="23" name="Rectangle 28"/>
            <p:cNvSpPr>
              <a:spLocks noChangeArrowheads="1"/>
            </p:cNvSpPr>
            <p:nvPr userDrawn="1"/>
          </p:nvSpPr>
          <p:spPr bwMode="gray">
            <a:xfrm>
              <a:off x="0" y="4106"/>
              <a:ext cx="5760" cy="140"/>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sp>
          <p:nvSpPr>
            <p:cNvPr id="24" name="Rectangle 29"/>
            <p:cNvSpPr>
              <a:spLocks noChangeArrowheads="1"/>
            </p:cNvSpPr>
            <p:nvPr userDrawn="1"/>
          </p:nvSpPr>
          <p:spPr bwMode="gray">
            <a:xfrm>
              <a:off x="0" y="4180"/>
              <a:ext cx="5760" cy="140"/>
            </a:xfrm>
            <a:prstGeom prst="rect">
              <a:avLst/>
            </a:prstGeom>
            <a:solidFill>
              <a:srgbClr val="00157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solidFill>
                  <a:srgbClr val="000000"/>
                </a:solidFill>
              </a:endParaRPr>
            </a:p>
          </p:txBody>
        </p:sp>
      </p:grpSp>
    </p:spTree>
    <p:extLst>
      <p:ext uri="{BB962C8B-B14F-4D97-AF65-F5344CB8AC3E}">
        <p14:creationId xmlns:p14="http://schemas.microsoft.com/office/powerpoint/2010/main" val="2370756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Shareholder Proposals (SLB 14I)</a:t>
            </a:r>
            <a:r>
              <a:rPr lang="en-US" dirty="0"/>
              <a:t> </a:t>
            </a:r>
            <a:r>
              <a:rPr lang="en-US" sz="1600" b="0" dirty="0"/>
              <a:t>(cont.)</a:t>
            </a:r>
            <a:endParaRPr lang="en-US" dirty="0"/>
          </a:p>
        </p:txBody>
      </p:sp>
      <p:sp>
        <p:nvSpPr>
          <p:cNvPr id="3" name="Content Placeholder 2"/>
          <p:cNvSpPr>
            <a:spLocks noGrp="1"/>
          </p:cNvSpPr>
          <p:nvPr>
            <p:ph idx="1"/>
          </p:nvPr>
        </p:nvSpPr>
        <p:spPr/>
        <p:txBody>
          <a:bodyPr/>
          <a:lstStyle/>
          <a:p>
            <a:pPr lvl="0">
              <a:spcBef>
                <a:spcPts val="1400"/>
              </a:spcBef>
              <a:spcAft>
                <a:spcPts val="300"/>
              </a:spcAft>
            </a:pPr>
            <a:r>
              <a:rPr lang="en-US" dirty="0" smtClean="0"/>
              <a:t>“Economic Relevance” Exception (14a-8(i)(5))</a:t>
            </a:r>
          </a:p>
          <a:p>
            <a:pPr lvl="1">
              <a:spcBef>
                <a:spcPts val="1400"/>
              </a:spcBef>
              <a:spcAft>
                <a:spcPts val="300"/>
              </a:spcAft>
            </a:pPr>
            <a:r>
              <a:rPr lang="en-US" dirty="0" smtClean="0"/>
              <a:t>Exclude proposal that relates to operations which account for less than 5% of company’s total assets at fiscal year end, and for less than 5% of net earnings and gross sales for fiscal year, and is not otherwise significantly related to the company’s business.</a:t>
            </a:r>
          </a:p>
          <a:p>
            <a:pPr lvl="1">
              <a:spcBef>
                <a:spcPts val="1400"/>
              </a:spcBef>
              <a:spcAft>
                <a:spcPts val="300"/>
              </a:spcAft>
            </a:pPr>
            <a:r>
              <a:rPr lang="en-US" dirty="0" smtClean="0"/>
              <a:t>Historically, Corp Fin infrequently agreed with exclusion under this exception.</a:t>
            </a:r>
          </a:p>
          <a:p>
            <a:pPr lvl="2">
              <a:spcBef>
                <a:spcPts val="1400"/>
              </a:spcBef>
              <a:spcAft>
                <a:spcPts val="300"/>
              </a:spcAft>
            </a:pPr>
            <a:r>
              <a:rPr lang="en-US" dirty="0" smtClean="0"/>
              <a:t>Analysis considered whether company conducted </a:t>
            </a:r>
            <a:r>
              <a:rPr lang="en-US" i="1" dirty="0" smtClean="0"/>
              <a:t>any</a:t>
            </a:r>
            <a:r>
              <a:rPr lang="en-US" dirty="0" smtClean="0"/>
              <a:t> amount of business related to the issue in the proposal and whether that issue was of broad social or ethical concern.</a:t>
            </a:r>
          </a:p>
        </p:txBody>
      </p:sp>
    </p:spTree>
    <p:extLst>
      <p:ext uri="{BB962C8B-B14F-4D97-AF65-F5344CB8AC3E}">
        <p14:creationId xmlns:p14="http://schemas.microsoft.com/office/powerpoint/2010/main" val="2624838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Shareholder Proposals (SLB 14I)</a:t>
            </a:r>
            <a:r>
              <a:rPr lang="en-US" dirty="0"/>
              <a:t> </a:t>
            </a:r>
            <a:r>
              <a:rPr lang="en-US" sz="1600" b="0" dirty="0"/>
              <a:t>(cont.)</a:t>
            </a:r>
            <a:endParaRPr lang="en-US" dirty="0"/>
          </a:p>
        </p:txBody>
      </p:sp>
      <p:sp>
        <p:nvSpPr>
          <p:cNvPr id="3" name="Content Placeholder 2"/>
          <p:cNvSpPr>
            <a:spLocks noGrp="1"/>
          </p:cNvSpPr>
          <p:nvPr>
            <p:ph idx="1"/>
          </p:nvPr>
        </p:nvSpPr>
        <p:spPr/>
        <p:txBody>
          <a:bodyPr/>
          <a:lstStyle/>
          <a:p>
            <a:pPr lvl="0">
              <a:spcBef>
                <a:spcPts val="1400"/>
              </a:spcBef>
              <a:spcAft>
                <a:spcPts val="300"/>
              </a:spcAft>
            </a:pPr>
            <a:r>
              <a:rPr lang="en-US" dirty="0" smtClean="0"/>
              <a:t>“Economic Relevance” Exception (14a-8(i)(5))</a:t>
            </a:r>
          </a:p>
          <a:p>
            <a:pPr lvl="1">
              <a:spcBef>
                <a:spcPts val="1400"/>
              </a:spcBef>
              <a:spcAft>
                <a:spcPts val="300"/>
              </a:spcAft>
            </a:pPr>
            <a:r>
              <a:rPr lang="en-US" dirty="0" smtClean="0"/>
              <a:t>Going forward, Corp Fin will focus on the proposal’s significance to the company’s business when it otherwise relates to operations that account for less than 5% of total assets, net earnings and gross sales.</a:t>
            </a:r>
          </a:p>
          <a:p>
            <a:pPr lvl="1">
              <a:spcBef>
                <a:spcPts val="1400"/>
              </a:spcBef>
              <a:spcAft>
                <a:spcPts val="300"/>
              </a:spcAft>
            </a:pPr>
            <a:r>
              <a:rPr lang="en-US" dirty="0" smtClean="0"/>
              <a:t>Corp Fin would “expect” discussion of board’s analysis (similar to expectation under 14a-8(i)(7)) </a:t>
            </a:r>
            <a:r>
              <a:rPr lang="en-US" dirty="0" smtClean="0">
                <a:solidFill>
                  <a:srgbClr val="000000">
                    <a:lumMod val="65000"/>
                    <a:lumOff val="35000"/>
                  </a:srgbClr>
                </a:solidFill>
              </a:rPr>
              <a:t>in </a:t>
            </a:r>
            <a:r>
              <a:rPr lang="en-US" dirty="0">
                <a:solidFill>
                  <a:srgbClr val="000000">
                    <a:lumMod val="65000"/>
                    <a:lumOff val="35000"/>
                  </a:srgbClr>
                </a:solidFill>
              </a:rPr>
              <a:t>concluding underlying issue is not </a:t>
            </a:r>
            <a:r>
              <a:rPr lang="en-US" dirty="0" smtClean="0">
                <a:solidFill>
                  <a:srgbClr val="000000">
                    <a:lumMod val="65000"/>
                    <a:lumOff val="35000"/>
                  </a:srgbClr>
                </a:solidFill>
              </a:rPr>
              <a:t>significantly related to the company’s business.</a:t>
            </a:r>
            <a:endParaRPr lang="en-US" dirty="0">
              <a:solidFill>
                <a:srgbClr val="000000">
                  <a:lumMod val="65000"/>
                  <a:lumOff val="35000"/>
                </a:srgbClr>
              </a:solidFill>
            </a:endParaRPr>
          </a:p>
        </p:txBody>
      </p:sp>
    </p:spTree>
    <p:extLst>
      <p:ext uri="{BB962C8B-B14F-4D97-AF65-F5344CB8AC3E}">
        <p14:creationId xmlns:p14="http://schemas.microsoft.com/office/powerpoint/2010/main" val="3216406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Shareholder Proposals (SLB 14I)</a:t>
            </a:r>
            <a:r>
              <a:rPr lang="en-US" dirty="0"/>
              <a:t> </a:t>
            </a:r>
            <a:r>
              <a:rPr lang="en-US" sz="1600" b="0" dirty="0"/>
              <a:t>(cont.)</a:t>
            </a:r>
            <a:endParaRPr lang="en-US" dirty="0"/>
          </a:p>
        </p:txBody>
      </p:sp>
      <p:sp>
        <p:nvSpPr>
          <p:cNvPr id="3" name="Content Placeholder 2"/>
          <p:cNvSpPr>
            <a:spLocks noGrp="1"/>
          </p:cNvSpPr>
          <p:nvPr>
            <p:ph idx="1"/>
          </p:nvPr>
        </p:nvSpPr>
        <p:spPr/>
        <p:txBody>
          <a:bodyPr/>
          <a:lstStyle/>
          <a:p>
            <a:pPr lvl="0">
              <a:spcBef>
                <a:spcPts val="1400"/>
              </a:spcBef>
              <a:spcAft>
                <a:spcPts val="300"/>
              </a:spcAft>
            </a:pPr>
            <a:r>
              <a:rPr lang="en-US" sz="2200" dirty="0" smtClean="0"/>
              <a:t>Clarifying comments from Staff on “Ordinary Business” and “Economic Relevance” Exceptions following release of SLB 14I:</a:t>
            </a:r>
          </a:p>
          <a:p>
            <a:pPr lvl="1">
              <a:spcBef>
                <a:spcPts val="1400"/>
              </a:spcBef>
              <a:spcAft>
                <a:spcPts val="300"/>
              </a:spcAft>
            </a:pPr>
            <a:r>
              <a:rPr lang="en-US" sz="2000" dirty="0" smtClean="0"/>
              <a:t>Are companies required, in all cases to, include board analysis in no-action requests?</a:t>
            </a:r>
          </a:p>
          <a:p>
            <a:pPr lvl="1">
              <a:spcBef>
                <a:spcPts val="1400"/>
              </a:spcBef>
              <a:spcAft>
                <a:spcPts val="300"/>
              </a:spcAft>
            </a:pPr>
            <a:r>
              <a:rPr lang="en-US" sz="2000" dirty="0" smtClean="0">
                <a:solidFill>
                  <a:srgbClr val="000000">
                    <a:lumMod val="65000"/>
                    <a:lumOff val="35000"/>
                  </a:srgbClr>
                </a:solidFill>
              </a:rPr>
              <a:t>If board’s analysis is included in no-action request, how will it be used by the Staff in making its decision?</a:t>
            </a:r>
          </a:p>
          <a:p>
            <a:pPr lvl="1">
              <a:spcBef>
                <a:spcPts val="1400"/>
              </a:spcBef>
              <a:spcAft>
                <a:spcPts val="300"/>
              </a:spcAft>
            </a:pPr>
            <a:r>
              <a:rPr lang="en-US" sz="2000" dirty="0" smtClean="0">
                <a:solidFill>
                  <a:srgbClr val="000000">
                    <a:lumMod val="65000"/>
                    <a:lumOff val="35000"/>
                  </a:srgbClr>
                </a:solidFill>
              </a:rPr>
              <a:t>May a board delegate its process to a board committee?</a:t>
            </a:r>
          </a:p>
          <a:p>
            <a:pPr lvl="1">
              <a:spcBef>
                <a:spcPts val="1400"/>
              </a:spcBef>
              <a:spcAft>
                <a:spcPts val="300"/>
              </a:spcAft>
            </a:pPr>
            <a:r>
              <a:rPr lang="en-US" sz="2000" dirty="0" smtClean="0">
                <a:solidFill>
                  <a:srgbClr val="000000">
                    <a:lumMod val="65000"/>
                    <a:lumOff val="35000"/>
                  </a:srgbClr>
                </a:solidFill>
              </a:rPr>
              <a:t>Any specific process that boards are expected to follow in conducting its analysis?</a:t>
            </a:r>
          </a:p>
          <a:p>
            <a:pPr lvl="1">
              <a:spcBef>
                <a:spcPts val="1400"/>
              </a:spcBef>
              <a:spcAft>
                <a:spcPts val="300"/>
              </a:spcAft>
            </a:pPr>
            <a:r>
              <a:rPr lang="en-US" sz="2000" dirty="0" smtClean="0">
                <a:solidFill>
                  <a:srgbClr val="000000">
                    <a:lumMod val="65000"/>
                    <a:lumOff val="35000"/>
                  </a:srgbClr>
                </a:solidFill>
              </a:rPr>
              <a:t>Any specific requirement as to what a company should include about board process in its no-action request? </a:t>
            </a:r>
            <a:endParaRPr lang="en-US" sz="2000" dirty="0">
              <a:solidFill>
                <a:srgbClr val="000000">
                  <a:lumMod val="65000"/>
                  <a:lumOff val="35000"/>
                </a:srgbClr>
              </a:solidFill>
            </a:endParaRPr>
          </a:p>
        </p:txBody>
      </p:sp>
    </p:spTree>
    <p:extLst>
      <p:ext uri="{BB962C8B-B14F-4D97-AF65-F5344CB8AC3E}">
        <p14:creationId xmlns:p14="http://schemas.microsoft.com/office/powerpoint/2010/main" val="1805678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1209</TotalTime>
  <Words>5574</Words>
  <Application>Microsoft Office PowerPoint</Application>
  <PresentationFormat>On-screen Show (4:3)</PresentationFormat>
  <Paragraphs>684</Paragraphs>
  <Slides>67</Slides>
  <Notes>6</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1_Default Design</vt:lpstr>
      <vt:lpstr>2_Default Design</vt:lpstr>
      <vt:lpstr>PowerPoint Presentation</vt:lpstr>
      <vt:lpstr>Speakers</vt:lpstr>
      <vt:lpstr> Topics to Be Discussed </vt:lpstr>
      <vt:lpstr>Dodd-Frank Compensation-Related Rulemaking Update</vt:lpstr>
      <vt:lpstr>Proxy Statement Considerations</vt:lpstr>
      <vt:lpstr>Shareholder Proposals (SLB 14I)</vt:lpstr>
      <vt:lpstr>Shareholder Proposals (SLB 14I) (cont.)</vt:lpstr>
      <vt:lpstr>Shareholder Proposals (SLB 14I) (cont.)</vt:lpstr>
      <vt:lpstr>Shareholder Proposals (SLB 14I) (cont.)</vt:lpstr>
      <vt:lpstr>Shareholder Proposals (SLB 14I) (cont.)</vt:lpstr>
      <vt:lpstr>Form 10-K Considerations</vt:lpstr>
      <vt:lpstr>Form 10-K Considerations (cont.) </vt:lpstr>
      <vt:lpstr>Form 10-K Considerations (cont.)</vt:lpstr>
      <vt:lpstr>Form 10-K Considerations (cont.)</vt:lpstr>
      <vt:lpstr>Form 10-K Considerations (cont.)</vt:lpstr>
      <vt:lpstr>Form 10-K Considerations (cont.)</vt:lpstr>
      <vt:lpstr>Form 10-K Considerations (cont.)</vt:lpstr>
      <vt:lpstr>Form 10-K Considerations (cont.)</vt:lpstr>
      <vt:lpstr>Form 10-K Considerations (cont.)</vt:lpstr>
      <vt:lpstr>Annual Report to Shareholders Considerations</vt:lpstr>
      <vt:lpstr>Director and Officer Questionnaires</vt:lpstr>
      <vt:lpstr>Cybersecurity Disclosure and Controls</vt:lpstr>
      <vt:lpstr>Pay Ratio Disclosure Requirement</vt:lpstr>
      <vt:lpstr>Pay Ratio – Median Employee</vt:lpstr>
      <vt:lpstr>Pay Ratio – Employee Determination</vt:lpstr>
      <vt:lpstr>Pay Ratio Disclosure (cont.)</vt:lpstr>
      <vt:lpstr>Pay Ratio Disclosure (cont.)</vt:lpstr>
      <vt:lpstr>Pay Ratio – Recent SEC Guidance</vt:lpstr>
      <vt:lpstr>Pay Ratio – Action Items</vt:lpstr>
      <vt:lpstr>Pay Ratio – Action Items (cont.)</vt:lpstr>
      <vt:lpstr>Pay Ratio – Level of Disclosure</vt:lpstr>
      <vt:lpstr>Pay Ratio – Determination Date</vt:lpstr>
      <vt:lpstr>Pay Ratio – Compensation Measure (CACM)</vt:lpstr>
      <vt:lpstr>Pay Ratio – Expected Ratio</vt:lpstr>
      <vt:lpstr>Pay Ratio Disclosure (cont.)</vt:lpstr>
      <vt:lpstr>Pay Ratio – Communications</vt:lpstr>
      <vt:lpstr>Pay Ratio – Constituencies</vt:lpstr>
      <vt:lpstr>Pay Ratio – Employee Considerations</vt:lpstr>
      <vt:lpstr>Pay Ratio – Employee Considerations (cont.)</vt:lpstr>
      <vt:lpstr>Pay Ratio – Additional Disclosure</vt:lpstr>
      <vt:lpstr>Pay Ratio – Internal Preparation</vt:lpstr>
      <vt:lpstr>Pay Ratio – Internal Preparation (cont.)</vt:lpstr>
      <vt:lpstr>Pay Ratio – Internal Preparation  (HR channels and Management cont.)</vt:lpstr>
      <vt:lpstr>Pay Ratio – Internal Preparation (cont.)</vt:lpstr>
      <vt:lpstr>Pay Ratio – Other Preparatory Steps</vt:lpstr>
      <vt:lpstr>Pay Ratio – Investors &amp; Proxy Advisors </vt:lpstr>
      <vt:lpstr>Proxy Advisor Voting Guidelines Updates</vt:lpstr>
      <vt:lpstr>Updated Proxy Voting Guidelines:  Board Responsiveness</vt:lpstr>
      <vt:lpstr>Updated Proxy Voting Guidelines:  Gender Diversity-Related Policies – ISS</vt:lpstr>
      <vt:lpstr>Updated Proxy Voting Guidelines:  Gender Diversity-Related Policies – Glass Lewis</vt:lpstr>
      <vt:lpstr>Updated Proxy Voting Guidelines:  Poison Pills</vt:lpstr>
      <vt:lpstr>Updated Proxy Voting Guidelines:  Compensation</vt:lpstr>
      <vt:lpstr>Updated Proxy Voting Guidelines:  Compensation</vt:lpstr>
      <vt:lpstr>Updated Proxy Voting Guidelines:  Virtual Shareholder Meetings</vt:lpstr>
      <vt:lpstr>Disclaimer</vt:lpstr>
      <vt:lpstr>Securities and exchange commission (SEC)</vt:lpstr>
      <vt:lpstr>SEC accounting comments</vt:lpstr>
      <vt:lpstr>SEC accounting comments (cont.)</vt:lpstr>
      <vt:lpstr>Public company accounting oversight board (PCAOB)</vt:lpstr>
      <vt:lpstr>AS 3101: Reports on Audited Financial Statements</vt:lpstr>
      <vt:lpstr>AS 3101: Reports on Audited Financial Statements</vt:lpstr>
      <vt:lpstr>AS 3101: Reports on Audited Financial Statements</vt:lpstr>
      <vt:lpstr>Financial accounting standards board (FASB)</vt:lpstr>
      <vt:lpstr>New leases standard Overview</vt:lpstr>
      <vt:lpstr>Other updates On the horizon (not all-inclusive)</vt:lpstr>
      <vt:lpstr>About EY</vt:lpstr>
      <vt:lpstr>Katten Muchin Rosenman LLP Locations</vt:lpstr>
    </vt:vector>
  </TitlesOfParts>
  <Company>Katten Muchin Rosenman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MDV SEIA SOLAR CONFERENCE November 17, 2017</dc:title>
  <dc:creator>Grigorian, Christina J.</dc:creator>
  <cp:lastModifiedBy>Levin, Lawrence D.</cp:lastModifiedBy>
  <cp:revision>90</cp:revision>
  <cp:lastPrinted>2017-12-11T20:30:40Z</cp:lastPrinted>
  <dcterms:created xsi:type="dcterms:W3CDTF">2016-11-13T21:27:24Z</dcterms:created>
  <dcterms:modified xsi:type="dcterms:W3CDTF">2017-12-13T21:49:49Z</dcterms:modified>
</cp:coreProperties>
</file>