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007" r:id="rId1"/>
  </p:sldMasterIdLst>
  <p:notesMasterIdLst>
    <p:notesMasterId r:id="rId46"/>
  </p:notesMasterIdLst>
  <p:sldIdLst>
    <p:sldId id="1047" r:id="rId2"/>
    <p:sldId id="1051" r:id="rId3"/>
    <p:sldId id="1052" r:id="rId4"/>
    <p:sldId id="1086" r:id="rId5"/>
    <p:sldId id="1053" r:id="rId6"/>
    <p:sldId id="1087" r:id="rId7"/>
    <p:sldId id="1054" r:id="rId8"/>
    <p:sldId id="1055" r:id="rId9"/>
    <p:sldId id="1056" r:id="rId10"/>
    <p:sldId id="1057" r:id="rId11"/>
    <p:sldId id="1088" r:id="rId12"/>
    <p:sldId id="1058" r:id="rId13"/>
    <p:sldId id="1089" r:id="rId14"/>
    <p:sldId id="1059" r:id="rId15"/>
    <p:sldId id="1090" r:id="rId16"/>
    <p:sldId id="1060" r:id="rId17"/>
    <p:sldId id="1061" r:id="rId18"/>
    <p:sldId id="1091" r:id="rId19"/>
    <p:sldId id="1062" r:id="rId20"/>
    <p:sldId id="1092" r:id="rId21"/>
    <p:sldId id="1063" r:id="rId22"/>
    <p:sldId id="1064" r:id="rId23"/>
    <p:sldId id="1093" r:id="rId24"/>
    <p:sldId id="1065" r:id="rId25"/>
    <p:sldId id="1066" r:id="rId26"/>
    <p:sldId id="1068" r:id="rId27"/>
    <p:sldId id="1075" r:id="rId28"/>
    <p:sldId id="1094" r:id="rId29"/>
    <p:sldId id="1076" r:id="rId30"/>
    <p:sldId id="1078" r:id="rId31"/>
    <p:sldId id="1079" r:id="rId32"/>
    <p:sldId id="1080" r:id="rId33"/>
    <p:sldId id="1095" r:id="rId34"/>
    <p:sldId id="1082" r:id="rId35"/>
    <p:sldId id="1083" r:id="rId36"/>
    <p:sldId id="1096" r:id="rId37"/>
    <p:sldId id="1097" r:id="rId38"/>
    <p:sldId id="1098" r:id="rId39"/>
    <p:sldId id="1099" r:id="rId40"/>
    <p:sldId id="1100" r:id="rId41"/>
    <p:sldId id="1102" r:id="rId42"/>
    <p:sldId id="1103" r:id="rId43"/>
    <p:sldId id="1084" r:id="rId44"/>
    <p:sldId id="1048" r:id="rId45"/>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5050"/>
    <a:srgbClr val="FF0066"/>
    <a:srgbClr val="66FF66"/>
    <a:srgbClr val="FF6600"/>
    <a:srgbClr val="D11242"/>
    <a:srgbClr val="E4DEE2"/>
    <a:srgbClr val="BDAFB8"/>
    <a:srgbClr val="C8BCC4"/>
    <a:srgbClr val="B4A6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1" autoAdjust="0"/>
    <p:restoredTop sz="84540" autoAdjust="0"/>
  </p:normalViewPr>
  <p:slideViewPr>
    <p:cSldViewPr>
      <p:cViewPr varScale="1">
        <p:scale>
          <a:sx n="76" d="100"/>
          <a:sy n="76" d="100"/>
        </p:scale>
        <p:origin x="1176" y="67"/>
      </p:cViewPr>
      <p:guideLst>
        <p:guide orient="horz" pos="2160"/>
        <p:guide pos="2880"/>
      </p:guideLst>
    </p:cSldViewPr>
  </p:slideViewPr>
  <p:notesTextViewPr>
    <p:cViewPr>
      <p:scale>
        <a:sx n="1" d="1"/>
        <a:sy n="1" d="1"/>
      </p:scale>
      <p:origin x="0" y="0"/>
    </p:cViewPr>
  </p:notesTextViewPr>
  <p:sorterViewPr>
    <p:cViewPr>
      <p:scale>
        <a:sx n="100" d="100"/>
        <a:sy n="100" d="100"/>
      </p:scale>
      <p:origin x="0" y="-738"/>
    </p:cViewPr>
  </p:sorterViewPr>
  <p:notesViewPr>
    <p:cSldViewPr>
      <p:cViewPr varScale="1">
        <p:scale>
          <a:sx n="68" d="100"/>
          <a:sy n="68" d="100"/>
        </p:scale>
        <p:origin x="2801" y="89"/>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12001" cy="461193"/>
          </a:xfrm>
          <a:prstGeom prst="rect">
            <a:avLst/>
          </a:prstGeom>
        </p:spPr>
        <p:txBody>
          <a:bodyPr vert="horz" lIns="92470" tIns="46235" rIns="92470" bIns="46235"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36567" y="2"/>
            <a:ext cx="3012001" cy="461193"/>
          </a:xfrm>
          <a:prstGeom prst="rect">
            <a:avLst/>
          </a:prstGeom>
        </p:spPr>
        <p:txBody>
          <a:bodyPr vert="horz" lIns="92470" tIns="46235" rIns="92470" bIns="46235" rtlCol="0"/>
          <a:lstStyle>
            <a:lvl1pPr algn="r" fontAlgn="auto">
              <a:spcBef>
                <a:spcPts val="0"/>
              </a:spcBef>
              <a:spcAft>
                <a:spcPts val="0"/>
              </a:spcAft>
              <a:defRPr sz="1200">
                <a:latin typeface="+mn-lt"/>
                <a:cs typeface="+mn-cs"/>
              </a:defRPr>
            </a:lvl1pPr>
          </a:lstStyle>
          <a:p>
            <a:pPr>
              <a:defRPr/>
            </a:pPr>
            <a:fld id="{83AF6AC5-6B3B-4C17-B4A5-E9889A000C31}" type="datetimeFigureOut">
              <a:rPr lang="en-US"/>
              <a:pPr>
                <a:defRPr/>
              </a:pPr>
              <a:t>8/15/2019</a:t>
            </a:fld>
            <a:endParaRPr lang="en-US" dirty="0"/>
          </a:p>
        </p:txBody>
      </p:sp>
      <p:sp>
        <p:nvSpPr>
          <p:cNvPr id="4" name="Slide Image Placeholder 3"/>
          <p:cNvSpPr>
            <a:spLocks noGrp="1" noRot="1" noChangeAspect="1"/>
          </p:cNvSpPr>
          <p:nvPr>
            <p:ph type="sldImg" idx="2"/>
          </p:nvPr>
        </p:nvSpPr>
        <p:spPr>
          <a:xfrm>
            <a:off x="1166813" y="693738"/>
            <a:ext cx="4616450" cy="3462337"/>
          </a:xfrm>
          <a:prstGeom prst="rect">
            <a:avLst/>
          </a:prstGeom>
          <a:noFill/>
          <a:ln w="12700">
            <a:solidFill>
              <a:prstClr val="black"/>
            </a:solidFill>
          </a:ln>
        </p:spPr>
        <p:txBody>
          <a:bodyPr vert="horz" lIns="92470" tIns="46235" rIns="92470" bIns="46235" rtlCol="0" anchor="ctr"/>
          <a:lstStyle/>
          <a:p>
            <a:pPr lvl="0"/>
            <a:endParaRPr lang="en-US" noProof="0" dirty="0"/>
          </a:p>
        </p:txBody>
      </p:sp>
      <p:sp>
        <p:nvSpPr>
          <p:cNvPr id="5" name="Notes Placeholder 4"/>
          <p:cNvSpPr>
            <a:spLocks noGrp="1"/>
          </p:cNvSpPr>
          <p:nvPr>
            <p:ph type="body" sz="quarter" idx="3"/>
          </p:nvPr>
        </p:nvSpPr>
        <p:spPr>
          <a:xfrm>
            <a:off x="695312" y="4387444"/>
            <a:ext cx="5559457" cy="4155317"/>
          </a:xfrm>
          <a:prstGeom prst="rect">
            <a:avLst/>
          </a:prstGeom>
        </p:spPr>
        <p:txBody>
          <a:bodyPr vert="horz" lIns="92470" tIns="46235" rIns="92470" bIns="4623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2" y="8773358"/>
            <a:ext cx="3012001" cy="461193"/>
          </a:xfrm>
          <a:prstGeom prst="rect">
            <a:avLst/>
          </a:prstGeom>
        </p:spPr>
        <p:txBody>
          <a:bodyPr vert="horz" lIns="92470" tIns="46235" rIns="92470" bIns="46235"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36567" y="8773358"/>
            <a:ext cx="3012001" cy="461193"/>
          </a:xfrm>
          <a:prstGeom prst="rect">
            <a:avLst/>
          </a:prstGeom>
        </p:spPr>
        <p:txBody>
          <a:bodyPr vert="horz" lIns="92470" tIns="46235" rIns="92470" bIns="46235" rtlCol="0" anchor="b"/>
          <a:lstStyle>
            <a:lvl1pPr algn="r" fontAlgn="auto">
              <a:spcBef>
                <a:spcPts val="0"/>
              </a:spcBef>
              <a:spcAft>
                <a:spcPts val="0"/>
              </a:spcAft>
              <a:defRPr sz="1200">
                <a:latin typeface="+mn-lt"/>
                <a:cs typeface="+mn-cs"/>
              </a:defRPr>
            </a:lvl1pPr>
          </a:lstStyle>
          <a:p>
            <a:pPr>
              <a:defRPr/>
            </a:pPr>
            <a:fld id="{D370801D-039F-4796-A816-05EA59333AD7}" type="slidenum">
              <a:rPr lang="en-US"/>
              <a:pPr>
                <a:defRPr/>
              </a:pPr>
              <a:t>‹#›</a:t>
            </a:fld>
            <a:endParaRPr lang="en-US" dirty="0"/>
          </a:p>
        </p:txBody>
      </p:sp>
    </p:spTree>
    <p:extLst>
      <p:ext uri="{BB962C8B-B14F-4D97-AF65-F5344CB8AC3E}">
        <p14:creationId xmlns:p14="http://schemas.microsoft.com/office/powerpoint/2010/main" val="24676722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370801D-039F-4796-A816-05EA59333AD7}" type="slidenum">
              <a:rPr lang="en-US" smtClean="0"/>
              <a:pPr>
                <a:defRPr/>
              </a:pPr>
              <a:t>0</a:t>
            </a:fld>
            <a:endParaRPr lang="en-US" dirty="0"/>
          </a:p>
        </p:txBody>
      </p:sp>
    </p:spTree>
    <p:extLst>
      <p:ext uri="{BB962C8B-B14F-4D97-AF65-F5344CB8AC3E}">
        <p14:creationId xmlns:p14="http://schemas.microsoft.com/office/powerpoint/2010/main" val="3933451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defTabSz="931863" eaLnBrk="0" hangingPunct="0">
              <a:spcBef>
                <a:spcPct val="30000"/>
              </a:spcBef>
              <a:defRPr sz="1200">
                <a:solidFill>
                  <a:schemeClr val="tx1"/>
                </a:solidFill>
                <a:latin typeface="Arial" charset="0"/>
              </a:defRPr>
            </a:lvl1pPr>
            <a:lvl2pPr marL="742950" indent="-285750" defTabSz="931863" eaLnBrk="0" hangingPunct="0">
              <a:spcBef>
                <a:spcPct val="30000"/>
              </a:spcBef>
              <a:defRPr sz="1200">
                <a:solidFill>
                  <a:schemeClr val="tx1"/>
                </a:solidFill>
                <a:latin typeface="Arial" charset="0"/>
              </a:defRPr>
            </a:lvl2pPr>
            <a:lvl3pPr marL="1143000" indent="-228600" defTabSz="931863" eaLnBrk="0" hangingPunct="0">
              <a:spcBef>
                <a:spcPct val="30000"/>
              </a:spcBef>
              <a:defRPr sz="1200">
                <a:solidFill>
                  <a:schemeClr val="tx1"/>
                </a:solidFill>
                <a:latin typeface="Arial" charset="0"/>
              </a:defRPr>
            </a:lvl3pPr>
            <a:lvl4pPr marL="1600200" indent="-228600" defTabSz="931863" eaLnBrk="0" hangingPunct="0">
              <a:spcBef>
                <a:spcPct val="30000"/>
              </a:spcBef>
              <a:defRPr sz="1200">
                <a:solidFill>
                  <a:schemeClr val="tx1"/>
                </a:solidFill>
                <a:latin typeface="Arial" charset="0"/>
              </a:defRPr>
            </a:lvl4pPr>
            <a:lvl5pPr marL="2057400" indent="-228600" defTabSz="931863" eaLnBrk="0" hangingPunct="0">
              <a:spcBef>
                <a:spcPct val="30000"/>
              </a:spcBef>
              <a:defRPr sz="1200">
                <a:solidFill>
                  <a:schemeClr val="tx1"/>
                </a:solidFill>
                <a:latin typeface="Arial" charset="0"/>
              </a:defRPr>
            </a:lvl5pPr>
            <a:lvl6pPr marL="2514600" indent="-228600" defTabSz="931863" eaLnBrk="0" fontAlgn="base" hangingPunct="0">
              <a:spcBef>
                <a:spcPct val="30000"/>
              </a:spcBef>
              <a:spcAft>
                <a:spcPct val="0"/>
              </a:spcAft>
              <a:defRPr sz="1200">
                <a:solidFill>
                  <a:schemeClr val="tx1"/>
                </a:solidFill>
                <a:latin typeface="Arial" charset="0"/>
              </a:defRPr>
            </a:lvl6pPr>
            <a:lvl7pPr marL="2971800" indent="-228600" defTabSz="931863" eaLnBrk="0" fontAlgn="base" hangingPunct="0">
              <a:spcBef>
                <a:spcPct val="30000"/>
              </a:spcBef>
              <a:spcAft>
                <a:spcPct val="0"/>
              </a:spcAft>
              <a:defRPr sz="1200">
                <a:solidFill>
                  <a:schemeClr val="tx1"/>
                </a:solidFill>
                <a:latin typeface="Arial" charset="0"/>
              </a:defRPr>
            </a:lvl7pPr>
            <a:lvl8pPr marL="3429000" indent="-228600" defTabSz="931863" eaLnBrk="0" fontAlgn="base" hangingPunct="0">
              <a:spcBef>
                <a:spcPct val="30000"/>
              </a:spcBef>
              <a:spcAft>
                <a:spcPct val="0"/>
              </a:spcAft>
              <a:defRPr sz="1200">
                <a:solidFill>
                  <a:schemeClr val="tx1"/>
                </a:solidFill>
                <a:latin typeface="Arial" charset="0"/>
              </a:defRPr>
            </a:lvl8pPr>
            <a:lvl9pPr marL="3886200" indent="-228600" defTabSz="931863" eaLnBrk="0" fontAlgn="base" hangingPunct="0">
              <a:spcBef>
                <a:spcPct val="30000"/>
              </a:spcBef>
              <a:spcAft>
                <a:spcPct val="0"/>
              </a:spcAft>
              <a:defRPr sz="1200">
                <a:solidFill>
                  <a:schemeClr val="tx1"/>
                </a:solidFill>
                <a:latin typeface="Arial" charset="0"/>
              </a:defRPr>
            </a:lvl9pPr>
          </a:lstStyle>
          <a:p>
            <a:pPr marL="0" marR="0" lvl="0" indent="0" algn="r" defTabSz="931863" rtl="0" eaLnBrk="1" fontAlgn="base" latinLnBrk="0" hangingPunct="1">
              <a:lnSpc>
                <a:spcPct val="100000"/>
              </a:lnSpc>
              <a:spcBef>
                <a:spcPct val="0"/>
              </a:spcBef>
              <a:spcAft>
                <a:spcPct val="0"/>
              </a:spcAft>
              <a:buClrTx/>
              <a:buSzTx/>
              <a:buFontTx/>
              <a:buNone/>
              <a:tabLst/>
              <a:defRPr/>
            </a:pPr>
            <a:fld id="{1FA131C1-CF57-4326-A012-45D6480285B6}" type="slidenum">
              <a:rPr kumimoji="0" lang="en-US" alt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1863"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dirty="0" smtClean="0">
              <a:ln>
                <a:noFill/>
              </a:ln>
              <a:solidFill>
                <a:srgbClr val="000000"/>
              </a:solidFill>
              <a:effectLst/>
              <a:uLnTx/>
              <a:uFillTx/>
              <a:latin typeface="Arial" charset="0"/>
              <a:ea typeface="+mn-ea"/>
              <a:cs typeface="+mn-cs"/>
            </a:endParaRPr>
          </a:p>
        </p:txBody>
      </p:sp>
      <p:sp>
        <p:nvSpPr>
          <p:cNvPr id="7171" name="Rectangle 2"/>
          <p:cNvSpPr>
            <a:spLocks noGrp="1" noRot="1" noChangeAspect="1" noChangeArrowheads="1" noTextEdit="1"/>
          </p:cNvSpPr>
          <p:nvPr>
            <p:ph type="sldImg"/>
          </p:nvPr>
        </p:nvSpPr>
        <p:spPr>
          <a:xfrm>
            <a:off x="1171575" y="733425"/>
            <a:ext cx="4672013" cy="3503613"/>
          </a:xfrm>
          <a:ln/>
        </p:spPr>
      </p:sp>
      <p:sp>
        <p:nvSpPr>
          <p:cNvPr id="7172" name="Rectangle 3"/>
          <p:cNvSpPr>
            <a:spLocks noGrp="1" noChangeArrowheads="1"/>
          </p:cNvSpPr>
          <p:nvPr>
            <p:ph type="body" idx="1"/>
          </p:nvPr>
        </p:nvSpPr>
        <p:spPr>
          <a:xfrm>
            <a:off x="927100" y="4443413"/>
            <a:ext cx="5146675" cy="4129087"/>
          </a:xfrm>
          <a:noFill/>
        </p:spPr>
        <p:txBody>
          <a:bodyPr/>
          <a:lstStyle/>
          <a:p>
            <a:pPr eaLnBrk="1" hangingPunct="1"/>
            <a:endParaRPr lang="en-US" altLang="en-US" dirty="0" smtClean="0"/>
          </a:p>
        </p:txBody>
      </p:sp>
    </p:spTree>
    <p:extLst>
      <p:ext uri="{BB962C8B-B14F-4D97-AF65-F5344CB8AC3E}">
        <p14:creationId xmlns:p14="http://schemas.microsoft.com/office/powerpoint/2010/main" val="2639677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emf"/><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4" name="Line 15"/>
          <p:cNvSpPr>
            <a:spLocks noChangeShapeType="1"/>
          </p:cNvSpPr>
          <p:nvPr/>
        </p:nvSpPr>
        <p:spPr bwMode="auto">
          <a:xfrm>
            <a:off x="712788" y="6462459"/>
            <a:ext cx="6423025" cy="7938"/>
          </a:xfrm>
          <a:prstGeom prst="line">
            <a:avLst/>
          </a:prstGeom>
          <a:noFill/>
          <a:ln w="38100"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6" name="Group 34"/>
          <p:cNvGrpSpPr>
            <a:grpSpLocks/>
          </p:cNvGrpSpPr>
          <p:nvPr/>
        </p:nvGrpSpPr>
        <p:grpSpPr bwMode="auto">
          <a:xfrm flipV="1">
            <a:off x="0" y="0"/>
            <a:ext cx="9144000" cy="339725"/>
            <a:chOff x="0" y="4106"/>
            <a:chExt cx="5760" cy="214"/>
          </a:xfrm>
        </p:grpSpPr>
        <p:sp>
          <p:nvSpPr>
            <p:cNvPr id="7" name="Rectangle 32"/>
            <p:cNvSpPr>
              <a:spLocks noChangeArrowheads="1"/>
            </p:cNvSpPr>
            <p:nvPr/>
          </p:nvSpPr>
          <p:spPr bwMode="auto">
            <a:xfrm>
              <a:off x="0" y="4106"/>
              <a:ext cx="5760" cy="141"/>
            </a:xfrm>
            <a:prstGeom prst="rect">
              <a:avLst/>
            </a:prstGeom>
            <a:solidFill>
              <a:srgbClr val="BEA5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8" name="Rectangle 33"/>
            <p:cNvSpPr>
              <a:spLocks noChangeArrowheads="1"/>
            </p:cNvSpPr>
            <p:nvPr/>
          </p:nvSpPr>
          <p:spPr bwMode="auto">
            <a:xfrm>
              <a:off x="0" y="4179"/>
              <a:ext cx="5760" cy="141"/>
            </a:xfrm>
            <a:prstGeom prst="rect">
              <a:avLst/>
            </a:prstGeom>
            <a:solidFill>
              <a:srgbClr val="023B5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grpSp>
      <p:pic>
        <p:nvPicPr>
          <p:cNvPr id="9" name="Picture 21" descr="Katten logo_blac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4725" y="6223000"/>
            <a:ext cx="1444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2"/>
          <p:cNvSpPr>
            <a:spLocks noGrp="1" noChangeArrowheads="1"/>
          </p:cNvSpPr>
          <p:nvPr>
            <p:ph type="ctrTitle"/>
          </p:nvPr>
        </p:nvSpPr>
        <p:spPr>
          <a:xfrm>
            <a:off x="2819400" y="1157288"/>
            <a:ext cx="5908675" cy="1390650"/>
          </a:xfrm>
        </p:spPr>
        <p:txBody>
          <a:bodyPr/>
          <a:lstStyle>
            <a:lvl1pPr>
              <a:defRPr sz="4200">
                <a:solidFill>
                  <a:srgbClr val="023B58"/>
                </a:solidFill>
              </a:defRPr>
            </a:lvl1pPr>
          </a:lstStyle>
          <a:p>
            <a:pPr lvl="0"/>
            <a:r>
              <a:rPr lang="en-US" noProof="0" smtClean="0"/>
              <a:t>Click to edit Master title style</a:t>
            </a:r>
            <a:endParaRPr lang="en-US" noProof="0" dirty="0" smtClean="0"/>
          </a:p>
        </p:txBody>
      </p:sp>
      <p:sp>
        <p:nvSpPr>
          <p:cNvPr id="18" name="Rectangle 3"/>
          <p:cNvSpPr>
            <a:spLocks noGrp="1" noChangeArrowheads="1"/>
          </p:cNvSpPr>
          <p:nvPr>
            <p:ph type="subTitle" idx="1"/>
          </p:nvPr>
        </p:nvSpPr>
        <p:spPr>
          <a:xfrm>
            <a:off x="2800350" y="3440113"/>
            <a:ext cx="5211763" cy="1322387"/>
          </a:xfrm>
          <a:prstGeom prst="rect">
            <a:avLst/>
          </a:prstGeom>
        </p:spPr>
        <p:txBody>
          <a:bodyPr/>
          <a:lstStyle>
            <a:lvl1pPr marL="0" indent="0">
              <a:buFont typeface="Wingdings" pitchFamily="2" charset="2"/>
              <a:buNone/>
              <a:defRPr>
                <a:solidFill>
                  <a:schemeClr val="tx1">
                    <a:lumMod val="65000"/>
                    <a:lumOff val="35000"/>
                  </a:schemeClr>
                </a:solidFill>
              </a:defRPr>
            </a:lvl1pPr>
          </a:lstStyle>
          <a:p>
            <a:pPr lvl="0"/>
            <a:r>
              <a:rPr lang="en-US" noProof="0" smtClean="0"/>
              <a:t>Click to edit Master subtitle style</a:t>
            </a:r>
            <a:endParaRPr lang="en-US" noProof="0" dirty="0" smtClean="0"/>
          </a:p>
        </p:txBody>
      </p:sp>
      <p:sp>
        <p:nvSpPr>
          <p:cNvPr id="10" name="Line 15"/>
          <p:cNvSpPr>
            <a:spLocks noChangeShapeType="1"/>
          </p:cNvSpPr>
          <p:nvPr userDrawn="1"/>
        </p:nvSpPr>
        <p:spPr bwMode="auto">
          <a:xfrm>
            <a:off x="712788" y="6458490"/>
            <a:ext cx="6423025" cy="7938"/>
          </a:xfrm>
          <a:prstGeom prst="line">
            <a:avLst/>
          </a:prstGeom>
          <a:noFill/>
          <a:ln w="38100"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12" name="Group 34"/>
          <p:cNvGrpSpPr>
            <a:grpSpLocks/>
          </p:cNvGrpSpPr>
          <p:nvPr userDrawn="1"/>
        </p:nvGrpSpPr>
        <p:grpSpPr bwMode="auto">
          <a:xfrm flipV="1">
            <a:off x="0" y="0"/>
            <a:ext cx="9144000" cy="339725"/>
            <a:chOff x="0" y="4106"/>
            <a:chExt cx="5760" cy="214"/>
          </a:xfrm>
        </p:grpSpPr>
        <p:sp>
          <p:nvSpPr>
            <p:cNvPr id="13" name="Rectangle 32"/>
            <p:cNvSpPr>
              <a:spLocks noChangeArrowheads="1"/>
            </p:cNvSpPr>
            <p:nvPr userDrawn="1"/>
          </p:nvSpPr>
          <p:spPr bwMode="auto">
            <a:xfrm>
              <a:off x="0" y="4106"/>
              <a:ext cx="5760" cy="141"/>
            </a:xfrm>
            <a:prstGeom prst="rect">
              <a:avLst/>
            </a:prstGeom>
            <a:solidFill>
              <a:srgbClr val="BEA5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14" name="Rectangle 33"/>
            <p:cNvSpPr>
              <a:spLocks noChangeArrowheads="1"/>
            </p:cNvSpPr>
            <p:nvPr userDrawn="1"/>
          </p:nvSpPr>
          <p:spPr bwMode="auto">
            <a:xfrm>
              <a:off x="0" y="4179"/>
              <a:ext cx="5760" cy="141"/>
            </a:xfrm>
            <a:prstGeom prst="rect">
              <a:avLst/>
            </a:prstGeom>
            <a:solidFill>
              <a:srgbClr val="023B5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grpSp>
      <p:pic>
        <p:nvPicPr>
          <p:cNvPr id="15" name="Picture 21" descr="Katten logo_black"/>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24725" y="6223000"/>
            <a:ext cx="1444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 descr="Health Care_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335405"/>
            <a:ext cx="2514600" cy="637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590799" y="5977750"/>
            <a:ext cx="681757" cy="734200"/>
          </a:xfrm>
          <a:prstGeom prst="rect">
            <a:avLst/>
          </a:prstGeom>
        </p:spPr>
      </p:pic>
      <p:pic>
        <p:nvPicPr>
          <p:cNvPr id="2" name="Picture 1"/>
          <p:cNvPicPr>
            <a:picLocks noChangeAspect="1"/>
          </p:cNvPicPr>
          <p:nvPr userDrawn="1"/>
        </p:nvPicPr>
        <p:blipFill>
          <a:blip r:embed="rId5"/>
          <a:stretch>
            <a:fillRect/>
          </a:stretch>
        </p:blipFill>
        <p:spPr>
          <a:xfrm>
            <a:off x="3468098" y="5982830"/>
            <a:ext cx="1034492" cy="634430"/>
          </a:xfrm>
          <a:prstGeom prst="rect">
            <a:avLst/>
          </a:prstGeom>
        </p:spPr>
      </p:pic>
    </p:spTree>
    <p:extLst>
      <p:ext uri="{BB962C8B-B14F-4D97-AF65-F5344CB8AC3E}">
        <p14:creationId xmlns:p14="http://schemas.microsoft.com/office/powerpoint/2010/main" val="1826286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06400" y="515938"/>
            <a:ext cx="8455025" cy="6794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98475" y="1703388"/>
            <a:ext cx="8418513" cy="4621212"/>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41118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9738" y="515938"/>
            <a:ext cx="2127250" cy="58086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6400" y="515938"/>
            <a:ext cx="6230938" cy="5808662"/>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2735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1963" y="304800"/>
            <a:ext cx="8455025" cy="67945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61963" y="1371600"/>
            <a:ext cx="8418513" cy="4621212"/>
          </a:xfrm>
          <a:prstGeom prst="rect">
            <a:avLst/>
          </a:prstGeom>
        </p:spPr>
        <p:txBody>
          <a:bodyPr/>
          <a:lstStyle/>
          <a:p>
            <a:pPr lvl="0"/>
            <a:r>
              <a:rPr lang="en-US" noProof="0" dirty="0" smtClean="0"/>
              <a:t>Click icon to add table</a:t>
            </a:r>
          </a:p>
        </p:txBody>
      </p:sp>
    </p:spTree>
    <p:extLst>
      <p:ext uri="{BB962C8B-B14F-4D97-AF65-F5344CB8AC3E}">
        <p14:creationId xmlns:p14="http://schemas.microsoft.com/office/powerpoint/2010/main" val="1955561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7192" y="228600"/>
            <a:ext cx="8455025" cy="914400"/>
          </a:xfrm>
          <a:prstGeom prst="rect">
            <a:avLst/>
          </a:prstGeom>
        </p:spPr>
        <p:txBody>
          <a:bodyPr/>
          <a:lstStyle>
            <a:lvl1pPr>
              <a:defRPr sz="3000"/>
            </a:lvl1pPr>
          </a:lstStyle>
          <a:p>
            <a:r>
              <a:rPr lang="en-US" dirty="0" smtClean="0"/>
              <a:t>Click to edit Master title style</a:t>
            </a:r>
            <a:endParaRPr lang="en-US" dirty="0"/>
          </a:p>
        </p:txBody>
      </p:sp>
      <p:sp>
        <p:nvSpPr>
          <p:cNvPr id="3" name="Content Placeholder 2"/>
          <p:cNvSpPr>
            <a:spLocks noGrp="1"/>
          </p:cNvSpPr>
          <p:nvPr>
            <p:ph idx="1"/>
          </p:nvPr>
        </p:nvSpPr>
        <p:spPr>
          <a:xfrm>
            <a:off x="427192" y="1295400"/>
            <a:ext cx="8418513" cy="4621212"/>
          </a:xfrm>
          <a:prstGeom prst="rect">
            <a:avLst/>
          </a:prstGeom>
        </p:spPr>
        <p:txBody>
          <a:bodyPr/>
          <a:lstStyle>
            <a:lvl1pPr>
              <a:lnSpc>
                <a:spcPct val="110000"/>
              </a:lnSpc>
              <a:defRPr sz="1850"/>
            </a:lvl1pPr>
            <a:lvl2pPr>
              <a:lnSpc>
                <a:spcPct val="110000"/>
              </a:lnSpc>
              <a:spcBef>
                <a:spcPts val="300"/>
              </a:spcBef>
              <a:defRPr sz="1850"/>
            </a:lvl2pPr>
            <a:lvl3pPr marL="1254125" indent="-339725">
              <a:lnSpc>
                <a:spcPct val="110000"/>
              </a:lnSpc>
              <a:spcBef>
                <a:spcPts val="300"/>
              </a:spcBef>
              <a:defRPr sz="1850"/>
            </a:lvl3pPr>
            <a:lvl4pPr>
              <a:lnSpc>
                <a:spcPct val="110000"/>
              </a:lnSpc>
              <a:spcBef>
                <a:spcPts val="300"/>
              </a:spcBef>
              <a:defRPr sz="1850"/>
            </a:lvl4pPr>
            <a:lvl5pPr>
              <a:lnSpc>
                <a:spcPct val="110000"/>
              </a:lnSpc>
              <a:spcBef>
                <a:spcPts val="300"/>
              </a:spcBef>
              <a:defRPr sz="185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69434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166836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515938"/>
            <a:ext cx="8455025" cy="6794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98475" y="1703388"/>
            <a:ext cx="4132263" cy="46212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83138" y="1703388"/>
            <a:ext cx="4133850" cy="46212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11956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7547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455025" cy="67945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10011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047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2110561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959420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3364" y="320927"/>
            <a:ext cx="8455025" cy="757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Line 20"/>
          <p:cNvSpPr>
            <a:spLocks noChangeShapeType="1"/>
          </p:cNvSpPr>
          <p:nvPr/>
        </p:nvSpPr>
        <p:spPr bwMode="auto">
          <a:xfrm flipV="1">
            <a:off x="152400" y="1224081"/>
            <a:ext cx="8867775" cy="0"/>
          </a:xfrm>
          <a:prstGeom prst="line">
            <a:avLst/>
          </a:prstGeom>
          <a:noFill/>
          <a:ln w="38100"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5" name="Rectangle 21"/>
          <p:cNvSpPr>
            <a:spLocks noChangeArrowheads="1"/>
          </p:cNvSpPr>
          <p:nvPr/>
        </p:nvSpPr>
        <p:spPr bwMode="gray">
          <a:xfrm>
            <a:off x="0" y="6518275"/>
            <a:ext cx="9144000" cy="223838"/>
          </a:xfrm>
          <a:prstGeom prst="rect">
            <a:avLst/>
          </a:prstGeom>
          <a:solidFill>
            <a:srgbClr val="BEA52F"/>
          </a:solidFill>
          <a:ln>
            <a:noFill/>
          </a:ln>
          <a:effectLs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16" name="Rectangle 22"/>
          <p:cNvSpPr>
            <a:spLocks noChangeArrowheads="1"/>
          </p:cNvSpPr>
          <p:nvPr/>
        </p:nvSpPr>
        <p:spPr bwMode="gray">
          <a:xfrm>
            <a:off x="0" y="6634163"/>
            <a:ext cx="9144000" cy="223837"/>
          </a:xfrm>
          <a:prstGeom prst="rect">
            <a:avLst/>
          </a:prstGeom>
          <a:solidFill>
            <a:srgbClr val="023B58"/>
          </a:solidFill>
          <a:ln>
            <a:noFill/>
          </a:ln>
          <a:effectLs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17" name="Rectangle 23"/>
          <p:cNvSpPr>
            <a:spLocks noChangeArrowheads="1"/>
          </p:cNvSpPr>
          <p:nvPr/>
        </p:nvSpPr>
        <p:spPr bwMode="gray">
          <a:xfrm>
            <a:off x="0" y="6510338"/>
            <a:ext cx="942975" cy="347662"/>
          </a:xfrm>
          <a:prstGeom prst="rect">
            <a:avLst/>
          </a:prstGeom>
          <a:solidFill>
            <a:schemeClr val="bg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18" name="Text Box 24"/>
          <p:cNvSpPr txBox="1">
            <a:spLocks noChangeArrowheads="1"/>
          </p:cNvSpPr>
          <p:nvPr/>
        </p:nvSpPr>
        <p:spPr bwMode="gray">
          <a:xfrm>
            <a:off x="58738" y="6626225"/>
            <a:ext cx="8286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fld id="{30C9B8EE-9073-4494-B252-C2567BD5269A}" type="slidenum">
              <a:rPr lang="en-US" sz="900" b="1" smtClean="0">
                <a:solidFill>
                  <a:srgbClr val="FFFFFF"/>
                </a:solidFill>
              </a:rPr>
              <a:pPr eaLnBrk="1" hangingPunct="1">
                <a:spcBef>
                  <a:spcPct val="50000"/>
                </a:spcBef>
                <a:defRPr/>
              </a:pPr>
              <a:t>‹#›</a:t>
            </a:fld>
            <a:endParaRPr lang="en-US" sz="900" b="1" dirty="0" smtClean="0">
              <a:solidFill>
                <a:srgbClr val="FFFFFF"/>
              </a:solidFill>
            </a:endParaRPr>
          </a:p>
        </p:txBody>
      </p:sp>
      <p:grpSp>
        <p:nvGrpSpPr>
          <p:cNvPr id="1032" name="Group 27"/>
          <p:cNvGrpSpPr>
            <a:grpSpLocks/>
          </p:cNvGrpSpPr>
          <p:nvPr/>
        </p:nvGrpSpPr>
        <p:grpSpPr bwMode="auto">
          <a:xfrm flipV="1">
            <a:off x="0" y="0"/>
            <a:ext cx="9144000" cy="142875"/>
            <a:chOff x="0" y="4106"/>
            <a:chExt cx="5760" cy="214"/>
          </a:xfrm>
        </p:grpSpPr>
        <p:sp>
          <p:nvSpPr>
            <p:cNvPr id="20" name="Rectangle 28"/>
            <p:cNvSpPr>
              <a:spLocks noChangeArrowheads="1"/>
            </p:cNvSpPr>
            <p:nvPr/>
          </p:nvSpPr>
          <p:spPr bwMode="gray">
            <a:xfrm>
              <a:off x="0" y="4106"/>
              <a:ext cx="5760" cy="140"/>
            </a:xfrm>
            <a:prstGeom prst="rect">
              <a:avLst/>
            </a:prstGeom>
            <a:solidFill>
              <a:srgbClr val="BEA5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21" name="Rectangle 29"/>
            <p:cNvSpPr>
              <a:spLocks noChangeArrowheads="1"/>
            </p:cNvSpPr>
            <p:nvPr/>
          </p:nvSpPr>
          <p:spPr bwMode="gray">
            <a:xfrm>
              <a:off x="0" y="4180"/>
              <a:ext cx="5760" cy="140"/>
            </a:xfrm>
            <a:prstGeom prst="rect">
              <a:avLst/>
            </a:prstGeom>
            <a:solidFill>
              <a:srgbClr val="023B5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grpSp>
      <p:sp>
        <p:nvSpPr>
          <p:cNvPr id="1033" name="Rectangle 3"/>
          <p:cNvSpPr>
            <a:spLocks noGrp="1" noChangeArrowheads="1"/>
          </p:cNvSpPr>
          <p:nvPr>
            <p:ph type="body" idx="1"/>
          </p:nvPr>
        </p:nvSpPr>
        <p:spPr bwMode="auto">
          <a:xfrm>
            <a:off x="356585" y="1352669"/>
            <a:ext cx="8418513" cy="4492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pic>
        <p:nvPicPr>
          <p:cNvPr id="1034" name="Picture 2" descr="Katten logo_black"/>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834313" y="6018213"/>
            <a:ext cx="109696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Line 20"/>
          <p:cNvSpPr>
            <a:spLocks noChangeShapeType="1"/>
          </p:cNvSpPr>
          <p:nvPr userDrawn="1"/>
        </p:nvSpPr>
        <p:spPr bwMode="auto">
          <a:xfrm flipV="1">
            <a:off x="152400" y="1224081"/>
            <a:ext cx="8867775" cy="0"/>
          </a:xfrm>
          <a:prstGeom prst="line">
            <a:avLst/>
          </a:prstGeom>
          <a:noFill/>
          <a:ln w="38100"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4" name="Rectangle 21"/>
          <p:cNvSpPr>
            <a:spLocks noChangeArrowheads="1"/>
          </p:cNvSpPr>
          <p:nvPr userDrawn="1"/>
        </p:nvSpPr>
        <p:spPr bwMode="gray">
          <a:xfrm>
            <a:off x="0" y="6518275"/>
            <a:ext cx="9144000" cy="223838"/>
          </a:xfrm>
          <a:prstGeom prst="rect">
            <a:avLst/>
          </a:prstGeom>
          <a:solidFill>
            <a:srgbClr val="BEA52F"/>
          </a:solidFill>
          <a:ln>
            <a:noFill/>
          </a:ln>
          <a:effectLs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19" name="Rectangle 22"/>
          <p:cNvSpPr>
            <a:spLocks noChangeArrowheads="1"/>
          </p:cNvSpPr>
          <p:nvPr userDrawn="1"/>
        </p:nvSpPr>
        <p:spPr bwMode="gray">
          <a:xfrm>
            <a:off x="0" y="6634163"/>
            <a:ext cx="9144000" cy="223837"/>
          </a:xfrm>
          <a:prstGeom prst="rect">
            <a:avLst/>
          </a:prstGeom>
          <a:solidFill>
            <a:srgbClr val="023B58"/>
          </a:solidFill>
          <a:ln>
            <a:noFill/>
          </a:ln>
          <a:effectLs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22" name="Rectangle 23"/>
          <p:cNvSpPr>
            <a:spLocks noChangeArrowheads="1"/>
          </p:cNvSpPr>
          <p:nvPr userDrawn="1"/>
        </p:nvSpPr>
        <p:spPr bwMode="gray">
          <a:xfrm>
            <a:off x="0" y="6510338"/>
            <a:ext cx="942975" cy="347662"/>
          </a:xfrm>
          <a:prstGeom prst="rect">
            <a:avLst/>
          </a:prstGeom>
          <a:solidFill>
            <a:schemeClr val="bg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23" name="Text Box 24"/>
          <p:cNvSpPr txBox="1">
            <a:spLocks noChangeArrowheads="1"/>
          </p:cNvSpPr>
          <p:nvPr userDrawn="1"/>
        </p:nvSpPr>
        <p:spPr bwMode="gray">
          <a:xfrm>
            <a:off x="58738" y="6626225"/>
            <a:ext cx="8286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fld id="{30C9B8EE-9073-4494-B252-C2567BD5269A}" type="slidenum">
              <a:rPr lang="en-US" sz="900" b="1" smtClean="0">
                <a:solidFill>
                  <a:srgbClr val="FFFFFF"/>
                </a:solidFill>
              </a:rPr>
              <a:pPr eaLnBrk="1" hangingPunct="1">
                <a:spcBef>
                  <a:spcPct val="50000"/>
                </a:spcBef>
                <a:defRPr/>
              </a:pPr>
              <a:t>‹#›</a:t>
            </a:fld>
            <a:endParaRPr lang="en-US" sz="900" b="1" dirty="0" smtClean="0">
              <a:solidFill>
                <a:srgbClr val="FFFFFF"/>
              </a:solidFill>
            </a:endParaRPr>
          </a:p>
        </p:txBody>
      </p:sp>
      <p:grpSp>
        <p:nvGrpSpPr>
          <p:cNvPr id="24" name="Group 27"/>
          <p:cNvGrpSpPr>
            <a:grpSpLocks/>
          </p:cNvGrpSpPr>
          <p:nvPr userDrawn="1"/>
        </p:nvGrpSpPr>
        <p:grpSpPr bwMode="auto">
          <a:xfrm flipV="1">
            <a:off x="0" y="0"/>
            <a:ext cx="9144000" cy="142875"/>
            <a:chOff x="0" y="4106"/>
            <a:chExt cx="5760" cy="214"/>
          </a:xfrm>
        </p:grpSpPr>
        <p:sp>
          <p:nvSpPr>
            <p:cNvPr id="25" name="Rectangle 28"/>
            <p:cNvSpPr>
              <a:spLocks noChangeArrowheads="1"/>
            </p:cNvSpPr>
            <p:nvPr userDrawn="1"/>
          </p:nvSpPr>
          <p:spPr bwMode="gray">
            <a:xfrm>
              <a:off x="0" y="4106"/>
              <a:ext cx="5760" cy="140"/>
            </a:xfrm>
            <a:prstGeom prst="rect">
              <a:avLst/>
            </a:prstGeom>
            <a:solidFill>
              <a:srgbClr val="BEA5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sp>
          <p:nvSpPr>
            <p:cNvPr id="26" name="Rectangle 29"/>
            <p:cNvSpPr>
              <a:spLocks noChangeArrowheads="1"/>
            </p:cNvSpPr>
            <p:nvPr userDrawn="1"/>
          </p:nvSpPr>
          <p:spPr bwMode="gray">
            <a:xfrm>
              <a:off x="0" y="4180"/>
              <a:ext cx="5760" cy="140"/>
            </a:xfrm>
            <a:prstGeom prst="rect">
              <a:avLst/>
            </a:prstGeom>
            <a:solidFill>
              <a:srgbClr val="023B5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smtClean="0">
                <a:solidFill>
                  <a:srgbClr val="000000"/>
                </a:solidFill>
              </a:endParaRPr>
            </a:p>
          </p:txBody>
        </p:sp>
      </p:grpSp>
      <p:pic>
        <p:nvPicPr>
          <p:cNvPr id="27" name="Picture 2" descr="Katten logo_black"/>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834313" y="6018213"/>
            <a:ext cx="109696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30608" y="5638233"/>
            <a:ext cx="681757" cy="734200"/>
          </a:xfrm>
          <a:prstGeom prst="rect">
            <a:avLst/>
          </a:prstGeom>
        </p:spPr>
      </p:pic>
      <p:pic>
        <p:nvPicPr>
          <p:cNvPr id="29" name="Picture 28"/>
          <p:cNvPicPr>
            <a:picLocks noChangeAspect="1"/>
          </p:cNvPicPr>
          <p:nvPr userDrawn="1"/>
        </p:nvPicPr>
        <p:blipFill>
          <a:blip r:embed="rId16"/>
          <a:stretch>
            <a:fillRect/>
          </a:stretch>
        </p:blipFill>
        <p:spPr>
          <a:xfrm>
            <a:off x="916471" y="5738003"/>
            <a:ext cx="1034492" cy="634430"/>
          </a:xfrm>
          <a:prstGeom prst="rect">
            <a:avLst/>
          </a:prstGeom>
        </p:spPr>
      </p:pic>
    </p:spTree>
    <p:extLst>
      <p:ext uri="{BB962C8B-B14F-4D97-AF65-F5344CB8AC3E}">
        <p14:creationId xmlns:p14="http://schemas.microsoft.com/office/powerpoint/2010/main" val="2247800916"/>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Lst>
  <p:timing>
    <p:tnLst>
      <p:par>
        <p:cTn id="1" dur="indefinite" restart="never" nodeType="tmRoot"/>
      </p:par>
    </p:tnLst>
  </p:timing>
  <p:txStyles>
    <p:titleStyle>
      <a:lvl1pPr algn="l" rtl="0" eaLnBrk="1" fontAlgn="base" hangingPunct="1">
        <a:spcBef>
          <a:spcPct val="0"/>
        </a:spcBef>
        <a:spcAft>
          <a:spcPct val="0"/>
        </a:spcAft>
        <a:defRPr sz="3500" b="1">
          <a:solidFill>
            <a:srgbClr val="004961"/>
          </a:solidFill>
          <a:latin typeface="+mj-lt"/>
          <a:ea typeface="+mj-ea"/>
          <a:cs typeface="+mj-cs"/>
        </a:defRPr>
      </a:lvl1pPr>
      <a:lvl2pPr algn="l" rtl="0" eaLnBrk="1" fontAlgn="base" hangingPunct="1">
        <a:spcBef>
          <a:spcPct val="0"/>
        </a:spcBef>
        <a:spcAft>
          <a:spcPct val="0"/>
        </a:spcAft>
        <a:defRPr sz="3500" b="1">
          <a:solidFill>
            <a:srgbClr val="004961"/>
          </a:solidFill>
          <a:latin typeface="Arial" charset="0"/>
        </a:defRPr>
      </a:lvl2pPr>
      <a:lvl3pPr algn="l" rtl="0" eaLnBrk="1" fontAlgn="base" hangingPunct="1">
        <a:spcBef>
          <a:spcPct val="0"/>
        </a:spcBef>
        <a:spcAft>
          <a:spcPct val="0"/>
        </a:spcAft>
        <a:defRPr sz="3500" b="1">
          <a:solidFill>
            <a:srgbClr val="004961"/>
          </a:solidFill>
          <a:latin typeface="Arial" charset="0"/>
        </a:defRPr>
      </a:lvl3pPr>
      <a:lvl4pPr algn="l" rtl="0" eaLnBrk="1" fontAlgn="base" hangingPunct="1">
        <a:spcBef>
          <a:spcPct val="0"/>
        </a:spcBef>
        <a:spcAft>
          <a:spcPct val="0"/>
        </a:spcAft>
        <a:defRPr sz="3500" b="1">
          <a:solidFill>
            <a:srgbClr val="004961"/>
          </a:solidFill>
          <a:latin typeface="Arial" charset="0"/>
        </a:defRPr>
      </a:lvl4pPr>
      <a:lvl5pPr algn="l" rtl="0" eaLnBrk="1" fontAlgn="base" hangingPunct="1">
        <a:spcBef>
          <a:spcPct val="0"/>
        </a:spcBef>
        <a:spcAft>
          <a:spcPct val="0"/>
        </a:spcAft>
        <a:defRPr sz="3500" b="1">
          <a:solidFill>
            <a:srgbClr val="004961"/>
          </a:solidFill>
          <a:latin typeface="Arial" charset="0"/>
        </a:defRPr>
      </a:lvl5pPr>
      <a:lvl6pPr marL="457200" algn="l" rtl="0" eaLnBrk="1" fontAlgn="base" hangingPunct="1">
        <a:spcBef>
          <a:spcPct val="0"/>
        </a:spcBef>
        <a:spcAft>
          <a:spcPct val="0"/>
        </a:spcAft>
        <a:defRPr sz="3500" b="1">
          <a:solidFill>
            <a:srgbClr val="004961"/>
          </a:solidFill>
          <a:latin typeface="Arial" charset="0"/>
        </a:defRPr>
      </a:lvl6pPr>
      <a:lvl7pPr marL="914400" algn="l" rtl="0" eaLnBrk="1" fontAlgn="base" hangingPunct="1">
        <a:spcBef>
          <a:spcPct val="0"/>
        </a:spcBef>
        <a:spcAft>
          <a:spcPct val="0"/>
        </a:spcAft>
        <a:defRPr sz="3500" b="1">
          <a:solidFill>
            <a:srgbClr val="004961"/>
          </a:solidFill>
          <a:latin typeface="Arial" charset="0"/>
        </a:defRPr>
      </a:lvl7pPr>
      <a:lvl8pPr marL="1371600" algn="l" rtl="0" eaLnBrk="1" fontAlgn="base" hangingPunct="1">
        <a:spcBef>
          <a:spcPct val="0"/>
        </a:spcBef>
        <a:spcAft>
          <a:spcPct val="0"/>
        </a:spcAft>
        <a:defRPr sz="3500" b="1">
          <a:solidFill>
            <a:srgbClr val="004961"/>
          </a:solidFill>
          <a:latin typeface="Arial" charset="0"/>
        </a:defRPr>
      </a:lvl8pPr>
      <a:lvl9pPr marL="1828800" algn="l" rtl="0" eaLnBrk="1" fontAlgn="base" hangingPunct="1">
        <a:spcBef>
          <a:spcPct val="0"/>
        </a:spcBef>
        <a:spcAft>
          <a:spcPct val="0"/>
        </a:spcAft>
        <a:defRPr sz="3500" b="1">
          <a:solidFill>
            <a:srgbClr val="004961"/>
          </a:solidFill>
          <a:latin typeface="Arial" charset="0"/>
        </a:defRPr>
      </a:lvl9pPr>
    </p:titleStyle>
    <p:bodyStyle>
      <a:lvl1pPr marL="342900" indent="-342900" algn="l" rtl="0" eaLnBrk="1" fontAlgn="base" hangingPunct="1">
        <a:spcBef>
          <a:spcPct val="30000"/>
        </a:spcBef>
        <a:spcAft>
          <a:spcPct val="25000"/>
        </a:spcAft>
        <a:buClr>
          <a:srgbClr val="C5A901"/>
        </a:buClr>
        <a:buFont typeface="Wingdings" pitchFamily="2" charset="2"/>
        <a:buChar char="§"/>
        <a:defRPr sz="2200">
          <a:solidFill>
            <a:schemeClr val="tx1"/>
          </a:solidFill>
          <a:latin typeface="+mn-lt"/>
          <a:ea typeface="+mn-ea"/>
          <a:cs typeface="+mn-cs"/>
        </a:defRPr>
      </a:lvl1pPr>
      <a:lvl2pPr marL="742950" indent="-285750" algn="l" rtl="0" eaLnBrk="1" fontAlgn="base" hangingPunct="1">
        <a:spcBef>
          <a:spcPts val="0"/>
        </a:spcBef>
        <a:spcAft>
          <a:spcPts val="600"/>
        </a:spcAft>
        <a:buClr>
          <a:srgbClr val="C5A901"/>
        </a:buClr>
        <a:buChar char="•"/>
        <a:defRPr sz="2200">
          <a:solidFill>
            <a:schemeClr val="tx1"/>
          </a:solidFill>
          <a:latin typeface="+mn-lt"/>
        </a:defRPr>
      </a:lvl2pPr>
      <a:lvl3pPr marL="1143000" indent="-228600" algn="l" rtl="0" eaLnBrk="1" fontAlgn="base" hangingPunct="1">
        <a:spcBef>
          <a:spcPts val="0"/>
        </a:spcBef>
        <a:spcAft>
          <a:spcPts val="600"/>
        </a:spcAft>
        <a:buClr>
          <a:srgbClr val="C5A901"/>
        </a:buClr>
        <a:buFont typeface="Symbol" pitchFamily="18" charset="2"/>
        <a:buChar char="-"/>
        <a:defRPr sz="2200">
          <a:solidFill>
            <a:schemeClr val="tx1"/>
          </a:solidFill>
          <a:latin typeface="+mn-lt"/>
        </a:defRPr>
      </a:lvl3pPr>
      <a:lvl4pPr marL="1600200" indent="-228600" algn="l" rtl="0" eaLnBrk="1" fontAlgn="base" hangingPunct="1">
        <a:spcBef>
          <a:spcPts val="0"/>
        </a:spcBef>
        <a:spcAft>
          <a:spcPts val="600"/>
        </a:spcAft>
        <a:buClr>
          <a:srgbClr val="C5A901"/>
        </a:buClr>
        <a:buSzPct val="65000"/>
        <a:buFont typeface="Wingdings" pitchFamily="2" charset="2"/>
        <a:buChar char="v"/>
        <a:defRPr sz="2200">
          <a:solidFill>
            <a:schemeClr val="tx1"/>
          </a:solidFill>
          <a:latin typeface="+mn-lt"/>
        </a:defRPr>
      </a:lvl4pPr>
      <a:lvl5pPr marL="2057400" indent="-228600" algn="l" rtl="0" eaLnBrk="1" fontAlgn="base" hangingPunct="1">
        <a:spcBef>
          <a:spcPts val="0"/>
        </a:spcBef>
        <a:spcAft>
          <a:spcPts val="600"/>
        </a:spcAft>
        <a:buClr>
          <a:srgbClr val="C5A901"/>
        </a:buClr>
        <a:buSzPct val="70000"/>
        <a:buFont typeface="Wingdings" pitchFamily="2" charset="2"/>
        <a:buChar char="Ø"/>
        <a:defRPr sz="2200">
          <a:solidFill>
            <a:schemeClr val="tx1"/>
          </a:solidFill>
          <a:latin typeface="+mn-lt"/>
        </a:defRPr>
      </a:lvl5pPr>
      <a:lvl6pPr marL="25146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6pPr>
      <a:lvl7pPr marL="29718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7pPr>
      <a:lvl8pPr marL="34290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8pPr>
      <a:lvl9pPr marL="38862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michael.callahan@kattenlaw.co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2590800" y="609600"/>
            <a:ext cx="6324600" cy="1890712"/>
          </a:xfrm>
        </p:spPr>
        <p:txBody>
          <a:bodyPr/>
          <a:lstStyle/>
          <a:p>
            <a:pPr algn="ctr"/>
            <a:r>
              <a:rPr lang="en-US" altLang="en-US" sz="2800" dirty="0" smtClean="0"/>
              <a:t>Katten Webinar Series</a:t>
            </a:r>
          </a:p>
        </p:txBody>
      </p:sp>
      <p:sp>
        <p:nvSpPr>
          <p:cNvPr id="3075" name="Rectangle 7"/>
          <p:cNvSpPr>
            <a:spLocks noGrp="1" noChangeArrowheads="1"/>
          </p:cNvSpPr>
          <p:nvPr>
            <p:ph type="subTitle" idx="1"/>
          </p:nvPr>
        </p:nvSpPr>
        <p:spPr>
          <a:xfrm>
            <a:off x="2538425" y="2073732"/>
            <a:ext cx="6360042" cy="457200"/>
          </a:xfrm>
        </p:spPr>
        <p:txBody>
          <a:bodyPr/>
          <a:lstStyle/>
          <a:p>
            <a:pPr marL="0" indent="0" algn="ctr">
              <a:buNone/>
            </a:pPr>
            <a:r>
              <a:rPr lang="en-US" altLang="en-US" sz="2050" b="1" dirty="0" smtClean="0"/>
              <a:t>September 18, 2019</a:t>
            </a:r>
          </a:p>
          <a:p>
            <a:pPr marL="0" indent="0" algn="ctr">
              <a:buNone/>
            </a:pPr>
            <a:endParaRPr lang="en-US" altLang="en-US" sz="2050" b="1" dirty="0"/>
          </a:p>
        </p:txBody>
      </p:sp>
      <p:sp>
        <p:nvSpPr>
          <p:cNvPr id="3076" name="Text Box 8"/>
          <p:cNvSpPr txBox="1">
            <a:spLocks noChangeArrowheads="1"/>
          </p:cNvSpPr>
          <p:nvPr/>
        </p:nvSpPr>
        <p:spPr bwMode="auto">
          <a:xfrm>
            <a:off x="2555358" y="4775917"/>
            <a:ext cx="52070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lvl="0" eaLnBrk="1" hangingPunct="1">
              <a:spcBef>
                <a:spcPct val="50000"/>
              </a:spcBef>
              <a:spcAft>
                <a:spcPct val="0"/>
              </a:spcAft>
              <a:buClrTx/>
              <a:buNone/>
            </a:pPr>
            <a:r>
              <a:rPr lang="fi-FI" altLang="en-US" sz="1600" dirty="0">
                <a:solidFill>
                  <a:srgbClr val="004961"/>
                </a:solidFill>
              </a:rPr>
              <a:t>Michael R. Callahan</a:t>
            </a:r>
            <a:br>
              <a:rPr lang="fi-FI" altLang="en-US" sz="1600" dirty="0">
                <a:solidFill>
                  <a:srgbClr val="004961"/>
                </a:solidFill>
              </a:rPr>
            </a:br>
            <a:r>
              <a:rPr lang="fi-FI" altLang="en-US" sz="1600" dirty="0"/>
              <a:t>Katten Muchin Rosenman LLP</a:t>
            </a:r>
            <a:br>
              <a:rPr lang="fi-FI" altLang="en-US" sz="1600" dirty="0"/>
            </a:br>
            <a:r>
              <a:rPr lang="fi-FI" altLang="en-US" sz="1600" dirty="0"/>
              <a:t>312-902-5634 (phone)</a:t>
            </a:r>
            <a:br>
              <a:rPr lang="fi-FI" altLang="en-US" sz="1600" dirty="0"/>
            </a:br>
            <a:r>
              <a:rPr lang="fi-FI" altLang="en-US" sz="1600" dirty="0"/>
              <a:t>michael.callahan@kattenlaw.com</a:t>
            </a:r>
          </a:p>
        </p:txBody>
      </p:sp>
      <p:sp>
        <p:nvSpPr>
          <p:cNvPr id="4" name="Rectangle 3"/>
          <p:cNvSpPr/>
          <p:nvPr/>
        </p:nvSpPr>
        <p:spPr>
          <a:xfrm>
            <a:off x="0" y="6477000"/>
            <a:ext cx="21336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smtClean="0">
                <a:solidFill>
                  <a:schemeClr val="tx1"/>
                </a:solidFill>
              </a:rPr>
              <a:t>140613753</a:t>
            </a:r>
            <a:endParaRPr lang="en-US" sz="900" dirty="0">
              <a:solidFill>
                <a:schemeClr val="tx1"/>
              </a:solidFill>
            </a:endParaRPr>
          </a:p>
        </p:txBody>
      </p:sp>
      <p:sp>
        <p:nvSpPr>
          <p:cNvPr id="6" name="Rectangle 7"/>
          <p:cNvSpPr txBox="1">
            <a:spLocks noChangeArrowheads="1"/>
          </p:cNvSpPr>
          <p:nvPr/>
        </p:nvSpPr>
        <p:spPr bwMode="auto">
          <a:xfrm>
            <a:off x="2486305" y="3056066"/>
            <a:ext cx="6360042" cy="1240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30000"/>
              </a:spcBef>
              <a:spcAft>
                <a:spcPct val="25000"/>
              </a:spcAft>
              <a:buClr>
                <a:srgbClr val="C5A901"/>
              </a:buClr>
              <a:buFont typeface="Wingdings" pitchFamily="2" charset="2"/>
              <a:buNone/>
              <a:defRPr sz="2200">
                <a:solidFill>
                  <a:schemeClr val="tx1">
                    <a:lumMod val="65000"/>
                    <a:lumOff val="35000"/>
                  </a:schemeClr>
                </a:solidFill>
                <a:latin typeface="+mn-lt"/>
                <a:ea typeface="+mn-ea"/>
                <a:cs typeface="+mn-cs"/>
              </a:defRPr>
            </a:lvl1pPr>
            <a:lvl2pPr marL="742950" indent="-285750" algn="l" rtl="0" eaLnBrk="1" fontAlgn="base" hangingPunct="1">
              <a:spcBef>
                <a:spcPts val="0"/>
              </a:spcBef>
              <a:spcAft>
                <a:spcPts val="600"/>
              </a:spcAft>
              <a:buClr>
                <a:srgbClr val="C5A901"/>
              </a:buClr>
              <a:buChar char="•"/>
              <a:defRPr sz="2200">
                <a:solidFill>
                  <a:schemeClr val="tx1"/>
                </a:solidFill>
                <a:latin typeface="+mn-lt"/>
              </a:defRPr>
            </a:lvl2pPr>
            <a:lvl3pPr marL="1143000" indent="-228600" algn="l" rtl="0" eaLnBrk="1" fontAlgn="base" hangingPunct="1">
              <a:spcBef>
                <a:spcPts val="0"/>
              </a:spcBef>
              <a:spcAft>
                <a:spcPts val="600"/>
              </a:spcAft>
              <a:buClr>
                <a:srgbClr val="C5A901"/>
              </a:buClr>
              <a:buFont typeface="Symbol" pitchFamily="18" charset="2"/>
              <a:buChar char="-"/>
              <a:defRPr sz="2200">
                <a:solidFill>
                  <a:schemeClr val="tx1"/>
                </a:solidFill>
                <a:latin typeface="+mn-lt"/>
              </a:defRPr>
            </a:lvl3pPr>
            <a:lvl4pPr marL="1600200" indent="-228600" algn="l" rtl="0" eaLnBrk="1" fontAlgn="base" hangingPunct="1">
              <a:spcBef>
                <a:spcPts val="0"/>
              </a:spcBef>
              <a:spcAft>
                <a:spcPts val="600"/>
              </a:spcAft>
              <a:buClr>
                <a:srgbClr val="C5A901"/>
              </a:buClr>
              <a:buSzPct val="65000"/>
              <a:buFont typeface="Wingdings" pitchFamily="2" charset="2"/>
              <a:buChar char="v"/>
              <a:defRPr sz="2200">
                <a:solidFill>
                  <a:schemeClr val="tx1"/>
                </a:solidFill>
                <a:latin typeface="+mn-lt"/>
              </a:defRPr>
            </a:lvl4pPr>
            <a:lvl5pPr marL="2057400" indent="-228600" algn="l" rtl="0" eaLnBrk="1" fontAlgn="base" hangingPunct="1">
              <a:spcBef>
                <a:spcPts val="0"/>
              </a:spcBef>
              <a:spcAft>
                <a:spcPts val="600"/>
              </a:spcAft>
              <a:buClr>
                <a:srgbClr val="C5A901"/>
              </a:buClr>
              <a:buSzPct val="70000"/>
              <a:buFont typeface="Wingdings" pitchFamily="2" charset="2"/>
              <a:buChar char="Ø"/>
              <a:defRPr sz="2200">
                <a:solidFill>
                  <a:schemeClr val="tx1"/>
                </a:solidFill>
                <a:latin typeface="+mn-lt"/>
              </a:defRPr>
            </a:lvl5pPr>
            <a:lvl6pPr marL="25146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6pPr>
            <a:lvl7pPr marL="29718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7pPr>
            <a:lvl8pPr marL="34290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8pPr>
            <a:lvl9pPr marL="38862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9pPr>
          </a:lstStyle>
          <a:p>
            <a:pPr algn="ctr"/>
            <a:r>
              <a:rPr lang="en-US" altLang="en-US" sz="2050" b="1" kern="0" dirty="0" smtClean="0"/>
              <a:t>Integrating Medical </a:t>
            </a:r>
            <a:r>
              <a:rPr lang="en-US" altLang="en-US" sz="2050" b="1" kern="0" dirty="0" smtClean="0"/>
              <a:t>Staffs in a</a:t>
            </a:r>
            <a:br>
              <a:rPr lang="en-US" altLang="en-US" sz="2050" b="1" kern="0" dirty="0" smtClean="0"/>
            </a:br>
            <a:r>
              <a:rPr lang="en-US" altLang="en-US" sz="2050" b="1" kern="0" dirty="0" smtClean="0"/>
              <a:t>Multi-Hospital System:</a:t>
            </a:r>
            <a:r>
              <a:rPr lang="en-US" altLang="en-US" sz="2050" b="1" kern="0" dirty="0" smtClean="0"/>
              <a:t/>
            </a:r>
            <a:br>
              <a:rPr lang="en-US" altLang="en-US" sz="2050" b="1" kern="0" dirty="0" smtClean="0"/>
            </a:br>
            <a:r>
              <a:rPr lang="en-US" altLang="en-US" sz="2050" b="1" kern="0" dirty="0" smtClean="0"/>
              <a:t>Challenges, Options and Proposed Solutions</a:t>
            </a:r>
          </a:p>
          <a:p>
            <a:pPr algn="ctr"/>
            <a:endParaRPr lang="en-US" altLang="en-US" sz="2050" b="1" kern="0" dirty="0"/>
          </a:p>
        </p:txBody>
      </p:sp>
      <p:sp>
        <p:nvSpPr>
          <p:cNvPr id="7" name="Rectangle 7"/>
          <p:cNvSpPr txBox="1">
            <a:spLocks noChangeArrowheads="1"/>
          </p:cNvSpPr>
          <p:nvPr/>
        </p:nvSpPr>
        <p:spPr bwMode="auto">
          <a:xfrm>
            <a:off x="2555358" y="2530932"/>
            <a:ext cx="6360042" cy="525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30000"/>
              </a:spcBef>
              <a:spcAft>
                <a:spcPct val="25000"/>
              </a:spcAft>
              <a:buClr>
                <a:srgbClr val="C5A901"/>
              </a:buClr>
              <a:buFont typeface="Wingdings" pitchFamily="2" charset="2"/>
              <a:buNone/>
              <a:defRPr sz="2200">
                <a:solidFill>
                  <a:schemeClr val="tx1">
                    <a:lumMod val="65000"/>
                    <a:lumOff val="35000"/>
                  </a:schemeClr>
                </a:solidFill>
                <a:latin typeface="+mn-lt"/>
                <a:ea typeface="+mn-ea"/>
                <a:cs typeface="+mn-cs"/>
              </a:defRPr>
            </a:lvl1pPr>
            <a:lvl2pPr marL="742950" indent="-285750" algn="l" rtl="0" eaLnBrk="1" fontAlgn="base" hangingPunct="1">
              <a:spcBef>
                <a:spcPts val="0"/>
              </a:spcBef>
              <a:spcAft>
                <a:spcPts val="600"/>
              </a:spcAft>
              <a:buClr>
                <a:srgbClr val="C5A901"/>
              </a:buClr>
              <a:buChar char="•"/>
              <a:defRPr sz="2200">
                <a:solidFill>
                  <a:schemeClr val="tx1"/>
                </a:solidFill>
                <a:latin typeface="+mn-lt"/>
              </a:defRPr>
            </a:lvl2pPr>
            <a:lvl3pPr marL="1143000" indent="-228600" algn="l" rtl="0" eaLnBrk="1" fontAlgn="base" hangingPunct="1">
              <a:spcBef>
                <a:spcPts val="0"/>
              </a:spcBef>
              <a:spcAft>
                <a:spcPts val="600"/>
              </a:spcAft>
              <a:buClr>
                <a:srgbClr val="C5A901"/>
              </a:buClr>
              <a:buFont typeface="Symbol" pitchFamily="18" charset="2"/>
              <a:buChar char="-"/>
              <a:defRPr sz="2200">
                <a:solidFill>
                  <a:schemeClr val="tx1"/>
                </a:solidFill>
                <a:latin typeface="+mn-lt"/>
              </a:defRPr>
            </a:lvl3pPr>
            <a:lvl4pPr marL="1600200" indent="-228600" algn="l" rtl="0" eaLnBrk="1" fontAlgn="base" hangingPunct="1">
              <a:spcBef>
                <a:spcPts val="0"/>
              </a:spcBef>
              <a:spcAft>
                <a:spcPts val="600"/>
              </a:spcAft>
              <a:buClr>
                <a:srgbClr val="C5A901"/>
              </a:buClr>
              <a:buSzPct val="65000"/>
              <a:buFont typeface="Wingdings" pitchFamily="2" charset="2"/>
              <a:buChar char="v"/>
              <a:defRPr sz="2200">
                <a:solidFill>
                  <a:schemeClr val="tx1"/>
                </a:solidFill>
                <a:latin typeface="+mn-lt"/>
              </a:defRPr>
            </a:lvl4pPr>
            <a:lvl5pPr marL="2057400" indent="-228600" algn="l" rtl="0" eaLnBrk="1" fontAlgn="base" hangingPunct="1">
              <a:spcBef>
                <a:spcPts val="0"/>
              </a:spcBef>
              <a:spcAft>
                <a:spcPts val="600"/>
              </a:spcAft>
              <a:buClr>
                <a:srgbClr val="C5A901"/>
              </a:buClr>
              <a:buSzPct val="70000"/>
              <a:buFont typeface="Wingdings" pitchFamily="2" charset="2"/>
              <a:buChar char="Ø"/>
              <a:defRPr sz="2200">
                <a:solidFill>
                  <a:schemeClr val="tx1"/>
                </a:solidFill>
                <a:latin typeface="+mn-lt"/>
              </a:defRPr>
            </a:lvl5pPr>
            <a:lvl6pPr marL="25146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6pPr>
            <a:lvl7pPr marL="29718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7pPr>
            <a:lvl8pPr marL="34290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8pPr>
            <a:lvl9pPr marL="38862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9pPr>
          </a:lstStyle>
          <a:p>
            <a:pPr algn="ctr"/>
            <a:endParaRPr lang="en-US" altLang="en-US" sz="2050" b="1" kern="0" dirty="0" smtClean="0"/>
          </a:p>
          <a:p>
            <a:pPr algn="ctr"/>
            <a:endParaRPr lang="en-US" altLang="en-US" sz="2050" b="1" kern="0" dirty="0"/>
          </a:p>
        </p:txBody>
      </p:sp>
    </p:spTree>
    <p:extLst>
      <p:ext uri="{BB962C8B-B14F-4D97-AF65-F5344CB8AC3E}">
        <p14:creationId xmlns:p14="http://schemas.microsoft.com/office/powerpoint/2010/main" val="2471217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0"/>
            <a:r>
              <a:rPr lang="en-US" b="1" u="sng" dirty="0" smtClean="0"/>
              <a:t>Significantly Different Medical Staff Bylaws, Rules and Regulations</a:t>
            </a:r>
          </a:p>
          <a:p>
            <a:pPr lvl="1"/>
            <a:r>
              <a:rPr lang="en-US" b="1" u="sng" dirty="0" smtClean="0"/>
              <a:t>Applicable Legal Standards</a:t>
            </a:r>
          </a:p>
          <a:p>
            <a:pPr lvl="2"/>
            <a:r>
              <a:rPr lang="en-US" dirty="0" smtClean="0"/>
              <a:t>State Hospital Licensing Act</a:t>
            </a:r>
          </a:p>
          <a:p>
            <a:pPr lvl="2"/>
            <a:r>
              <a:rPr lang="en-US" dirty="0" smtClean="0"/>
              <a:t>Accreditation Standards</a:t>
            </a:r>
          </a:p>
          <a:p>
            <a:pPr lvl="2"/>
            <a:r>
              <a:rPr lang="en-US" dirty="0" smtClean="0"/>
              <a:t>Medicare Conditions of Participation</a:t>
            </a:r>
          </a:p>
          <a:p>
            <a:pPr lvl="1"/>
            <a:r>
              <a:rPr lang="en-US" b="1" u="sng" dirty="0" smtClean="0"/>
              <a:t>Pros</a:t>
            </a:r>
          </a:p>
          <a:p>
            <a:pPr lvl="2"/>
            <a:r>
              <a:rPr lang="en-US" dirty="0" smtClean="0"/>
              <a:t>Differences reflect disparate cultures, geography and historical nuances </a:t>
            </a:r>
            <a:r>
              <a:rPr lang="en-US" dirty="0"/>
              <a:t>– </a:t>
            </a:r>
            <a:r>
              <a:rPr lang="en-US" dirty="0" smtClean="0"/>
              <a:t>helps to keep the peace</a:t>
            </a:r>
          </a:p>
          <a:p>
            <a:pPr lvl="2"/>
            <a:r>
              <a:rPr lang="en-US" dirty="0" smtClean="0"/>
              <a:t>For multi-state systems, bylaws reflect different state standards for compliance, peer review, licensure and Medical Staff eligibility </a:t>
            </a:r>
            <a:r>
              <a:rPr lang="en-US" dirty="0" smtClean="0"/>
              <a:t>standards</a:t>
            </a:r>
            <a:endParaRPr lang="en-US" dirty="0" smtClean="0"/>
          </a:p>
          <a:p>
            <a:pPr lvl="2"/>
            <a:endParaRPr lang="en-US" dirty="0" smtClean="0"/>
          </a:p>
        </p:txBody>
      </p:sp>
    </p:spTree>
    <p:extLst>
      <p:ext uri="{BB962C8B-B14F-4D97-AF65-F5344CB8AC3E}">
        <p14:creationId xmlns:p14="http://schemas.microsoft.com/office/powerpoint/2010/main" val="437878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2"/>
            <a:r>
              <a:rPr lang="en-US" dirty="0" smtClean="0"/>
              <a:t>Hospitals could be under different accreditation standards although all must comply with CoPs</a:t>
            </a:r>
          </a:p>
          <a:p>
            <a:pPr lvl="2"/>
            <a:r>
              <a:rPr lang="en-US" dirty="0" smtClean="0"/>
              <a:t>Bylaws and regulations are likely to be less uniform if system is composed of academic medical centers, suburban, rural and critical access hospitals </a:t>
            </a:r>
            <a:r>
              <a:rPr lang="en-US" dirty="0"/>
              <a:t>– </a:t>
            </a:r>
            <a:r>
              <a:rPr lang="en-US" dirty="0" smtClean="0"/>
              <a:t>one size does not fill all</a:t>
            </a:r>
          </a:p>
          <a:p>
            <a:pPr lvl="2"/>
            <a:endParaRPr lang="en-US" dirty="0" smtClean="0"/>
          </a:p>
        </p:txBody>
      </p:sp>
    </p:spTree>
    <p:extLst>
      <p:ext uri="{BB962C8B-B14F-4D97-AF65-F5344CB8AC3E}">
        <p14:creationId xmlns:p14="http://schemas.microsoft.com/office/powerpoint/2010/main" val="3534762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1"/>
            <a:r>
              <a:rPr lang="en-US" dirty="0" smtClean="0"/>
              <a:t>	</a:t>
            </a:r>
            <a:r>
              <a:rPr lang="en-US" b="1" u="sng" dirty="0" smtClean="0"/>
              <a:t>Cons</a:t>
            </a:r>
            <a:endParaRPr lang="en-US" b="1" u="sng" dirty="0"/>
          </a:p>
          <a:p>
            <a:pPr lvl="2">
              <a:spcBef>
                <a:spcPts val="200"/>
              </a:spcBef>
            </a:pPr>
            <a:r>
              <a:rPr lang="en-US" dirty="0"/>
              <a:t>Can serve as an impediment to future consolidation, collaboration and </a:t>
            </a:r>
            <a:r>
              <a:rPr lang="en-US" dirty="0" smtClean="0"/>
              <a:t>efficiencies</a:t>
            </a:r>
            <a:endParaRPr lang="en-US" dirty="0"/>
          </a:p>
          <a:p>
            <a:pPr lvl="2">
              <a:spcBef>
                <a:spcPts val="200"/>
              </a:spcBef>
            </a:pPr>
            <a:r>
              <a:rPr lang="en-US" dirty="0"/>
              <a:t>Conflicting </a:t>
            </a:r>
            <a:r>
              <a:rPr lang="en-US" dirty="0" smtClean="0"/>
              <a:t>FPPE, OPPE, peer review and related standards and eligibility criteria and requirements </a:t>
            </a:r>
            <a:r>
              <a:rPr lang="en-US" dirty="0"/>
              <a:t>undermine efforts to upgrade and maintain quality of the Medical </a:t>
            </a:r>
            <a:r>
              <a:rPr lang="en-US" dirty="0" smtClean="0"/>
              <a:t>Staff and can increase negligent credentialing and malpractice liability exposure</a:t>
            </a:r>
            <a:endParaRPr lang="en-US" dirty="0"/>
          </a:p>
          <a:p>
            <a:pPr lvl="2">
              <a:spcBef>
                <a:spcPts val="200"/>
              </a:spcBef>
            </a:pPr>
            <a:r>
              <a:rPr lang="en-US" dirty="0" smtClean="0"/>
              <a:t>Some bylaws </a:t>
            </a:r>
            <a:r>
              <a:rPr lang="en-US" dirty="0"/>
              <a:t>could be out of compliance with Medicare CoPs, </a:t>
            </a:r>
            <a:r>
              <a:rPr lang="en-US" dirty="0" smtClean="0"/>
              <a:t>as well as accreditation </a:t>
            </a:r>
            <a:r>
              <a:rPr lang="en-US" dirty="0"/>
              <a:t>and statutory </a:t>
            </a:r>
            <a:r>
              <a:rPr lang="en-US" dirty="0" smtClean="0"/>
              <a:t>requirements</a:t>
            </a:r>
            <a:endParaRPr lang="en-US" dirty="0"/>
          </a:p>
          <a:p>
            <a:pPr lvl="2">
              <a:spcBef>
                <a:spcPts val="200"/>
              </a:spcBef>
            </a:pPr>
            <a:r>
              <a:rPr lang="en-US" dirty="0"/>
              <a:t>Efforts to adopt uniform provisions can be difficult at best and time </a:t>
            </a:r>
            <a:r>
              <a:rPr lang="en-US" dirty="0" smtClean="0"/>
              <a:t>consuming</a:t>
            </a:r>
            <a:endParaRPr lang="en-US" dirty="0"/>
          </a:p>
          <a:p>
            <a:pPr lvl="2">
              <a:spcBef>
                <a:spcPts val="200"/>
              </a:spcBef>
            </a:pPr>
            <a:r>
              <a:rPr lang="en-US" dirty="0"/>
              <a:t>How is an “investigation” defined in the </a:t>
            </a:r>
            <a:r>
              <a:rPr lang="en-US" dirty="0" smtClean="0"/>
              <a:t>Bylaws </a:t>
            </a:r>
            <a:r>
              <a:rPr lang="en-US" dirty="0"/>
              <a:t>for Data Bank reporting purposes versus routine peer review</a:t>
            </a:r>
            <a:r>
              <a:rPr lang="en-US" dirty="0" smtClean="0"/>
              <a:t>?</a:t>
            </a:r>
          </a:p>
          <a:p>
            <a:pPr lvl="2"/>
            <a:endParaRPr lang="en-US" dirty="0" smtClean="0"/>
          </a:p>
        </p:txBody>
      </p:sp>
    </p:spTree>
    <p:extLst>
      <p:ext uri="{BB962C8B-B14F-4D97-AF65-F5344CB8AC3E}">
        <p14:creationId xmlns:p14="http://schemas.microsoft.com/office/powerpoint/2010/main" val="1129224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2">
              <a:spcBef>
                <a:spcPts val="200"/>
              </a:spcBef>
            </a:pPr>
            <a:r>
              <a:rPr lang="en-US" dirty="0" smtClean="0"/>
              <a:t>Different standards for what does and does not trigger a hearing</a:t>
            </a:r>
          </a:p>
          <a:p>
            <a:pPr lvl="2">
              <a:spcBef>
                <a:spcPts val="200"/>
              </a:spcBef>
            </a:pPr>
            <a:r>
              <a:rPr lang="en-US" dirty="0" smtClean="0"/>
              <a:t>Different staff categories with potential loss of certain membership rights</a:t>
            </a:r>
            <a:endParaRPr lang="en-US" dirty="0"/>
          </a:p>
          <a:p>
            <a:pPr lvl="2"/>
            <a:endParaRPr lang="en-US" dirty="0" smtClean="0"/>
          </a:p>
        </p:txBody>
      </p:sp>
    </p:spTree>
    <p:extLst>
      <p:ext uri="{BB962C8B-B14F-4D97-AF65-F5344CB8AC3E}">
        <p14:creationId xmlns:p14="http://schemas.microsoft.com/office/powerpoint/2010/main" val="325234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1"/>
            <a:r>
              <a:rPr lang="en-US" b="1" u="sng" dirty="0" smtClean="0"/>
              <a:t>Alternatives</a:t>
            </a:r>
            <a:endParaRPr lang="en-US" b="1" u="sng" dirty="0"/>
          </a:p>
          <a:p>
            <a:pPr lvl="2"/>
            <a:r>
              <a:rPr lang="en-US" dirty="0"/>
              <a:t>Conduct a compliance audit in order to determine whether there are regulatory compliance </a:t>
            </a:r>
            <a:r>
              <a:rPr lang="en-US" dirty="0" smtClean="0"/>
              <a:t>gaps</a:t>
            </a:r>
            <a:endParaRPr lang="en-US" dirty="0"/>
          </a:p>
          <a:p>
            <a:pPr lvl="2"/>
            <a:r>
              <a:rPr lang="en-US" dirty="0"/>
              <a:t>If seeking to adopt some uniform provisions do a comparison check to see how similar or different are the existing bylaws and </a:t>
            </a:r>
            <a:r>
              <a:rPr lang="en-US" dirty="0" smtClean="0"/>
              <a:t>regulations</a:t>
            </a:r>
            <a:endParaRPr lang="en-US" dirty="0"/>
          </a:p>
          <a:p>
            <a:pPr lvl="2"/>
            <a:r>
              <a:rPr lang="en-US" dirty="0"/>
              <a:t>Pre-screening policies may be more easily adopted depending on whether the hospital or the </a:t>
            </a:r>
            <a:r>
              <a:rPr lang="en-US" dirty="0" smtClean="0"/>
              <a:t>Medical Staff </a:t>
            </a:r>
            <a:r>
              <a:rPr lang="en-US" dirty="0"/>
              <a:t>controls the </a:t>
            </a:r>
            <a:r>
              <a:rPr lang="en-US" dirty="0" smtClean="0"/>
              <a:t>process</a:t>
            </a:r>
            <a:endParaRPr lang="en-US" dirty="0"/>
          </a:p>
          <a:p>
            <a:pPr lvl="2"/>
            <a:r>
              <a:rPr lang="en-US" dirty="0"/>
              <a:t>Seek common ground on less controversial </a:t>
            </a:r>
            <a:r>
              <a:rPr lang="en-US" dirty="0" smtClean="0"/>
              <a:t>provisions such as the appointment/reappointment and fair hearing procedures</a:t>
            </a:r>
            <a:endParaRPr lang="en-US" dirty="0"/>
          </a:p>
          <a:p>
            <a:pPr lvl="2"/>
            <a:r>
              <a:rPr lang="en-US" dirty="0"/>
              <a:t>Try to sync up appointment/reappointment procedures and </a:t>
            </a:r>
            <a:r>
              <a:rPr lang="en-US" dirty="0" smtClean="0"/>
              <a:t>schedules</a:t>
            </a:r>
            <a:endParaRPr lang="en-US" dirty="0"/>
          </a:p>
          <a:p>
            <a:pPr lvl="1"/>
            <a:endParaRPr lang="en-US" dirty="0" smtClean="0"/>
          </a:p>
        </p:txBody>
      </p:sp>
    </p:spTree>
    <p:extLst>
      <p:ext uri="{BB962C8B-B14F-4D97-AF65-F5344CB8AC3E}">
        <p14:creationId xmlns:p14="http://schemas.microsoft.com/office/powerpoint/2010/main" val="2995674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2"/>
            <a:r>
              <a:rPr lang="en-US" dirty="0" smtClean="0"/>
              <a:t>Create </a:t>
            </a:r>
            <a:r>
              <a:rPr lang="en-US" dirty="0"/>
              <a:t>system/region/Bylaw Committee with appropriate Medical Staff </a:t>
            </a:r>
            <a:r>
              <a:rPr lang="en-US" dirty="0" smtClean="0"/>
              <a:t>representation</a:t>
            </a:r>
          </a:p>
          <a:p>
            <a:pPr lvl="2"/>
            <a:r>
              <a:rPr lang="en-US" dirty="0" smtClean="0"/>
              <a:t>Streamline Bylaws and move sections to manuals or plans, i.e., Credentialing Manual, Fair Hearing </a:t>
            </a:r>
            <a:r>
              <a:rPr lang="en-US" dirty="0" smtClean="0"/>
              <a:t>Plan, in order to implement a more </a:t>
            </a:r>
            <a:r>
              <a:rPr lang="en-US" dirty="0" smtClean="0"/>
              <a:t>expedited amendment process</a:t>
            </a:r>
            <a:endParaRPr lang="en-US" dirty="0"/>
          </a:p>
          <a:p>
            <a:pPr lvl="1"/>
            <a:endParaRPr lang="en-US" dirty="0" smtClean="0"/>
          </a:p>
        </p:txBody>
      </p:sp>
    </p:spTree>
    <p:extLst>
      <p:ext uri="{BB962C8B-B14F-4D97-AF65-F5344CB8AC3E}">
        <p14:creationId xmlns:p14="http://schemas.microsoft.com/office/powerpoint/2010/main" val="3448649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r>
              <a:rPr lang="en-US" b="1" u="sng" dirty="0"/>
              <a:t>Conflicting </a:t>
            </a:r>
            <a:r>
              <a:rPr lang="en-US" b="1" u="sng" dirty="0" smtClean="0"/>
              <a:t>Credentialing/Privileging/Eligibility </a:t>
            </a:r>
            <a:r>
              <a:rPr lang="en-US" b="1" u="sng" dirty="0"/>
              <a:t>Criteria</a:t>
            </a:r>
          </a:p>
          <a:p>
            <a:pPr lvl="1"/>
            <a:r>
              <a:rPr lang="en-US" b="1" u="sng" dirty="0" smtClean="0"/>
              <a:t>Applicable Legal Standards</a:t>
            </a:r>
          </a:p>
          <a:p>
            <a:pPr lvl="2">
              <a:lnSpc>
                <a:spcPct val="100000"/>
              </a:lnSpc>
              <a:spcBef>
                <a:spcPts val="200"/>
              </a:spcBef>
              <a:spcAft>
                <a:spcPts val="400"/>
              </a:spcAft>
            </a:pPr>
            <a:r>
              <a:rPr lang="en-US" dirty="0" smtClean="0"/>
              <a:t>Hospital Licensing Acts</a:t>
            </a:r>
          </a:p>
          <a:p>
            <a:pPr lvl="2">
              <a:lnSpc>
                <a:spcPct val="100000"/>
              </a:lnSpc>
              <a:spcBef>
                <a:spcPts val="200"/>
              </a:spcBef>
              <a:spcAft>
                <a:spcPts val="400"/>
              </a:spcAft>
            </a:pPr>
            <a:r>
              <a:rPr lang="en-US" dirty="0" smtClean="0"/>
              <a:t>Standard of </a:t>
            </a:r>
            <a:r>
              <a:rPr lang="en-US" dirty="0" smtClean="0"/>
              <a:t>care </a:t>
            </a:r>
            <a:r>
              <a:rPr lang="en-US" dirty="0" smtClean="0"/>
              <a:t>issues</a:t>
            </a:r>
          </a:p>
          <a:p>
            <a:pPr lvl="2">
              <a:lnSpc>
                <a:spcPct val="100000"/>
              </a:lnSpc>
              <a:spcBef>
                <a:spcPts val="200"/>
              </a:spcBef>
              <a:spcAft>
                <a:spcPts val="400"/>
              </a:spcAft>
            </a:pPr>
            <a:r>
              <a:rPr lang="en-US" dirty="0" smtClean="0"/>
              <a:t>Accreditation standards</a:t>
            </a:r>
          </a:p>
          <a:p>
            <a:pPr lvl="2">
              <a:lnSpc>
                <a:spcPct val="100000"/>
              </a:lnSpc>
              <a:spcBef>
                <a:spcPts val="200"/>
              </a:spcBef>
              <a:spcAft>
                <a:spcPts val="400"/>
              </a:spcAft>
            </a:pPr>
            <a:r>
              <a:rPr lang="en-US" dirty="0" smtClean="0"/>
              <a:t>Medicare Conditions of Participation</a:t>
            </a:r>
          </a:p>
          <a:p>
            <a:pPr lvl="1"/>
            <a:r>
              <a:rPr lang="en-US" b="1" u="sng" dirty="0" smtClean="0"/>
              <a:t>Pros</a:t>
            </a:r>
            <a:endParaRPr lang="en-US" b="1" u="sng" dirty="0"/>
          </a:p>
          <a:p>
            <a:pPr lvl="2">
              <a:lnSpc>
                <a:spcPct val="100000"/>
              </a:lnSpc>
              <a:spcBef>
                <a:spcPts val="200"/>
              </a:spcBef>
              <a:spcAft>
                <a:spcPts val="400"/>
              </a:spcAft>
            </a:pPr>
            <a:r>
              <a:rPr lang="en-US" dirty="0" smtClean="0"/>
              <a:t>Allows for diversity of members and categories</a:t>
            </a:r>
          </a:p>
          <a:p>
            <a:pPr lvl="2">
              <a:lnSpc>
                <a:spcPct val="100000"/>
              </a:lnSpc>
              <a:spcBef>
                <a:spcPts val="200"/>
              </a:spcBef>
              <a:spcAft>
                <a:spcPts val="400"/>
              </a:spcAft>
            </a:pPr>
            <a:r>
              <a:rPr lang="en-US" dirty="0" smtClean="0"/>
              <a:t>Maintaining </a:t>
            </a:r>
            <a:r>
              <a:rPr lang="en-US" dirty="0"/>
              <a:t>differences avoids the need to terminate clinical privileges or provide hearing rights if the physician would no longer be eligible and therefore would lose </a:t>
            </a:r>
            <a:r>
              <a:rPr lang="en-US" dirty="0" smtClean="0"/>
              <a:t>privileges </a:t>
            </a:r>
            <a:endParaRPr lang="en-US" dirty="0"/>
          </a:p>
          <a:p>
            <a:pPr lvl="2">
              <a:lnSpc>
                <a:spcPct val="100000"/>
              </a:lnSpc>
              <a:spcBef>
                <a:spcPts val="200"/>
              </a:spcBef>
              <a:spcAft>
                <a:spcPts val="400"/>
              </a:spcAft>
            </a:pPr>
            <a:r>
              <a:rPr lang="en-US" dirty="0"/>
              <a:t>Privileges do need to be site specific and depends on the nature of clinical services offered by the </a:t>
            </a:r>
            <a:r>
              <a:rPr lang="en-US" dirty="0" smtClean="0"/>
              <a:t>hospital</a:t>
            </a:r>
            <a:endParaRPr lang="en-US" dirty="0"/>
          </a:p>
          <a:p>
            <a:pPr lvl="1"/>
            <a:endParaRPr lang="en-US" dirty="0" smtClean="0"/>
          </a:p>
        </p:txBody>
      </p:sp>
    </p:spTree>
    <p:extLst>
      <p:ext uri="{BB962C8B-B14F-4D97-AF65-F5344CB8AC3E}">
        <p14:creationId xmlns:p14="http://schemas.microsoft.com/office/powerpoint/2010/main" val="3067105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1"/>
            <a:r>
              <a:rPr lang="en-US" b="1" u="sng" dirty="0"/>
              <a:t>Cons</a:t>
            </a:r>
          </a:p>
          <a:p>
            <a:pPr lvl="2">
              <a:lnSpc>
                <a:spcPct val="100000"/>
              </a:lnSpc>
              <a:spcBef>
                <a:spcPts val="0"/>
              </a:spcBef>
            </a:pPr>
            <a:r>
              <a:rPr lang="en-US" dirty="0"/>
              <a:t>Can result in alleged breaches of standard of care depending on the degree of differences as reflected in department criteria and policies such as use or non-use of core </a:t>
            </a:r>
            <a:r>
              <a:rPr lang="en-US" dirty="0" smtClean="0"/>
              <a:t>privileges and different eligibility standards</a:t>
            </a:r>
            <a:endParaRPr lang="en-US" dirty="0"/>
          </a:p>
          <a:p>
            <a:pPr lvl="2">
              <a:lnSpc>
                <a:spcPct val="100000"/>
              </a:lnSpc>
            </a:pPr>
            <a:r>
              <a:rPr lang="en-US" dirty="0"/>
              <a:t>Could be granting privileges to competitors at one facility who would be prohibited from obtaining membership at an affiliated hospital depending on pre-screening </a:t>
            </a:r>
            <a:r>
              <a:rPr lang="en-US" dirty="0" smtClean="0"/>
              <a:t>standards</a:t>
            </a:r>
            <a:endParaRPr lang="en-US" dirty="0"/>
          </a:p>
          <a:p>
            <a:pPr lvl="2">
              <a:lnSpc>
                <a:spcPct val="100000"/>
              </a:lnSpc>
            </a:pPr>
            <a:r>
              <a:rPr lang="en-US" dirty="0"/>
              <a:t>Relying on </a:t>
            </a:r>
            <a:r>
              <a:rPr lang="en-US" dirty="0" smtClean="0"/>
              <a:t>utilization/quality standards </a:t>
            </a:r>
            <a:r>
              <a:rPr lang="en-US" dirty="0"/>
              <a:t>to demonstrate current competency at some but not all </a:t>
            </a:r>
            <a:r>
              <a:rPr lang="en-US" dirty="0" smtClean="0"/>
              <a:t>facilities</a:t>
            </a:r>
            <a:endParaRPr lang="en-US" dirty="0"/>
          </a:p>
          <a:p>
            <a:pPr lvl="2">
              <a:lnSpc>
                <a:spcPct val="100000"/>
              </a:lnSpc>
            </a:pPr>
            <a:r>
              <a:rPr lang="en-US" dirty="0"/>
              <a:t>Lack of uniform adoption of required quality metric/outcome standards imposed by ACOs, private payers, etc. – has a direct impact on a hospital’s </a:t>
            </a:r>
            <a:r>
              <a:rPr lang="en-US" dirty="0" smtClean="0"/>
              <a:t>reimbursement  </a:t>
            </a:r>
            <a:endParaRPr lang="en-US" dirty="0"/>
          </a:p>
          <a:p>
            <a:pPr lvl="2">
              <a:lnSpc>
                <a:spcPct val="100000"/>
              </a:lnSpc>
            </a:pPr>
            <a:r>
              <a:rPr lang="en-US" dirty="0"/>
              <a:t>Are FPPE/OPPE standards different? Do they even exist</a:t>
            </a:r>
            <a:r>
              <a:rPr lang="en-US" dirty="0" smtClean="0"/>
              <a:t>?</a:t>
            </a:r>
          </a:p>
          <a:p>
            <a:pPr lvl="1"/>
            <a:endParaRPr lang="en-US" dirty="0" smtClean="0"/>
          </a:p>
        </p:txBody>
      </p:sp>
    </p:spTree>
    <p:extLst>
      <p:ext uri="{BB962C8B-B14F-4D97-AF65-F5344CB8AC3E}">
        <p14:creationId xmlns:p14="http://schemas.microsoft.com/office/powerpoint/2010/main" val="111757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2">
              <a:lnSpc>
                <a:spcPct val="100000"/>
              </a:lnSpc>
            </a:pPr>
            <a:r>
              <a:rPr lang="en-US" dirty="0" smtClean="0"/>
              <a:t>Conflicting Code of Conduct/Disruptive Behavior Physician Wellness Policies</a:t>
            </a:r>
          </a:p>
          <a:p>
            <a:pPr lvl="2">
              <a:lnSpc>
                <a:spcPct val="100000"/>
              </a:lnSpc>
            </a:pPr>
            <a:r>
              <a:rPr lang="en-US" dirty="0" smtClean="0"/>
              <a:t>Required versus permissive use of hospitalists</a:t>
            </a:r>
            <a:endParaRPr lang="en-US" dirty="0"/>
          </a:p>
          <a:p>
            <a:pPr lvl="1"/>
            <a:endParaRPr lang="en-US" dirty="0" smtClean="0"/>
          </a:p>
        </p:txBody>
      </p:sp>
    </p:spTree>
    <p:extLst>
      <p:ext uri="{BB962C8B-B14F-4D97-AF65-F5344CB8AC3E}">
        <p14:creationId xmlns:p14="http://schemas.microsoft.com/office/powerpoint/2010/main" val="2232885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1"/>
            <a:r>
              <a:rPr lang="en-US" b="1" u="sng" dirty="0" smtClean="0"/>
              <a:t>Alternatives</a:t>
            </a:r>
            <a:endParaRPr lang="en-US" b="1" u="sng" dirty="0"/>
          </a:p>
          <a:p>
            <a:pPr lvl="2"/>
            <a:r>
              <a:rPr lang="en-US" dirty="0"/>
              <a:t>You need to conduct a comprehensive analysis to determine the degree of differences in criteria and potential resulting liability exposure and adverse impact on </a:t>
            </a:r>
            <a:r>
              <a:rPr lang="en-US" dirty="0" smtClean="0"/>
              <a:t>reimbursement</a:t>
            </a:r>
            <a:endParaRPr lang="en-US" dirty="0"/>
          </a:p>
          <a:p>
            <a:pPr lvl="2"/>
            <a:r>
              <a:rPr lang="en-US" dirty="0"/>
              <a:t>You need to evolve towards common eligibility </a:t>
            </a:r>
            <a:r>
              <a:rPr lang="en-US" dirty="0" smtClean="0"/>
              <a:t>standards</a:t>
            </a:r>
            <a:endParaRPr lang="en-US" dirty="0"/>
          </a:p>
          <a:p>
            <a:pPr lvl="2"/>
            <a:r>
              <a:rPr lang="en-US" dirty="0"/>
              <a:t>You need to examine impact on a physician’s existing privileges - who wins and who loses and if hearing rights are </a:t>
            </a:r>
            <a:r>
              <a:rPr lang="en-US" dirty="0" smtClean="0"/>
              <a:t>triggered  </a:t>
            </a:r>
            <a:endParaRPr lang="en-US" dirty="0"/>
          </a:p>
          <a:p>
            <a:pPr lvl="2"/>
            <a:r>
              <a:rPr lang="en-US" dirty="0"/>
              <a:t>Is there a legitimate basis to grandfather physicians?</a:t>
            </a:r>
          </a:p>
          <a:p>
            <a:pPr lvl="2"/>
            <a:r>
              <a:rPr lang="en-US" dirty="0"/>
              <a:t>Allow </a:t>
            </a:r>
            <a:r>
              <a:rPr lang="en-US" dirty="0" smtClean="0"/>
              <a:t>12-24 </a:t>
            </a:r>
            <a:r>
              <a:rPr lang="en-US" dirty="0"/>
              <a:t>months to meet criteria. If not met </a:t>
            </a:r>
            <a:r>
              <a:rPr lang="en-US" dirty="0" smtClean="0"/>
              <a:t>then </a:t>
            </a:r>
            <a:r>
              <a:rPr lang="en-US" dirty="0"/>
              <a:t>privileges are voluntarily relinquished with no Data Bank reporting </a:t>
            </a:r>
            <a:r>
              <a:rPr lang="en-US" dirty="0" smtClean="0"/>
              <a:t>obligations</a:t>
            </a:r>
            <a:endParaRPr lang="en-US" dirty="0"/>
          </a:p>
          <a:p>
            <a:pPr lvl="2"/>
            <a:r>
              <a:rPr lang="en-US" dirty="0"/>
              <a:t>During interim period closely monitor </a:t>
            </a:r>
            <a:r>
              <a:rPr lang="en-US" dirty="0" smtClean="0"/>
              <a:t>outcomes where standards are “lower” or not as demanding</a:t>
            </a:r>
            <a:endParaRPr lang="en-US" dirty="0"/>
          </a:p>
          <a:p>
            <a:pPr lvl="1"/>
            <a:endParaRPr lang="en-US" dirty="0" smtClean="0"/>
          </a:p>
        </p:txBody>
      </p:sp>
    </p:spTree>
    <p:extLst>
      <p:ext uri="{BB962C8B-B14F-4D97-AF65-F5344CB8AC3E}">
        <p14:creationId xmlns:p14="http://schemas.microsoft.com/office/powerpoint/2010/main" val="283819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Overview</a:t>
            </a:r>
            <a:endParaRPr lang="en-US" dirty="0"/>
          </a:p>
        </p:txBody>
      </p:sp>
      <p:sp>
        <p:nvSpPr>
          <p:cNvPr id="3" name="Content Placeholder 2"/>
          <p:cNvSpPr>
            <a:spLocks noGrp="1"/>
          </p:cNvSpPr>
          <p:nvPr>
            <p:ph idx="1"/>
          </p:nvPr>
        </p:nvSpPr>
        <p:spPr/>
        <p:txBody>
          <a:bodyPr/>
          <a:lstStyle/>
          <a:p>
            <a:r>
              <a:rPr lang="en-US" dirty="0" smtClean="0"/>
              <a:t>Factors leading to mergers, acquisitions and affiliations</a:t>
            </a:r>
          </a:p>
          <a:p>
            <a:pPr lvl="1"/>
            <a:r>
              <a:rPr lang="en-US" dirty="0" smtClean="0"/>
              <a:t>Increased competition</a:t>
            </a:r>
          </a:p>
          <a:p>
            <a:pPr lvl="1"/>
            <a:r>
              <a:rPr lang="en-US" dirty="0" smtClean="0"/>
              <a:t>Access to capital</a:t>
            </a:r>
          </a:p>
          <a:p>
            <a:pPr lvl="1"/>
            <a:r>
              <a:rPr lang="en-US" dirty="0" smtClean="0"/>
              <a:t>Declining reimbursement</a:t>
            </a:r>
          </a:p>
          <a:p>
            <a:pPr lvl="1"/>
            <a:r>
              <a:rPr lang="en-US" dirty="0" smtClean="0"/>
              <a:t>Higher labor costs and operating expenses</a:t>
            </a:r>
          </a:p>
          <a:p>
            <a:pPr lvl="1"/>
            <a:r>
              <a:rPr lang="en-US" dirty="0" smtClean="0"/>
              <a:t>Movement from volume to value as a basis of reimbursement</a:t>
            </a:r>
          </a:p>
          <a:p>
            <a:pPr lvl="1"/>
            <a:r>
              <a:rPr lang="en-US" dirty="0" smtClean="0"/>
              <a:t>Efforts to improve efficiencies, quality of services and reduce costs</a:t>
            </a:r>
          </a:p>
          <a:p>
            <a:pPr lvl="1"/>
            <a:r>
              <a:rPr lang="en-US" dirty="0" smtClean="0"/>
              <a:t>Greater market leverage</a:t>
            </a:r>
          </a:p>
          <a:p>
            <a:r>
              <a:rPr lang="en-US" dirty="0" smtClean="0"/>
              <a:t>Benefits to medical staff integration</a:t>
            </a:r>
          </a:p>
          <a:p>
            <a:pPr lvl="1"/>
            <a:r>
              <a:rPr lang="en-US" dirty="0" smtClean="0"/>
              <a:t>Uniform and standardized medical staff bylaws, rules, regulations and policies</a:t>
            </a:r>
          </a:p>
        </p:txBody>
      </p:sp>
    </p:spTree>
    <p:extLst>
      <p:ext uri="{BB962C8B-B14F-4D97-AF65-F5344CB8AC3E}">
        <p14:creationId xmlns:p14="http://schemas.microsoft.com/office/powerpoint/2010/main" val="1488430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2"/>
            <a:r>
              <a:rPr lang="en-US" dirty="0" smtClean="0"/>
              <a:t>Reduce or eliminate “volume” standards for eligibility and </a:t>
            </a:r>
            <a:r>
              <a:rPr lang="en-US" dirty="0" smtClean="0"/>
              <a:t>look </a:t>
            </a:r>
            <a:r>
              <a:rPr lang="en-US" dirty="0" smtClean="0"/>
              <a:t>to other loyalty factors, i.e., serving under-served patent populations, treating indigent care/Medicaid patients, service on committees</a:t>
            </a:r>
            <a:endParaRPr lang="en-US" dirty="0"/>
          </a:p>
          <a:p>
            <a:pPr lvl="2"/>
            <a:r>
              <a:rPr lang="en-US" dirty="0" smtClean="0"/>
              <a:t>Consider “membership only” category</a:t>
            </a:r>
          </a:p>
          <a:p>
            <a:pPr lvl="2"/>
            <a:r>
              <a:rPr lang="en-US" dirty="0"/>
              <a:t>Use multi-disciplinary group to evaluate and identify common standards</a:t>
            </a:r>
          </a:p>
          <a:p>
            <a:pPr lvl="2"/>
            <a:r>
              <a:rPr lang="en-US" dirty="0"/>
              <a:t>Amend bylaws and policies accordingly</a:t>
            </a:r>
          </a:p>
          <a:p>
            <a:pPr lvl="2"/>
            <a:endParaRPr lang="en-US" dirty="0"/>
          </a:p>
          <a:p>
            <a:pPr lvl="1"/>
            <a:endParaRPr lang="en-US" dirty="0" smtClean="0"/>
          </a:p>
        </p:txBody>
      </p:sp>
    </p:spTree>
    <p:extLst>
      <p:ext uri="{BB962C8B-B14F-4D97-AF65-F5344CB8AC3E}">
        <p14:creationId xmlns:p14="http://schemas.microsoft.com/office/powerpoint/2010/main" val="2476235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r>
              <a:rPr lang="en-US" b="1" u="sng" dirty="0"/>
              <a:t>Conflicting Privilege and Immunity </a:t>
            </a:r>
            <a:r>
              <a:rPr lang="en-US" b="1" u="sng" dirty="0" smtClean="0"/>
              <a:t>Statutes and Existing Policies</a:t>
            </a:r>
            <a:endParaRPr lang="en-US" b="1" u="sng" dirty="0"/>
          </a:p>
          <a:p>
            <a:pPr lvl="1"/>
            <a:r>
              <a:rPr lang="en-US" b="1" u="sng" dirty="0" smtClean="0"/>
              <a:t>Applicable Legal Standards</a:t>
            </a:r>
          </a:p>
          <a:p>
            <a:pPr lvl="2"/>
            <a:r>
              <a:rPr lang="en-US" dirty="0" smtClean="0"/>
              <a:t>State peer review and immunity statutes</a:t>
            </a:r>
          </a:p>
          <a:p>
            <a:pPr lvl="2"/>
            <a:r>
              <a:rPr lang="en-US" dirty="0" smtClean="0"/>
              <a:t>Patient Safety and Quality Improvement Act of 2005</a:t>
            </a:r>
          </a:p>
          <a:p>
            <a:pPr lvl="2"/>
            <a:r>
              <a:rPr lang="en-US" dirty="0" smtClean="0"/>
              <a:t>HCQIA</a:t>
            </a:r>
          </a:p>
          <a:p>
            <a:pPr lvl="2"/>
            <a:r>
              <a:rPr lang="en-US" dirty="0" smtClean="0"/>
              <a:t>Applicable case law</a:t>
            </a:r>
          </a:p>
          <a:p>
            <a:pPr lvl="1"/>
            <a:r>
              <a:rPr lang="en-US" b="1" u="sng" dirty="0" smtClean="0"/>
              <a:t>Pros</a:t>
            </a:r>
            <a:endParaRPr lang="en-US" b="1" u="sng" dirty="0"/>
          </a:p>
          <a:p>
            <a:pPr lvl="2"/>
            <a:r>
              <a:rPr lang="en-US" dirty="0"/>
              <a:t>Assumption is that </a:t>
            </a:r>
            <a:r>
              <a:rPr lang="en-US" dirty="0" smtClean="0"/>
              <a:t>each </a:t>
            </a:r>
            <a:r>
              <a:rPr lang="en-US" dirty="0"/>
              <a:t>hospital </a:t>
            </a:r>
            <a:r>
              <a:rPr lang="en-US" dirty="0" smtClean="0"/>
              <a:t>in a multi-state system has </a:t>
            </a:r>
            <a:r>
              <a:rPr lang="en-US" dirty="0"/>
              <a:t>modified its bylaws and policies to maximize these privilege and immunity protections </a:t>
            </a:r>
            <a:r>
              <a:rPr lang="en-US" dirty="0" smtClean="0"/>
              <a:t>to apply in </a:t>
            </a:r>
            <a:r>
              <a:rPr lang="en-US" dirty="0"/>
              <a:t>state and/or federal proceedings and </a:t>
            </a:r>
            <a:r>
              <a:rPr lang="en-US" dirty="0" smtClean="0"/>
              <a:t>investigations</a:t>
            </a:r>
          </a:p>
          <a:p>
            <a:pPr lvl="2"/>
            <a:r>
              <a:rPr lang="en-US" dirty="0" smtClean="0"/>
              <a:t>Combined privileges maybe broader than a single privilege</a:t>
            </a:r>
          </a:p>
          <a:p>
            <a:pPr lvl="2"/>
            <a:r>
              <a:rPr lang="en-US" dirty="0" smtClean="0"/>
              <a:t>The more the merrier</a:t>
            </a:r>
          </a:p>
          <a:p>
            <a:pPr lvl="2"/>
            <a:endParaRPr lang="en-US" dirty="0"/>
          </a:p>
          <a:p>
            <a:pPr lvl="2"/>
            <a:endParaRPr lang="en-US" dirty="0" smtClean="0"/>
          </a:p>
        </p:txBody>
      </p:sp>
    </p:spTree>
    <p:extLst>
      <p:ext uri="{BB962C8B-B14F-4D97-AF65-F5344CB8AC3E}">
        <p14:creationId xmlns:p14="http://schemas.microsoft.com/office/powerpoint/2010/main" val="3935535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4953000"/>
          </a:xfrm>
        </p:spPr>
        <p:txBody>
          <a:bodyPr/>
          <a:lstStyle/>
          <a:p>
            <a:pPr lvl="1"/>
            <a:r>
              <a:rPr lang="en-US" b="1" u="sng" dirty="0"/>
              <a:t>Cons</a:t>
            </a:r>
          </a:p>
          <a:p>
            <a:pPr lvl="2"/>
            <a:r>
              <a:rPr lang="en-US" dirty="0"/>
              <a:t>Tracking changes in state peer review statutes and applicable case law for multi-state systems is not easily accomplished and could lead to different bylaws, policies, and practices. What information is privileged and what actions are eligible for immunity protections will </a:t>
            </a:r>
            <a:r>
              <a:rPr lang="en-US" dirty="0" smtClean="0"/>
              <a:t>differ</a:t>
            </a:r>
            <a:endParaRPr lang="en-US" dirty="0"/>
          </a:p>
          <a:p>
            <a:pPr lvl="2"/>
            <a:r>
              <a:rPr lang="en-US" dirty="0"/>
              <a:t>Waiver issues also vary especially if sharing confidential information across state lines and even within </a:t>
            </a:r>
            <a:r>
              <a:rPr lang="en-US" dirty="0" smtClean="0"/>
              <a:t>the </a:t>
            </a:r>
            <a:r>
              <a:rPr lang="en-US" dirty="0"/>
              <a:t>system depending on the categories of providers which can access the </a:t>
            </a:r>
            <a:r>
              <a:rPr lang="en-US" dirty="0" smtClean="0"/>
              <a:t>protections</a:t>
            </a:r>
            <a:endParaRPr lang="en-US" dirty="0"/>
          </a:p>
          <a:p>
            <a:pPr lvl="2"/>
            <a:r>
              <a:rPr lang="en-US" dirty="0"/>
              <a:t>Also, in the context of CINs/ACOs the scope of activities and provider facilities that are covered are </a:t>
            </a:r>
            <a:r>
              <a:rPr lang="en-US" dirty="0" smtClean="0"/>
              <a:t>different and may not be available at all</a:t>
            </a:r>
            <a:endParaRPr lang="en-US" dirty="0" smtClean="0"/>
          </a:p>
          <a:p>
            <a:pPr lvl="2"/>
            <a:endParaRPr lang="en-US" dirty="0" smtClean="0"/>
          </a:p>
        </p:txBody>
      </p:sp>
    </p:spTree>
    <p:extLst>
      <p:ext uri="{BB962C8B-B14F-4D97-AF65-F5344CB8AC3E}">
        <p14:creationId xmlns:p14="http://schemas.microsoft.com/office/powerpoint/2010/main" val="2232984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4953000"/>
          </a:xfrm>
        </p:spPr>
        <p:txBody>
          <a:bodyPr/>
          <a:lstStyle/>
          <a:p>
            <a:pPr lvl="2"/>
            <a:r>
              <a:rPr lang="en-US" dirty="0" smtClean="0"/>
              <a:t>Conflicting peer review policies and procedures forms will impact the scope of privilege and immunity protections and liability exposure</a:t>
            </a:r>
            <a:endParaRPr lang="en-US" dirty="0"/>
          </a:p>
          <a:p>
            <a:pPr lvl="2"/>
            <a:endParaRPr lang="en-US" dirty="0" smtClean="0"/>
          </a:p>
        </p:txBody>
      </p:sp>
    </p:spTree>
    <p:extLst>
      <p:ext uri="{BB962C8B-B14F-4D97-AF65-F5344CB8AC3E}">
        <p14:creationId xmlns:p14="http://schemas.microsoft.com/office/powerpoint/2010/main" val="3892991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Alternatives</a:t>
            </a:r>
          </a:p>
          <a:p>
            <a:pPr lvl="2"/>
            <a:r>
              <a:rPr lang="en-US" dirty="0" smtClean="0"/>
              <a:t>HCQIA immunity protections have been adopted by most states thereby giving the system a base level of immunity protections</a:t>
            </a:r>
          </a:p>
          <a:p>
            <a:pPr lvl="2"/>
            <a:r>
              <a:rPr lang="en-US" dirty="0" smtClean="0"/>
              <a:t>Both state and HCQIA immunity protections could apply depending on the facts and circumstances of the dispute in question and whether you are in compliance with the immunity requirements</a:t>
            </a:r>
          </a:p>
          <a:p>
            <a:pPr lvl="2"/>
            <a:r>
              <a:rPr lang="en-US" dirty="0" smtClean="0"/>
              <a:t>Keep in mind that attorney-client and insurer/insured privileges may be separately applicable</a:t>
            </a:r>
          </a:p>
          <a:p>
            <a:pPr lvl="2"/>
            <a:r>
              <a:rPr lang="en-US" dirty="0" smtClean="0"/>
              <a:t>Consider participating in a patient safety organization ("PSO") under the Patient Safety and Quality Improvement Act of 2005</a:t>
            </a:r>
          </a:p>
          <a:p>
            <a:pPr lvl="3"/>
            <a:r>
              <a:rPr lang="en-US" dirty="0" smtClean="0"/>
              <a:t>Scope of privileged activities under the Patient Safety Act are typically broader than activities under state privilege protections</a:t>
            </a:r>
          </a:p>
          <a:p>
            <a:pPr lvl="3"/>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4253737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3"/>
            <a:r>
              <a:rPr lang="en-US" dirty="0"/>
              <a:t>Patient Safety Act </a:t>
            </a:r>
            <a:r>
              <a:rPr lang="en-US" dirty="0" smtClean="0"/>
              <a:t>(PSA") privilege </a:t>
            </a:r>
            <a:r>
              <a:rPr lang="en-US" dirty="0"/>
              <a:t>applies to </a:t>
            </a:r>
            <a:r>
              <a:rPr lang="en-US" u="sng" dirty="0"/>
              <a:t>all</a:t>
            </a:r>
            <a:r>
              <a:rPr lang="en-US" dirty="0"/>
              <a:t> licensed facilities in the state</a:t>
            </a:r>
          </a:p>
          <a:p>
            <a:pPr lvl="3"/>
            <a:r>
              <a:rPr lang="en-US" dirty="0" smtClean="0"/>
              <a:t>Privileged information can be freely shared among affiliated providers throughout the system</a:t>
            </a:r>
          </a:p>
          <a:p>
            <a:pPr lvl="3"/>
            <a:r>
              <a:rPr lang="en-US" dirty="0" smtClean="0"/>
              <a:t>Privilege protections apply in all state and federal proceedings whereas state peer review statute will only apply in state court and state causes of action, i.e., defamation and breach of contract, but not in federal court for federal actions such as in discrimination or antitrust claims</a:t>
            </a:r>
          </a:p>
          <a:p>
            <a:pPr lvl="3"/>
            <a:r>
              <a:rPr lang="en-US" sz="1800" dirty="0"/>
              <a:t>PSA allows a non-provider corporate parent to be considered a provider and to be part of a single system patient safety evaluation system thereby enabling it to access the privilege </a:t>
            </a:r>
            <a:r>
              <a:rPr lang="en-US" sz="1800" dirty="0" smtClean="0"/>
              <a:t>protections</a:t>
            </a:r>
            <a:endParaRPr lang="en-US" sz="1800" dirty="0"/>
          </a:p>
          <a:p>
            <a:pPr lvl="3"/>
            <a:r>
              <a:rPr lang="en-US" sz="1800" dirty="0"/>
              <a:t>Privilege can never be waived under any </a:t>
            </a:r>
            <a:r>
              <a:rPr lang="en-US" sz="1800" dirty="0" smtClean="0"/>
              <a:t>circumstance</a:t>
            </a:r>
            <a:endParaRPr lang="en-US" sz="1800" dirty="0"/>
          </a:p>
          <a:p>
            <a:pPr lvl="3"/>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2083654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4876800"/>
          </a:xfrm>
        </p:spPr>
        <p:txBody>
          <a:bodyPr/>
          <a:lstStyle/>
          <a:p>
            <a:pPr lvl="1"/>
            <a:r>
              <a:rPr lang="en-US" b="1" u="sng" dirty="0" smtClean="0"/>
              <a:t>Economic Credentialing Issues - Background</a:t>
            </a:r>
          </a:p>
          <a:p>
            <a:pPr lvl="2"/>
            <a:r>
              <a:rPr lang="en-US" dirty="0" smtClean="0"/>
              <a:t>Hospitals are becoming more selective over which physicians can obtain and maintain membership and clinical privileges</a:t>
            </a:r>
          </a:p>
          <a:p>
            <a:pPr lvl="2"/>
            <a:r>
              <a:rPr lang="en-US" dirty="0" smtClean="0"/>
              <a:t>Systems are developing pre-screening applications which focus on questions of whether an interested physician is employed by a competing group, has a financial interest in a competing facility, or otherwise has significant conflicts of interest – these physicians do not get an application – decision is not reportable</a:t>
            </a:r>
          </a:p>
          <a:p>
            <a:pPr lvl="2"/>
            <a:r>
              <a:rPr lang="en-US" dirty="0" smtClean="0"/>
              <a:t>These decisions need to be Board-driven – better to base policy on issues such as continuity of care, quality, costs and utilization as well as identified adverse economic impacts affecting the system by granting competitors Medical Staff membership</a:t>
            </a:r>
          </a:p>
          <a:p>
            <a:pPr lvl="2"/>
            <a:r>
              <a:rPr lang="en-US" dirty="0" smtClean="0"/>
              <a:t>Economic credentialing is legal</a:t>
            </a:r>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3673106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81600"/>
          </a:xfrm>
        </p:spPr>
        <p:txBody>
          <a:bodyPr/>
          <a:lstStyle/>
          <a:p>
            <a:pPr lvl="1"/>
            <a:r>
              <a:rPr lang="en-US" b="1" u="sng" dirty="0" smtClean="0"/>
              <a:t>Applicable Legal Standards</a:t>
            </a:r>
          </a:p>
          <a:p>
            <a:pPr lvl="2"/>
            <a:r>
              <a:rPr lang="en-US" dirty="0" smtClean="0"/>
              <a:t>Current medical staff bylaws and policies</a:t>
            </a:r>
          </a:p>
          <a:p>
            <a:pPr lvl="2"/>
            <a:r>
              <a:rPr lang="en-US" dirty="0" smtClean="0"/>
              <a:t>Hospital licensing statutes</a:t>
            </a:r>
          </a:p>
          <a:p>
            <a:pPr lvl="2"/>
            <a:r>
              <a:rPr lang="en-US" dirty="0" smtClean="0"/>
              <a:t>Antitrust, Anti-Kickback statutes</a:t>
            </a:r>
          </a:p>
          <a:p>
            <a:pPr lvl="1"/>
            <a:r>
              <a:rPr lang="en-US" b="1" u="sng" dirty="0" smtClean="0"/>
              <a:t>Pros</a:t>
            </a:r>
          </a:p>
          <a:p>
            <a:pPr lvl="2"/>
            <a:r>
              <a:rPr lang="en-US" dirty="0" smtClean="0"/>
              <a:t>Protects hospital and Medical Staff from loss of referrals and revenue by preventing competing physicians from obtaining and maintaining membership and privileges</a:t>
            </a:r>
          </a:p>
          <a:p>
            <a:pPr lvl="2"/>
            <a:r>
              <a:rPr lang="en-US" dirty="0" smtClean="0"/>
              <a:t>Can require applicant to participate in </a:t>
            </a:r>
            <a:r>
              <a:rPr lang="en-US" dirty="0" smtClean="0"/>
              <a:t>ACO/CIN </a:t>
            </a:r>
            <a:r>
              <a:rPr lang="en-US" dirty="0" smtClean="0"/>
              <a:t>contracting</a:t>
            </a:r>
          </a:p>
          <a:p>
            <a:pPr lvl="2"/>
            <a:r>
              <a:rPr lang="en-US" dirty="0" smtClean="0"/>
              <a:t>Can require higher eligibility for participating in an ACO/CIN</a:t>
            </a:r>
          </a:p>
          <a:p>
            <a:pPr lvl="2"/>
            <a:r>
              <a:rPr lang="en-US" dirty="0" smtClean="0"/>
              <a:t>Allows </a:t>
            </a:r>
            <a:r>
              <a:rPr lang="en-US" dirty="0" smtClean="0"/>
              <a:t>hospital to be more selective and better maintain quality and continuity of care</a:t>
            </a:r>
          </a:p>
          <a:p>
            <a:pPr lvl="3"/>
            <a:endParaRPr lang="en-US" dirty="0" smtClean="0"/>
          </a:p>
          <a:p>
            <a:pPr lvl="1"/>
            <a:endParaRPr lang="en-US" dirty="0" smtClean="0"/>
          </a:p>
        </p:txBody>
      </p:sp>
    </p:spTree>
    <p:extLst>
      <p:ext uri="{BB962C8B-B14F-4D97-AF65-F5344CB8AC3E}">
        <p14:creationId xmlns:p14="http://schemas.microsoft.com/office/powerpoint/2010/main" val="211450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2"/>
            <a:r>
              <a:rPr lang="en-US" dirty="0" smtClean="0"/>
              <a:t>Prevents disclosure of sensitive competitive and strategic information</a:t>
            </a:r>
          </a:p>
          <a:p>
            <a:pPr lvl="2"/>
            <a:r>
              <a:rPr lang="en-US" dirty="0" smtClean="0"/>
              <a:t>Avoids unnecessary patient transfers to competing hospitals and facilities</a:t>
            </a:r>
          </a:p>
          <a:p>
            <a:pPr lvl="2"/>
            <a:r>
              <a:rPr lang="en-US" dirty="0" smtClean="0"/>
              <a:t>A pre-screening application form is typically used</a:t>
            </a:r>
          </a:p>
          <a:p>
            <a:pPr lvl="3"/>
            <a:endParaRPr lang="en-US" dirty="0" smtClean="0"/>
          </a:p>
          <a:p>
            <a:pPr lvl="1"/>
            <a:endParaRPr lang="en-US" dirty="0" smtClean="0"/>
          </a:p>
        </p:txBody>
      </p:sp>
    </p:spTree>
    <p:extLst>
      <p:ext uri="{BB962C8B-B14F-4D97-AF65-F5344CB8AC3E}">
        <p14:creationId xmlns:p14="http://schemas.microsoft.com/office/powerpoint/2010/main" val="30090779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4953000"/>
          </a:xfrm>
        </p:spPr>
        <p:txBody>
          <a:bodyPr/>
          <a:lstStyle/>
          <a:p>
            <a:pPr lvl="1"/>
            <a:r>
              <a:rPr lang="en-US" sz="2000" b="1" u="sng" dirty="0" smtClean="0"/>
              <a:t>Cons</a:t>
            </a:r>
            <a:endParaRPr lang="en-US" sz="2000" b="1" u="sng" dirty="0"/>
          </a:p>
          <a:p>
            <a:pPr lvl="2"/>
            <a:r>
              <a:rPr lang="en-US" dirty="0" smtClean="0"/>
              <a:t>Could lead to legal challenges based on allegations of illegal anti-competitive conduct, discrimination, breach of contract, tortious interference, etc., especially if applied to existing members without some form of hearing</a:t>
            </a:r>
          </a:p>
          <a:p>
            <a:pPr lvl="2"/>
            <a:r>
              <a:rPr lang="en-US" dirty="0" smtClean="0"/>
              <a:t>Politically difficult to obtain Medical Staff support</a:t>
            </a:r>
          </a:p>
          <a:p>
            <a:pPr lvl="2"/>
            <a:r>
              <a:rPr lang="en-US" dirty="0" smtClean="0"/>
              <a:t>Requires well documented justification and must be Board driven</a:t>
            </a:r>
          </a:p>
          <a:p>
            <a:pPr lvl="2"/>
            <a:r>
              <a:rPr lang="en-US" dirty="0" smtClean="0"/>
              <a:t>If the Medical Staff controls the pre-application, application and reappointment forms it may be difficult to include economic screening questions</a:t>
            </a:r>
          </a:p>
          <a:p>
            <a:pPr lvl="2"/>
            <a:r>
              <a:rPr lang="en-US" dirty="0" smtClean="0"/>
              <a:t>Amending bylaws to authorize adoption of these standards probably more difficult especially as applied to existing Medical Staff members</a:t>
            </a:r>
          </a:p>
        </p:txBody>
      </p:sp>
    </p:spTree>
    <p:extLst>
      <p:ext uri="{BB962C8B-B14F-4D97-AF65-F5344CB8AC3E}">
        <p14:creationId xmlns:p14="http://schemas.microsoft.com/office/powerpoint/2010/main" val="124815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Overview </a:t>
            </a:r>
            <a:r>
              <a:rPr lang="en-US" sz="2400" dirty="0" smtClean="0"/>
              <a:t>(cont.)</a:t>
            </a:r>
            <a:endParaRPr lang="en-US" sz="2400" dirty="0"/>
          </a:p>
        </p:txBody>
      </p:sp>
      <p:sp>
        <p:nvSpPr>
          <p:cNvPr id="3" name="Content Placeholder 2"/>
          <p:cNvSpPr>
            <a:spLocks noGrp="1"/>
          </p:cNvSpPr>
          <p:nvPr>
            <p:ph idx="1"/>
          </p:nvPr>
        </p:nvSpPr>
        <p:spPr/>
        <p:txBody>
          <a:bodyPr/>
          <a:lstStyle/>
          <a:p>
            <a:pPr lvl="1"/>
            <a:r>
              <a:rPr lang="en-US" dirty="0" smtClean="0"/>
              <a:t>Single appointment and reappointment process</a:t>
            </a:r>
          </a:p>
          <a:p>
            <a:pPr lvl="1"/>
            <a:r>
              <a:rPr lang="en-US" dirty="0" smtClean="0"/>
              <a:t>Standardized peer review and fair hearing procedures</a:t>
            </a:r>
          </a:p>
          <a:p>
            <a:pPr lvl="1"/>
            <a:r>
              <a:rPr lang="en-US" dirty="0" smtClean="0"/>
              <a:t>Uniform </a:t>
            </a:r>
            <a:r>
              <a:rPr lang="en-US" dirty="0"/>
              <a:t>credentialing and privileging criteria</a:t>
            </a:r>
          </a:p>
          <a:p>
            <a:pPr lvl="1"/>
            <a:r>
              <a:rPr lang="en-US" dirty="0" smtClean="0"/>
              <a:t>Common Medical Staff leadership structure</a:t>
            </a:r>
          </a:p>
          <a:p>
            <a:pPr lvl="1"/>
            <a:r>
              <a:rPr lang="en-US" dirty="0" smtClean="0"/>
              <a:t>Uniform policy on restricting access to competing physicians</a:t>
            </a:r>
          </a:p>
          <a:p>
            <a:pPr lvl="1"/>
            <a:r>
              <a:rPr lang="en-US" dirty="0" smtClean="0"/>
              <a:t>Improving quality and continuity of health care services through adoption and standardized quality metrics and outcome standards</a:t>
            </a:r>
          </a:p>
          <a:p>
            <a:pPr lvl="1"/>
            <a:r>
              <a:rPr lang="en-US" dirty="0" smtClean="0"/>
              <a:t>More uniform physician compensation and contract standards</a:t>
            </a:r>
          </a:p>
          <a:p>
            <a:pPr lvl="1"/>
            <a:r>
              <a:rPr lang="en-US" dirty="0" smtClean="0"/>
              <a:t>Greater ability to share physician peer review and quality outcome data by and between affiliated hospitals and facilities</a:t>
            </a:r>
            <a:endParaRPr lang="en-US" dirty="0"/>
          </a:p>
        </p:txBody>
      </p:sp>
    </p:spTree>
    <p:extLst>
      <p:ext uri="{BB962C8B-B14F-4D97-AF65-F5344CB8AC3E}">
        <p14:creationId xmlns:p14="http://schemas.microsoft.com/office/powerpoint/2010/main" val="40397296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Alternatives</a:t>
            </a:r>
          </a:p>
          <a:p>
            <a:pPr lvl="2"/>
            <a:r>
              <a:rPr lang="en-US" dirty="0" smtClean="0"/>
              <a:t>Should evaluate pre-screening, pre-application forms and applications to see what questions are being asked and then modify</a:t>
            </a:r>
          </a:p>
          <a:p>
            <a:pPr lvl="2"/>
            <a:r>
              <a:rPr lang="en-US" dirty="0" smtClean="0"/>
              <a:t>Best practice is to develop standard forms and conflict of interest policies across the system which can be used to prohibit competing physicians from </a:t>
            </a:r>
            <a:r>
              <a:rPr lang="en-US" dirty="0" smtClean="0"/>
              <a:t>serving on </a:t>
            </a:r>
            <a:r>
              <a:rPr lang="en-US" dirty="0" smtClean="0"/>
              <a:t>the Board or in Medical Staff leadership positions</a:t>
            </a:r>
          </a:p>
          <a:p>
            <a:pPr lvl="2"/>
            <a:r>
              <a:rPr lang="en-US" dirty="0" smtClean="0"/>
              <a:t>Conflict of interest policies should ask whether the physician not only has economic interests or a relationship with competing facilities, but also whether they serve in leadership positions and/or have contractual relationships with competing hospitals</a:t>
            </a:r>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4084566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2"/>
            <a:r>
              <a:rPr lang="en-US" dirty="0" smtClean="0"/>
              <a:t>Some systems actually have applied these restrictions to existing Medical Staff members such that they will not be reappointed if these competing economic interests continue to exist</a:t>
            </a:r>
          </a:p>
          <a:p>
            <a:pPr lvl="2"/>
            <a:r>
              <a:rPr lang="en-US" dirty="0" smtClean="0"/>
              <a:t>Ideally, an effort should be made to incorporate the Board policy and standards and these appointment and reappointment restrictions into the Medical Staff bylaws, although such an effort is likely to be </a:t>
            </a:r>
            <a:r>
              <a:rPr lang="en-US" dirty="0" smtClean="0"/>
              <a:t>difficult</a:t>
            </a:r>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375781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r>
              <a:rPr lang="en-US" b="1" u="sng" dirty="0" smtClean="0"/>
              <a:t>Impact on Existing and Different Exclusive Contracts</a:t>
            </a:r>
          </a:p>
          <a:p>
            <a:pPr lvl="1"/>
            <a:r>
              <a:rPr lang="en-US" b="1" u="sng" dirty="0" smtClean="0"/>
              <a:t>Applicable Legal Standards</a:t>
            </a:r>
          </a:p>
          <a:p>
            <a:pPr lvl="2"/>
            <a:r>
              <a:rPr lang="en-US" dirty="0" smtClean="0"/>
              <a:t>Current exclusive contracts</a:t>
            </a:r>
          </a:p>
          <a:p>
            <a:pPr lvl="2"/>
            <a:r>
              <a:rPr lang="en-US" dirty="0" smtClean="0"/>
              <a:t>Anti-Kickback and </a:t>
            </a:r>
            <a:r>
              <a:rPr lang="en-US" dirty="0" smtClean="0"/>
              <a:t>statutes</a:t>
            </a:r>
            <a:endParaRPr lang="en-US" dirty="0" smtClean="0"/>
          </a:p>
          <a:p>
            <a:pPr lvl="2"/>
            <a:r>
              <a:rPr lang="en-US" dirty="0" smtClean="0"/>
              <a:t>IRS employment standards</a:t>
            </a:r>
          </a:p>
          <a:p>
            <a:pPr lvl="1"/>
            <a:r>
              <a:rPr lang="en-US" b="1" u="sng" dirty="0" smtClean="0"/>
              <a:t>Pros</a:t>
            </a:r>
          </a:p>
          <a:p>
            <a:pPr lvl="2"/>
            <a:r>
              <a:rPr lang="en-US" dirty="0" smtClean="0"/>
              <a:t>Maintaining existing exclusive contracts that have been in effect for some period of time can help to maintain continuity of quality health services given </a:t>
            </a:r>
            <a:r>
              <a:rPr lang="en-US" dirty="0" smtClean="0"/>
              <a:t>the familiarity </a:t>
            </a:r>
            <a:r>
              <a:rPr lang="en-US" dirty="0" smtClean="0"/>
              <a:t>that the group has with the hospital and supporting personnel, use of equipment and other benefits derived from these arrangements</a:t>
            </a:r>
          </a:p>
          <a:p>
            <a:pPr lvl="2"/>
            <a:endParaRPr lang="en-US" dirty="0" smtClean="0"/>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1131023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2"/>
            <a:r>
              <a:rPr lang="en-US" dirty="0" smtClean="0"/>
              <a:t>Maintaining the groups could help to retain referral relationships between the hospital and its existing Medical Staff</a:t>
            </a:r>
          </a:p>
          <a:p>
            <a:pPr lvl="2"/>
            <a:r>
              <a:rPr lang="en-US" sz="1800" dirty="0"/>
              <a:t>Some existing groups may already be staffing more than one system hospital – changing groups could be significantly </a:t>
            </a:r>
            <a:r>
              <a:rPr lang="en-US" sz="1800" dirty="0" smtClean="0"/>
              <a:t>disruptive</a:t>
            </a:r>
            <a:endParaRPr lang="en-US" sz="1800" dirty="0"/>
          </a:p>
          <a:p>
            <a:pPr lvl="2"/>
            <a:endParaRPr lang="en-US" dirty="0" smtClean="0"/>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6054536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05400"/>
          </a:xfrm>
        </p:spPr>
        <p:txBody>
          <a:bodyPr/>
          <a:lstStyle/>
          <a:p>
            <a:pPr lvl="1"/>
            <a:r>
              <a:rPr lang="en-US" b="1" u="sng" dirty="0" smtClean="0"/>
              <a:t>Cons</a:t>
            </a:r>
          </a:p>
          <a:p>
            <a:pPr lvl="2">
              <a:lnSpc>
                <a:spcPct val="100000"/>
              </a:lnSpc>
              <a:spcBef>
                <a:spcPts val="200"/>
              </a:spcBef>
              <a:spcAft>
                <a:spcPts val="400"/>
              </a:spcAft>
            </a:pPr>
            <a:r>
              <a:rPr lang="en-US" dirty="0" smtClean="0"/>
              <a:t>Different exclusive groups could have conflicting contract terms – is there a clean sweep provision whereby hearing rights are waived?</a:t>
            </a:r>
          </a:p>
          <a:p>
            <a:pPr lvl="2">
              <a:lnSpc>
                <a:spcPct val="100000"/>
              </a:lnSpc>
              <a:spcBef>
                <a:spcPts val="200"/>
              </a:spcBef>
              <a:spcAft>
                <a:spcPts val="400"/>
              </a:spcAft>
            </a:pPr>
            <a:r>
              <a:rPr lang="en-US" dirty="0" smtClean="0"/>
              <a:t>Quality results and standards of care could vary</a:t>
            </a:r>
          </a:p>
          <a:p>
            <a:pPr lvl="2">
              <a:lnSpc>
                <a:spcPct val="100000"/>
              </a:lnSpc>
              <a:spcBef>
                <a:spcPts val="200"/>
              </a:spcBef>
              <a:spcAft>
                <a:spcPts val="400"/>
              </a:spcAft>
            </a:pPr>
            <a:r>
              <a:rPr lang="en-US" dirty="0" smtClean="0"/>
              <a:t>Are all the groups required to participate in MCO arrangements?</a:t>
            </a:r>
          </a:p>
          <a:p>
            <a:pPr lvl="2">
              <a:lnSpc>
                <a:spcPct val="100000"/>
              </a:lnSpc>
              <a:spcBef>
                <a:spcPts val="200"/>
              </a:spcBef>
              <a:spcAft>
                <a:spcPts val="400"/>
              </a:spcAft>
            </a:pPr>
            <a:r>
              <a:rPr lang="en-US" dirty="0" smtClean="0"/>
              <a:t>Differences between groups that are employed versus under contract and impact on apparent agency liability claims</a:t>
            </a:r>
          </a:p>
          <a:p>
            <a:pPr lvl="2">
              <a:lnSpc>
                <a:spcPct val="100000"/>
              </a:lnSpc>
              <a:spcBef>
                <a:spcPts val="200"/>
              </a:spcBef>
              <a:spcAft>
                <a:spcPts val="400"/>
              </a:spcAft>
            </a:pPr>
            <a:r>
              <a:rPr lang="en-US" dirty="0" smtClean="0"/>
              <a:t>Recruitment problems</a:t>
            </a:r>
          </a:p>
          <a:p>
            <a:pPr lvl="2">
              <a:lnSpc>
                <a:spcPct val="100000"/>
              </a:lnSpc>
              <a:spcBef>
                <a:spcPts val="200"/>
              </a:spcBef>
              <a:spcAft>
                <a:spcPts val="400"/>
              </a:spcAft>
            </a:pPr>
            <a:r>
              <a:rPr lang="en-US" dirty="0" smtClean="0"/>
              <a:t>Are some groups protected and state/federal privilege statutes and others are not</a:t>
            </a:r>
            <a:r>
              <a:rPr lang="en-US" dirty="0" smtClean="0"/>
              <a:t>?</a:t>
            </a:r>
          </a:p>
          <a:p>
            <a:pPr lvl="2">
              <a:lnSpc>
                <a:spcPct val="100000"/>
              </a:lnSpc>
              <a:spcBef>
                <a:spcPts val="200"/>
              </a:spcBef>
              <a:spcAft>
                <a:spcPts val="400"/>
              </a:spcAft>
            </a:pPr>
            <a:r>
              <a:rPr lang="en-US" dirty="0" smtClean="0"/>
              <a:t>Some groups may require a subsidy due to Medicaid indigent care populations whereas other do not</a:t>
            </a:r>
            <a:endParaRPr lang="en-US" dirty="0" smtClean="0"/>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33530978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Alternatives</a:t>
            </a:r>
          </a:p>
          <a:p>
            <a:pPr lvl="2"/>
            <a:r>
              <a:rPr lang="en-US" dirty="0" smtClean="0"/>
              <a:t>Group mergers by region</a:t>
            </a:r>
          </a:p>
          <a:p>
            <a:pPr lvl="2"/>
            <a:r>
              <a:rPr lang="en-US" dirty="0" smtClean="0"/>
              <a:t>RFPs between existing and/or outside groups</a:t>
            </a:r>
          </a:p>
          <a:p>
            <a:pPr lvl="2"/>
            <a:r>
              <a:rPr lang="en-US" dirty="0" smtClean="0"/>
              <a:t>Work toward standardized agreements/requirements</a:t>
            </a:r>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9063550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685800" y="1295400"/>
            <a:ext cx="8159905" cy="5181600"/>
          </a:xfrm>
        </p:spPr>
        <p:txBody>
          <a:bodyPr/>
          <a:lstStyle/>
          <a:p>
            <a:pPr>
              <a:spcAft>
                <a:spcPts val="400"/>
              </a:spcAft>
            </a:pPr>
            <a:r>
              <a:rPr lang="en-US" b="1" u="sng" dirty="0" smtClean="0"/>
              <a:t>Impact on Existing and Different </a:t>
            </a:r>
            <a:r>
              <a:rPr lang="en-US" b="1" u="sng" dirty="0" smtClean="0"/>
              <a:t>Physician</a:t>
            </a:r>
            <a:r>
              <a:rPr lang="en-US" b="1" u="sng" dirty="0" smtClean="0"/>
              <a:t> </a:t>
            </a:r>
            <a:r>
              <a:rPr lang="en-US" b="1" u="sng" dirty="0" smtClean="0"/>
              <a:t>Contracts</a:t>
            </a:r>
          </a:p>
          <a:p>
            <a:pPr lvl="1">
              <a:spcAft>
                <a:spcPts val="400"/>
              </a:spcAft>
            </a:pPr>
            <a:r>
              <a:rPr lang="en-US" b="1" u="sng" dirty="0" smtClean="0"/>
              <a:t>Applicable Legal Standards</a:t>
            </a:r>
          </a:p>
          <a:p>
            <a:pPr lvl="2">
              <a:lnSpc>
                <a:spcPct val="100000"/>
              </a:lnSpc>
              <a:spcBef>
                <a:spcPts val="200"/>
              </a:spcBef>
              <a:spcAft>
                <a:spcPts val="400"/>
              </a:spcAft>
            </a:pPr>
            <a:r>
              <a:rPr lang="en-US" dirty="0" smtClean="0"/>
              <a:t>Existing contracts</a:t>
            </a:r>
          </a:p>
          <a:p>
            <a:pPr lvl="2">
              <a:lnSpc>
                <a:spcPct val="100000"/>
              </a:lnSpc>
              <a:spcBef>
                <a:spcPts val="200"/>
              </a:spcBef>
              <a:spcAft>
                <a:spcPts val="400"/>
              </a:spcAft>
            </a:pPr>
            <a:r>
              <a:rPr lang="en-US" dirty="0" smtClean="0"/>
              <a:t>IRS compensation standards</a:t>
            </a:r>
          </a:p>
          <a:p>
            <a:pPr lvl="2">
              <a:lnSpc>
                <a:spcPct val="100000"/>
              </a:lnSpc>
              <a:spcBef>
                <a:spcPts val="200"/>
              </a:spcBef>
              <a:spcAft>
                <a:spcPts val="400"/>
              </a:spcAft>
            </a:pPr>
            <a:r>
              <a:rPr lang="en-US" dirty="0" smtClean="0"/>
              <a:t>Anti-Kickback and </a:t>
            </a:r>
            <a:r>
              <a:rPr lang="en-US" dirty="0" smtClean="0"/>
              <a:t>Statutes</a:t>
            </a:r>
            <a:endParaRPr lang="en-US" dirty="0" smtClean="0"/>
          </a:p>
          <a:p>
            <a:pPr lvl="1">
              <a:spcAft>
                <a:spcPts val="400"/>
              </a:spcAft>
            </a:pPr>
            <a:r>
              <a:rPr lang="en-US" b="1" u="sng" dirty="0" smtClean="0"/>
              <a:t>Example Physician Contracts</a:t>
            </a:r>
          </a:p>
          <a:p>
            <a:pPr lvl="2">
              <a:lnSpc>
                <a:spcPct val="100000"/>
              </a:lnSpc>
              <a:spcBef>
                <a:spcPts val="200"/>
              </a:spcBef>
              <a:spcAft>
                <a:spcPts val="400"/>
              </a:spcAft>
            </a:pPr>
            <a:r>
              <a:rPr lang="en-US" dirty="0" smtClean="0"/>
              <a:t>Employment</a:t>
            </a:r>
          </a:p>
          <a:p>
            <a:pPr lvl="2">
              <a:lnSpc>
                <a:spcPct val="100000"/>
              </a:lnSpc>
              <a:spcBef>
                <a:spcPts val="200"/>
              </a:spcBef>
              <a:spcAft>
                <a:spcPts val="400"/>
              </a:spcAft>
            </a:pPr>
            <a:r>
              <a:rPr lang="en-US" dirty="0" smtClean="0"/>
              <a:t>Medical Director</a:t>
            </a:r>
          </a:p>
          <a:p>
            <a:pPr lvl="2">
              <a:lnSpc>
                <a:spcPct val="100000"/>
              </a:lnSpc>
              <a:spcBef>
                <a:spcPts val="200"/>
              </a:spcBef>
              <a:spcAft>
                <a:spcPts val="400"/>
              </a:spcAft>
            </a:pPr>
            <a:r>
              <a:rPr lang="en-US" dirty="0" smtClean="0"/>
              <a:t>Medical Staff leadership positions</a:t>
            </a:r>
          </a:p>
          <a:p>
            <a:pPr lvl="2">
              <a:lnSpc>
                <a:spcPct val="100000"/>
              </a:lnSpc>
              <a:spcBef>
                <a:spcPts val="200"/>
              </a:spcBef>
              <a:spcAft>
                <a:spcPts val="400"/>
              </a:spcAft>
            </a:pPr>
            <a:r>
              <a:rPr lang="en-US" dirty="0" smtClean="0"/>
              <a:t>ED coverage</a:t>
            </a:r>
          </a:p>
          <a:p>
            <a:pPr lvl="2">
              <a:lnSpc>
                <a:spcPct val="100000"/>
              </a:lnSpc>
              <a:spcBef>
                <a:spcPts val="200"/>
              </a:spcBef>
              <a:spcAft>
                <a:spcPts val="400"/>
              </a:spcAft>
            </a:pPr>
            <a:r>
              <a:rPr lang="en-US" dirty="0" smtClean="0"/>
              <a:t>Specialized service contracts</a:t>
            </a:r>
          </a:p>
          <a:p>
            <a:pPr lvl="2">
              <a:lnSpc>
                <a:spcPct val="100000"/>
              </a:lnSpc>
              <a:spcBef>
                <a:spcPts val="200"/>
              </a:spcBef>
              <a:spcAft>
                <a:spcPts val="400"/>
              </a:spcAft>
            </a:pPr>
            <a:r>
              <a:rPr lang="en-US" dirty="0" smtClean="0"/>
              <a:t>Loan/support </a:t>
            </a:r>
            <a:r>
              <a:rPr lang="en-US" dirty="0" smtClean="0"/>
              <a:t>agreement</a:t>
            </a:r>
          </a:p>
          <a:p>
            <a:pPr lvl="2">
              <a:lnSpc>
                <a:spcPct val="100000"/>
              </a:lnSpc>
              <a:spcBef>
                <a:spcPts val="200"/>
              </a:spcBef>
              <a:spcAft>
                <a:spcPts val="400"/>
              </a:spcAft>
            </a:pPr>
            <a:r>
              <a:rPr lang="en-US" dirty="0" smtClean="0"/>
              <a:t>Recruitment agreements</a:t>
            </a:r>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37226274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a:t>Pros</a:t>
            </a:r>
          </a:p>
          <a:p>
            <a:pPr lvl="2"/>
            <a:r>
              <a:rPr lang="en-US" dirty="0" smtClean="0"/>
              <a:t>Leaving existing contracts in place will maintain continuity of services </a:t>
            </a:r>
            <a:r>
              <a:rPr lang="en-US" dirty="0" smtClean="0"/>
              <a:t>resulting in less </a:t>
            </a:r>
            <a:r>
              <a:rPr lang="en-US" dirty="0" smtClean="0"/>
              <a:t>disruption at least during transition period</a:t>
            </a:r>
          </a:p>
          <a:p>
            <a:pPr lvl="2"/>
            <a:r>
              <a:rPr lang="en-US" dirty="0" smtClean="0"/>
              <a:t>Allows system to better evaluate performance of providers </a:t>
            </a:r>
            <a:r>
              <a:rPr lang="en-US" dirty="0" smtClean="0"/>
              <a:t>pending a </a:t>
            </a:r>
            <a:r>
              <a:rPr lang="en-US" dirty="0" smtClean="0"/>
              <a:t>decision on whether to maintain, terminate or consolidate services</a:t>
            </a:r>
            <a:endParaRPr lang="en-US" dirty="0"/>
          </a:p>
          <a:p>
            <a:pPr lvl="2"/>
            <a:r>
              <a:rPr lang="en-US" dirty="0" smtClean="0"/>
              <a:t>Helps to maintain existing referral and other relationships with </a:t>
            </a:r>
            <a:r>
              <a:rPr lang="en-US" dirty="0" smtClean="0"/>
              <a:t>the hospital and </a:t>
            </a:r>
            <a:r>
              <a:rPr lang="en-US" dirty="0" smtClean="0"/>
              <a:t>Medical Staff</a:t>
            </a:r>
            <a:endParaRPr lang="en-US" dirty="0"/>
          </a:p>
          <a:p>
            <a:pPr lvl="2"/>
            <a:endParaRPr lang="en-US" dirty="0" smtClean="0"/>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28609894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Cons</a:t>
            </a:r>
          </a:p>
          <a:p>
            <a:pPr lvl="2"/>
            <a:r>
              <a:rPr lang="en-US" dirty="0" smtClean="0"/>
              <a:t>Conflicting </a:t>
            </a:r>
            <a:r>
              <a:rPr lang="en-US" dirty="0"/>
              <a:t>responsibilities and lack of standardized compensation arrangements</a:t>
            </a:r>
          </a:p>
          <a:p>
            <a:pPr lvl="2"/>
            <a:r>
              <a:rPr lang="en-US" sz="1800" dirty="0"/>
              <a:t>Stuck with long term commitment and difficulties in achieving amendments</a:t>
            </a:r>
          </a:p>
          <a:p>
            <a:pPr lvl="2"/>
            <a:r>
              <a:rPr lang="en-US" sz="1800" dirty="0"/>
              <a:t>Agreements may be </a:t>
            </a:r>
            <a:r>
              <a:rPr lang="en-US" sz="1800" dirty="0" smtClean="0"/>
              <a:t>violative of </a:t>
            </a:r>
            <a:r>
              <a:rPr lang="en-US" sz="1800" dirty="0"/>
              <a:t>IRS, Anti-Kickback and Start </a:t>
            </a:r>
            <a:r>
              <a:rPr lang="en-US" sz="1800" dirty="0" smtClean="0"/>
              <a:t>standards</a:t>
            </a:r>
          </a:p>
          <a:p>
            <a:pPr lvl="2"/>
            <a:r>
              <a:rPr lang="en-US" sz="1800" dirty="0" smtClean="0"/>
              <a:t>Employed v. unemployed Medical Staff officers and leaders</a:t>
            </a:r>
          </a:p>
          <a:p>
            <a:pPr lvl="2"/>
            <a:r>
              <a:rPr lang="en-US" sz="1800" dirty="0" smtClean="0"/>
              <a:t>Breach of contract, tortious interference and other claims if agreements are terminated or not renewed</a:t>
            </a:r>
          </a:p>
          <a:p>
            <a:pPr lvl="2"/>
            <a:r>
              <a:rPr lang="en-US" sz="1800" dirty="0" smtClean="0"/>
              <a:t>Potential loss of loyal and referring physicians</a:t>
            </a:r>
            <a:endParaRPr lang="en-US" sz="1800" dirty="0"/>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38725945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Alternatives</a:t>
            </a:r>
          </a:p>
          <a:p>
            <a:pPr lvl="2"/>
            <a:r>
              <a:rPr lang="en-US" dirty="0" smtClean="0"/>
              <a:t>Need to inventory all contracts of incoming physicians to determine scope of conflicts and issues noted above</a:t>
            </a:r>
          </a:p>
          <a:p>
            <a:pPr lvl="2"/>
            <a:r>
              <a:rPr lang="en-US" dirty="0" smtClean="0"/>
              <a:t>Reasonable efforts to standardize contract terms at all levels should be the </a:t>
            </a:r>
            <a:r>
              <a:rPr lang="en-US" dirty="0" smtClean="0"/>
              <a:t>goal</a:t>
            </a:r>
            <a:endParaRPr lang="en-US" dirty="0" smtClean="0"/>
          </a:p>
          <a:p>
            <a:pPr lvl="2"/>
            <a:r>
              <a:rPr lang="en-US" dirty="0" smtClean="0"/>
              <a:t>Need to consider a transition period for all unless inventory identifies </a:t>
            </a:r>
            <a:r>
              <a:rPr lang="en-US" dirty="0" smtClean="0"/>
              <a:t>serious legal </a:t>
            </a:r>
            <a:r>
              <a:rPr lang="en-US" dirty="0" smtClean="0"/>
              <a:t>and related liability issues</a:t>
            </a:r>
          </a:p>
          <a:p>
            <a:pPr lvl="2"/>
            <a:r>
              <a:rPr lang="en-US" dirty="0" smtClean="0"/>
              <a:t>Efforts to integrate and collaborate can be assessed during interim period</a:t>
            </a:r>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3383918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Overview </a:t>
            </a:r>
            <a:r>
              <a:rPr lang="en-US" sz="2400" dirty="0" smtClean="0"/>
              <a:t>(cont.)</a:t>
            </a:r>
            <a:endParaRPr lang="en-US" sz="2400" dirty="0"/>
          </a:p>
        </p:txBody>
      </p:sp>
      <p:sp>
        <p:nvSpPr>
          <p:cNvPr id="3" name="Content Placeholder 2"/>
          <p:cNvSpPr>
            <a:spLocks noGrp="1"/>
          </p:cNvSpPr>
          <p:nvPr>
            <p:ph idx="1"/>
          </p:nvPr>
        </p:nvSpPr>
        <p:spPr/>
        <p:txBody>
          <a:bodyPr/>
          <a:lstStyle/>
          <a:p>
            <a:pPr lvl="1"/>
            <a:r>
              <a:rPr lang="en-US" dirty="0" smtClean="0"/>
              <a:t>More effective “on boarding” for managed care contracting</a:t>
            </a:r>
          </a:p>
          <a:p>
            <a:pPr lvl="1"/>
            <a:r>
              <a:rPr lang="en-US" dirty="0" smtClean="0"/>
              <a:t>Better able to maximize state and federal peer review privileged protections</a:t>
            </a:r>
          </a:p>
        </p:txBody>
      </p:sp>
    </p:spTree>
    <p:extLst>
      <p:ext uri="{BB962C8B-B14F-4D97-AF65-F5344CB8AC3E}">
        <p14:creationId xmlns:p14="http://schemas.microsoft.com/office/powerpoint/2010/main" val="19791549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029200"/>
          </a:xfrm>
        </p:spPr>
        <p:txBody>
          <a:bodyPr/>
          <a:lstStyle/>
          <a:p>
            <a:r>
              <a:rPr lang="en-US" b="1" u="sng" dirty="0" smtClean="0"/>
              <a:t>Impact on Existing Medical Staff </a:t>
            </a:r>
            <a:r>
              <a:rPr lang="en-US" b="1" u="sng" dirty="0" smtClean="0"/>
              <a:t>Officer, Department and other Leadership Positions</a:t>
            </a:r>
            <a:endParaRPr lang="en-US" b="1" u="sng" dirty="0" smtClean="0"/>
          </a:p>
          <a:p>
            <a:pPr lvl="1"/>
            <a:r>
              <a:rPr lang="en-US" b="1" u="sng" dirty="0" smtClean="0"/>
              <a:t>Applicable Legal Standards</a:t>
            </a:r>
          </a:p>
          <a:p>
            <a:pPr lvl="2">
              <a:lnSpc>
                <a:spcPct val="100000"/>
              </a:lnSpc>
              <a:spcBef>
                <a:spcPts val="200"/>
              </a:spcBef>
              <a:spcAft>
                <a:spcPts val="400"/>
              </a:spcAft>
            </a:pPr>
            <a:r>
              <a:rPr lang="en-US" dirty="0" smtClean="0"/>
              <a:t>Existing Bylaws, Rules and Regulations</a:t>
            </a:r>
          </a:p>
          <a:p>
            <a:pPr lvl="2">
              <a:lnSpc>
                <a:spcPct val="100000"/>
              </a:lnSpc>
              <a:spcBef>
                <a:spcPts val="200"/>
              </a:spcBef>
              <a:spcAft>
                <a:spcPts val="400"/>
              </a:spcAft>
            </a:pPr>
            <a:r>
              <a:rPr lang="en-US" dirty="0" smtClean="0"/>
              <a:t>Accreditation standards</a:t>
            </a:r>
          </a:p>
          <a:p>
            <a:pPr lvl="2">
              <a:lnSpc>
                <a:spcPct val="100000"/>
              </a:lnSpc>
              <a:spcBef>
                <a:spcPts val="200"/>
              </a:spcBef>
              <a:spcAft>
                <a:spcPts val="400"/>
              </a:spcAft>
            </a:pPr>
            <a:r>
              <a:rPr lang="en-US" dirty="0" smtClean="0"/>
              <a:t>Hospital Licensing Acts</a:t>
            </a:r>
          </a:p>
          <a:p>
            <a:pPr lvl="1"/>
            <a:r>
              <a:rPr lang="en-US" b="1" u="sng" dirty="0" smtClean="0"/>
              <a:t>Pros</a:t>
            </a:r>
          </a:p>
          <a:p>
            <a:pPr lvl="2">
              <a:lnSpc>
                <a:spcPct val="100000"/>
              </a:lnSpc>
              <a:spcBef>
                <a:spcPts val="200"/>
              </a:spcBef>
              <a:spcAft>
                <a:spcPts val="400"/>
              </a:spcAft>
            </a:pPr>
            <a:r>
              <a:rPr lang="en-US" dirty="0" smtClean="0"/>
              <a:t>Maintaining current leadership structure during a transition period is critical to maintaining Medical Staff support and avoiding desertions due to perceived or actual loss or diminishment of </a:t>
            </a:r>
            <a:r>
              <a:rPr lang="en-US" dirty="0" smtClean="0"/>
              <a:t>independence</a:t>
            </a:r>
          </a:p>
          <a:p>
            <a:pPr lvl="2">
              <a:lnSpc>
                <a:spcPct val="100000"/>
              </a:lnSpc>
              <a:spcBef>
                <a:spcPts val="200"/>
              </a:spcBef>
              <a:spcAft>
                <a:spcPts val="400"/>
              </a:spcAft>
            </a:pPr>
            <a:r>
              <a:rPr lang="en-US" dirty="0"/>
              <a:t>Transaction plan may have already been developed and shared with Medical Staff leadership in advance of merger/affiliation</a:t>
            </a:r>
          </a:p>
          <a:p>
            <a:pPr lvl="2"/>
            <a:endParaRPr lang="en-US" dirty="0" smtClean="0"/>
          </a:p>
          <a:p>
            <a:pPr lvl="2"/>
            <a:endParaRPr lang="en-US" dirty="0" smtClean="0"/>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15906076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Cons</a:t>
            </a:r>
          </a:p>
          <a:p>
            <a:pPr lvl="2"/>
            <a:r>
              <a:rPr lang="en-US" dirty="0" smtClean="0"/>
              <a:t>Conflicting or different </a:t>
            </a:r>
            <a:r>
              <a:rPr lang="en-US" dirty="0" smtClean="0"/>
              <a:t>responsibilities and eligibility standards</a:t>
            </a:r>
            <a:endParaRPr lang="en-US" dirty="0" smtClean="0"/>
          </a:p>
          <a:p>
            <a:pPr lvl="2"/>
            <a:r>
              <a:rPr lang="en-US" dirty="0" smtClean="0"/>
              <a:t>Determining who has primary responsibility and if conditioned on system or system Medical Staff leadership or committee approval</a:t>
            </a:r>
          </a:p>
          <a:p>
            <a:pPr lvl="2"/>
            <a:r>
              <a:rPr lang="en-US" dirty="0" smtClean="0"/>
              <a:t>Has a limiting effect on efforts to integrate</a:t>
            </a:r>
          </a:p>
          <a:p>
            <a:pPr lvl="2"/>
            <a:r>
              <a:rPr lang="en-US" dirty="0" smtClean="0"/>
              <a:t>Used as a way to protect less qualified or non-qualified Medical Staff members</a:t>
            </a:r>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2909878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p:txBody>
          <a:bodyPr/>
          <a:lstStyle/>
          <a:p>
            <a:pPr lvl="1"/>
            <a:r>
              <a:rPr lang="en-US" b="1" u="sng" dirty="0" smtClean="0"/>
              <a:t>Alternatives</a:t>
            </a:r>
          </a:p>
          <a:p>
            <a:pPr lvl="2"/>
            <a:r>
              <a:rPr lang="en-US" dirty="0" smtClean="0"/>
              <a:t>Need a transition game </a:t>
            </a:r>
            <a:r>
              <a:rPr lang="en-US" dirty="0" smtClean="0"/>
              <a:t>plan which evaluates which leadership changes can be more easily accomplished</a:t>
            </a:r>
            <a:endParaRPr lang="en-US" dirty="0" smtClean="0"/>
          </a:p>
          <a:p>
            <a:pPr lvl="2"/>
            <a:r>
              <a:rPr lang="en-US" dirty="0" smtClean="0"/>
              <a:t>If the system has moved to system-wide departments then consider appointing current Department/Section Chairs </a:t>
            </a:r>
            <a:r>
              <a:rPr lang="en-US" dirty="0" smtClean="0"/>
              <a:t>in the merged hospital as </a:t>
            </a:r>
            <a:r>
              <a:rPr lang="en-US" dirty="0" smtClean="0"/>
              <a:t>Vice Chairs</a:t>
            </a:r>
            <a:r>
              <a:rPr lang="en-US" dirty="0" smtClean="0"/>
              <a:t>.</a:t>
            </a:r>
          </a:p>
          <a:p>
            <a:pPr lvl="1"/>
            <a:endParaRPr lang="en-US" dirty="0" smtClean="0"/>
          </a:p>
          <a:p>
            <a:pPr lvl="3"/>
            <a:endParaRPr lang="en-US" dirty="0" smtClean="0"/>
          </a:p>
          <a:p>
            <a:pPr lvl="1"/>
            <a:endParaRPr lang="en-US" dirty="0" smtClean="0"/>
          </a:p>
        </p:txBody>
      </p:sp>
    </p:spTree>
    <p:extLst>
      <p:ext uri="{BB962C8B-B14F-4D97-AF65-F5344CB8AC3E}">
        <p14:creationId xmlns:p14="http://schemas.microsoft.com/office/powerpoint/2010/main" val="17879657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27038" y="228600"/>
            <a:ext cx="8455025" cy="679450"/>
          </a:xfrm>
        </p:spPr>
        <p:txBody>
          <a:bodyPr/>
          <a:lstStyle/>
          <a:p>
            <a:pPr eaLnBrk="1" hangingPunct="1"/>
            <a:r>
              <a:rPr lang="en-US" altLang="en-US" dirty="0" smtClean="0"/>
              <a:t>Speaker Bios</a:t>
            </a:r>
          </a:p>
        </p:txBody>
      </p:sp>
      <p:sp>
        <p:nvSpPr>
          <p:cNvPr id="5" name="Content Placeholder 2"/>
          <p:cNvSpPr txBox="1">
            <a:spLocks/>
          </p:cNvSpPr>
          <p:nvPr/>
        </p:nvSpPr>
        <p:spPr bwMode="auto">
          <a:xfrm>
            <a:off x="533400" y="1112026"/>
            <a:ext cx="8010525" cy="5303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lnSpc>
                <a:spcPct val="120000"/>
              </a:lnSpc>
              <a:spcBef>
                <a:spcPts val="600"/>
              </a:spcBef>
              <a:spcAft>
                <a:spcPts val="500"/>
              </a:spcAft>
              <a:buFont typeface="Wingdings" panose="05000000000000000000" pitchFamily="2" charset="2"/>
              <a:buChar char="§"/>
              <a:defRPr sz="2400">
                <a:solidFill>
                  <a:schemeClr val="tx1"/>
                </a:solidFill>
                <a:latin typeface="+mn-lt"/>
                <a:ea typeface="+mn-ea"/>
                <a:cs typeface="+mn-cs"/>
              </a:defRPr>
            </a:lvl1pPr>
            <a:lvl2pPr marL="742950" indent="-285750" algn="l" rtl="0" fontAlgn="base">
              <a:lnSpc>
                <a:spcPct val="120000"/>
              </a:lnSpc>
              <a:spcBef>
                <a:spcPts val="0"/>
              </a:spcBef>
              <a:spcAft>
                <a:spcPts val="500"/>
              </a:spcAft>
              <a:buChar char="•"/>
              <a:defRPr sz="2200">
                <a:solidFill>
                  <a:schemeClr val="tx1"/>
                </a:solidFill>
                <a:latin typeface="+mn-lt"/>
              </a:defRPr>
            </a:lvl2pPr>
            <a:lvl3pPr marL="1143000" indent="-228600" algn="l" rtl="0" fontAlgn="base">
              <a:lnSpc>
                <a:spcPct val="120000"/>
              </a:lnSpc>
              <a:spcBef>
                <a:spcPts val="0"/>
              </a:spcBef>
              <a:spcAft>
                <a:spcPts val="500"/>
              </a:spcAft>
              <a:buFont typeface="Arial" panose="020B0604020202020204" pitchFamily="34" charset="0"/>
              <a:buChar char="–"/>
              <a:defRPr sz="2200">
                <a:solidFill>
                  <a:schemeClr val="tx1"/>
                </a:solidFill>
                <a:latin typeface="+mn-lt"/>
              </a:defRPr>
            </a:lvl3pPr>
            <a:lvl4pPr marL="1600200" indent="-228600" algn="l" rtl="0" fontAlgn="base">
              <a:lnSpc>
                <a:spcPct val="120000"/>
              </a:lnSpc>
              <a:spcBef>
                <a:spcPts val="0"/>
              </a:spcBef>
              <a:spcAft>
                <a:spcPts val="500"/>
              </a:spcAft>
              <a:buSzPct val="65000"/>
              <a:buFont typeface="Arial" panose="020B0604020202020204" pitchFamily="34" charset="0"/>
              <a:buChar char="—"/>
              <a:defRPr sz="2200">
                <a:solidFill>
                  <a:schemeClr val="tx1"/>
                </a:solidFill>
                <a:latin typeface="+mn-lt"/>
              </a:defRPr>
            </a:lvl4pPr>
            <a:lvl5pPr marL="2057400" indent="-228600" algn="l" rtl="0" fontAlgn="base">
              <a:lnSpc>
                <a:spcPct val="120000"/>
              </a:lnSpc>
              <a:spcBef>
                <a:spcPts val="0"/>
              </a:spcBef>
              <a:spcAft>
                <a:spcPts val="500"/>
              </a:spcAft>
              <a:buClr>
                <a:srgbClr val="C5A901"/>
              </a:buClr>
              <a:buSzPct val="70000"/>
              <a:buFont typeface="Wingdings" panose="05000000000000000000" pitchFamily="2" charset="2"/>
              <a:buChar char="Ø"/>
              <a:defRPr sz="2200">
                <a:solidFill>
                  <a:schemeClr val="tx1"/>
                </a:solidFill>
                <a:latin typeface="+mn-lt"/>
              </a:defRPr>
            </a:lvl5pPr>
            <a:lvl6pPr marL="25146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6pPr>
            <a:lvl7pPr marL="29718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7pPr>
            <a:lvl8pPr marL="34290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8pPr>
            <a:lvl9pPr marL="3886200" indent="-228600" algn="l" rtl="0" eaLnBrk="1" fontAlgn="base" hangingPunct="1">
              <a:spcBef>
                <a:spcPct val="30000"/>
              </a:spcBef>
              <a:spcAft>
                <a:spcPct val="25000"/>
              </a:spcAft>
              <a:buClr>
                <a:srgbClr val="91A75A"/>
              </a:buClr>
              <a:buSzPct val="70000"/>
              <a:buFont typeface="Wingdings" pitchFamily="2" charset="2"/>
              <a:buChar char="Ø"/>
              <a:defRPr sz="2200">
                <a:solidFill>
                  <a:schemeClr val="tx1"/>
                </a:solidFill>
                <a:latin typeface="+mn-lt"/>
              </a:defRPr>
            </a:lvl9pPr>
          </a:lstStyle>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a:solidFill>
                <a:srgbClr val="000018"/>
              </a:solidFill>
              <a:cs typeface="Arial" panose="020B0604020202020204" pitchFamily="34" charset="0"/>
            </a:endParaRPr>
          </a:p>
          <a:p>
            <a:pPr marL="1139825" indent="0" eaLnBrk="1" hangingPunct="1">
              <a:lnSpc>
                <a:spcPct val="0"/>
              </a:lnSpc>
              <a:spcBef>
                <a:spcPct val="0"/>
              </a:spcBef>
              <a:spcAft>
                <a:spcPct val="0"/>
              </a:spcAft>
              <a:buFont typeface="Wingdings" panose="05000000000000000000" pitchFamily="2" charset="2"/>
              <a:buNone/>
              <a:defRPr/>
            </a:pPr>
            <a:endParaRPr lang="en-US" altLang="en-US" sz="1400" b="1" kern="0" dirty="0" smtClean="0">
              <a:solidFill>
                <a:srgbClr val="000018"/>
              </a:solidFill>
              <a:cs typeface="Arial" panose="020B0604020202020204" pitchFamily="34" charset="0"/>
            </a:endParaRPr>
          </a:p>
          <a:p>
            <a:pPr marL="1139825" indent="0" eaLnBrk="1" hangingPunct="1">
              <a:lnSpc>
                <a:spcPct val="100000"/>
              </a:lnSpc>
              <a:spcBef>
                <a:spcPct val="0"/>
              </a:spcBef>
              <a:spcAft>
                <a:spcPct val="0"/>
              </a:spcAft>
              <a:buFont typeface="Wingdings" panose="05000000000000000000" pitchFamily="2" charset="2"/>
              <a:buNone/>
              <a:defRPr/>
            </a:pPr>
            <a:r>
              <a:rPr lang="en-US" altLang="en-US" sz="1150" b="1" kern="0" dirty="0" smtClean="0">
                <a:solidFill>
                  <a:srgbClr val="000018"/>
                </a:solidFill>
                <a:cs typeface="Arial" panose="020B0604020202020204" pitchFamily="34" charset="0"/>
              </a:rPr>
              <a:t>Michael R. Callahan - </a:t>
            </a:r>
            <a:r>
              <a:rPr lang="en-US" altLang="en-US" sz="1150" b="1" u="sng" kern="0" dirty="0" smtClean="0">
                <a:solidFill>
                  <a:srgbClr val="009999"/>
                </a:solidFill>
                <a:cs typeface="Arial" panose="020B0604020202020204" pitchFamily="34" charset="0"/>
                <a:hlinkClick r:id="rId2"/>
              </a:rPr>
              <a:t>michael.callahan@kattenlaw.com</a:t>
            </a:r>
            <a:endParaRPr lang="en-US" altLang="en-US" sz="1150" kern="0" dirty="0" smtClean="0">
              <a:solidFill>
                <a:srgbClr val="000000"/>
              </a:solidFill>
              <a:cs typeface="Arial" panose="020B0604020202020204" pitchFamily="34" charset="0"/>
            </a:endParaRPr>
          </a:p>
          <a:p>
            <a:pPr marL="1139825" indent="0" eaLnBrk="1" hangingPunct="1">
              <a:spcBef>
                <a:spcPts val="300"/>
              </a:spcBef>
              <a:spcAft>
                <a:spcPct val="0"/>
              </a:spcAft>
              <a:buFont typeface="Wingdings" panose="05000000000000000000" pitchFamily="2" charset="2"/>
              <a:buNone/>
              <a:defRPr/>
            </a:pPr>
            <a:r>
              <a:rPr lang="en-US" altLang="en-US" sz="1150" kern="0" dirty="0" smtClean="0">
                <a:solidFill>
                  <a:srgbClr val="000018"/>
                </a:solidFill>
                <a:cs typeface="Arial" panose="020B0604020202020204" pitchFamily="34" charset="0"/>
              </a:rPr>
              <a:t>Michael R. Callahan assists hospital, health system and medical staff clients on a variety of health care  legal issues related to accountable care organizations (ACOs), patient safety organizations (PSOs), health  care antitrust issues, Health Insurance Portability and Accountability Act (HIPAA) and regulatory  compliance, accreditation matters, general corporate transactions, medical staff credentialing and  hospital/medical staff relations.</a:t>
            </a:r>
            <a:endParaRPr lang="en-US" altLang="en-US" sz="1150" kern="0" dirty="0" smtClean="0">
              <a:solidFill>
                <a:srgbClr val="000000"/>
              </a:solidFill>
              <a:cs typeface="Arial" panose="020B0604020202020204" pitchFamily="34" charset="0"/>
            </a:endParaRPr>
          </a:p>
          <a:p>
            <a:pPr marL="57150" indent="0" eaLnBrk="1" hangingPunct="1">
              <a:spcBef>
                <a:spcPts val="300"/>
              </a:spcBef>
              <a:spcAft>
                <a:spcPct val="0"/>
              </a:spcAft>
              <a:buFont typeface="Wingdings" panose="05000000000000000000" pitchFamily="2" charset="2"/>
              <a:buNone/>
              <a:defRPr/>
            </a:pPr>
            <a:r>
              <a:rPr lang="en-US" altLang="en-US" sz="1150" kern="0" dirty="0" smtClean="0">
                <a:solidFill>
                  <a:srgbClr val="000018"/>
                </a:solidFill>
                <a:cs typeface="Arial" panose="020B0604020202020204" pitchFamily="34" charset="0"/>
              </a:rPr>
              <a:t>Michael's peers regard him as "one of the top guys […] for credentialing—he's got a wealth of experience"  (Chambers USA). Additionally, his clients describe him as "always responsive and timely with assistance,"  and say he is "informed, professional and extremely helpful" and "would recommend him without  reservation" (Chambers USA). Michael's clients also commend his versatility, and say "He is willing to put on the hat of an executive or entrepreneur while still giving legal advice," according to Chambers USA.</a:t>
            </a:r>
            <a:endParaRPr lang="en-US" altLang="en-US" sz="1150" kern="0" dirty="0" smtClean="0">
              <a:solidFill>
                <a:srgbClr val="000000"/>
              </a:solidFill>
              <a:cs typeface="Arial" panose="020B0604020202020204" pitchFamily="34" charset="0"/>
            </a:endParaRPr>
          </a:p>
          <a:p>
            <a:pPr marL="57150" indent="0" eaLnBrk="1" hangingPunct="1">
              <a:spcBef>
                <a:spcPts val="300"/>
              </a:spcBef>
              <a:spcAft>
                <a:spcPct val="0"/>
              </a:spcAft>
              <a:buFont typeface="Wingdings" panose="05000000000000000000" pitchFamily="2" charset="2"/>
              <a:buNone/>
              <a:defRPr/>
            </a:pPr>
            <a:r>
              <a:rPr lang="en-US" altLang="en-US" sz="1150" kern="0" dirty="0" smtClean="0">
                <a:solidFill>
                  <a:srgbClr val="000018"/>
                </a:solidFill>
                <a:cs typeface="Arial" panose="020B0604020202020204" pitchFamily="34" charset="0"/>
              </a:rPr>
              <a:t>He is a frequent speaker on topics including ACOs, health care reform, PSOs, health care liability and peer  review matters. He has presented around the country before organizations such as the American Health  Lawyers Association, the American Medical Association, the American Hospital Association, the American  Bar Association, the American College of Healthcare Executives, the National Association Medical Staff  Services, the National Association for Healthcare Quality and the American Society for Healthcare Risk  Management.</a:t>
            </a:r>
            <a:endParaRPr lang="en-US" altLang="en-US" sz="1150" kern="0" dirty="0" smtClean="0">
              <a:solidFill>
                <a:srgbClr val="000000"/>
              </a:solidFill>
              <a:cs typeface="Arial" panose="020B0604020202020204" pitchFamily="34" charset="0"/>
            </a:endParaRPr>
          </a:p>
          <a:p>
            <a:pPr marL="57150" indent="0" eaLnBrk="1" hangingPunct="1">
              <a:spcBef>
                <a:spcPts val="300"/>
              </a:spcBef>
              <a:spcAft>
                <a:spcPct val="0"/>
              </a:spcAft>
              <a:buFont typeface="Wingdings" panose="05000000000000000000" pitchFamily="2" charset="2"/>
              <a:buNone/>
              <a:defRPr/>
            </a:pPr>
            <a:r>
              <a:rPr lang="en-US" altLang="en-US" sz="1150" kern="0" dirty="0" smtClean="0">
                <a:solidFill>
                  <a:srgbClr val="000018"/>
                </a:solidFill>
                <a:cs typeface="Arial" panose="020B0604020202020204" pitchFamily="34" charset="0"/>
              </a:rPr>
              <a:t>Michael was </a:t>
            </a:r>
            <a:r>
              <a:rPr lang="en-US" altLang="en-US" sz="1150" kern="0" dirty="0" smtClean="0">
                <a:solidFill>
                  <a:srgbClr val="000018"/>
                </a:solidFill>
                <a:cs typeface="Arial" panose="020B0604020202020204" pitchFamily="34" charset="0"/>
              </a:rPr>
              <a:t>past chair </a:t>
            </a:r>
            <a:r>
              <a:rPr lang="en-US" altLang="en-US" sz="1150" kern="0" dirty="0" smtClean="0">
                <a:solidFill>
                  <a:srgbClr val="000018"/>
                </a:solidFill>
                <a:cs typeface="Arial" panose="020B0604020202020204" pitchFamily="34" charset="0"/>
              </a:rPr>
              <a:t>of the Medical Staff Credentialing and Peer Review Practice  Group of the American Health Lawyers </a:t>
            </a:r>
            <a:r>
              <a:rPr lang="en-US" altLang="en-US" sz="1150" kern="0" dirty="0" smtClean="0">
                <a:solidFill>
                  <a:srgbClr val="000018"/>
                </a:solidFill>
                <a:cs typeface="Arial" panose="020B0604020202020204" pitchFamily="34" charset="0"/>
              </a:rPr>
              <a:t>Association and was recently named as an AHLA Fellows. </a:t>
            </a:r>
            <a:r>
              <a:rPr lang="en-US" altLang="en-US" sz="1150" kern="0" dirty="0" smtClean="0">
                <a:solidFill>
                  <a:srgbClr val="000018"/>
                </a:solidFill>
                <a:cs typeface="Arial" panose="020B0604020202020204" pitchFamily="34" charset="0"/>
              </a:rPr>
              <a:t>He also was appointed as the public member  representative on the board of directors of the National Association Medical Staff Services.</a:t>
            </a:r>
            <a:endParaRPr lang="en-US" altLang="en-US" sz="1150" kern="0" dirty="0" smtClean="0">
              <a:solidFill>
                <a:srgbClr val="000000"/>
              </a:solidFill>
              <a:cs typeface="Arial" panose="020B0604020202020204" pitchFamily="34" charset="0"/>
            </a:endParaRPr>
          </a:p>
          <a:p>
            <a:pPr marL="57150" indent="0" eaLnBrk="1" hangingPunct="1">
              <a:spcBef>
                <a:spcPts val="300"/>
              </a:spcBef>
              <a:spcAft>
                <a:spcPct val="0"/>
              </a:spcAft>
              <a:buFont typeface="Wingdings" panose="05000000000000000000" pitchFamily="2" charset="2"/>
              <a:buNone/>
              <a:defRPr/>
            </a:pPr>
            <a:r>
              <a:rPr lang="en-US" altLang="en-US" sz="1150" kern="0" dirty="0" smtClean="0">
                <a:solidFill>
                  <a:srgbClr val="000018"/>
                </a:solidFill>
                <a:cs typeface="Arial" panose="020B0604020202020204" pitchFamily="34" charset="0"/>
              </a:rPr>
              <a:t>He was an adjunct professor in DePaul University's Master of Laws in Health Law Program, where he  taught a course on managed care. After law school, he served as a law clerk to Justice Daniel P. Ward of  the Illinois Supreme Court.</a:t>
            </a:r>
            <a:endParaRPr lang="en-US" altLang="en-US" sz="1150" kern="0" dirty="0" smtClean="0">
              <a:solidFill>
                <a:srgbClr val="000000"/>
              </a:solidFill>
              <a:cs typeface="Arial" panose="020B0604020202020204" pitchFamily="34" charset="0"/>
            </a:endParaRPr>
          </a:p>
          <a:p>
            <a:pPr marL="12700" indent="901700" eaLnBrk="1" hangingPunct="1">
              <a:defRPr/>
            </a:pPr>
            <a:endParaRPr lang="en-US" altLang="en-US" kern="0" dirty="0" smtClean="0"/>
          </a:p>
        </p:txBody>
      </p:sp>
      <p:pic>
        <p:nvPicPr>
          <p:cNvPr id="5837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219200"/>
            <a:ext cx="1084262"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20864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z="2500" dirty="0" smtClean="0"/>
              <a:t>Katten Muchin Rosenman LLP Locations</a:t>
            </a:r>
          </a:p>
        </p:txBody>
      </p:sp>
      <p:graphicFrame>
        <p:nvGraphicFramePr>
          <p:cNvPr id="20618" name="Group 138"/>
          <p:cNvGraphicFramePr>
            <a:graphicFrameLocks noGrp="1"/>
          </p:cNvGraphicFramePr>
          <p:nvPr>
            <p:ph type="tbl" idx="1"/>
            <p:extLst>
              <p:ext uri="{D42A27DB-BD31-4B8C-83A1-F6EECF244321}">
                <p14:modId xmlns:p14="http://schemas.microsoft.com/office/powerpoint/2010/main" val="3535319027"/>
              </p:ext>
            </p:extLst>
          </p:nvPr>
        </p:nvGraphicFramePr>
        <p:xfrm>
          <a:off x="471488" y="1514475"/>
          <a:ext cx="8572500" cy="3673475"/>
        </p:xfrm>
        <a:graphic>
          <a:graphicData uri="http://schemas.openxmlformats.org/drawingml/2006/table">
            <a:tbl>
              <a:tblPr/>
              <a:tblGrid>
                <a:gridCol w="1501086">
                  <a:extLst>
                    <a:ext uri="{9D8B030D-6E8A-4147-A177-3AD203B41FA5}">
                      <a16:colId xmlns:a16="http://schemas.microsoft.com/office/drawing/2014/main" val="20000"/>
                    </a:ext>
                  </a:extLst>
                </a:gridCol>
                <a:gridCol w="1886430">
                  <a:extLst>
                    <a:ext uri="{9D8B030D-6E8A-4147-A177-3AD203B41FA5}">
                      <a16:colId xmlns:a16="http://schemas.microsoft.com/office/drawing/2014/main" val="20001"/>
                    </a:ext>
                  </a:extLst>
                </a:gridCol>
                <a:gridCol w="1821567">
                  <a:extLst>
                    <a:ext uri="{9D8B030D-6E8A-4147-A177-3AD203B41FA5}">
                      <a16:colId xmlns:a16="http://schemas.microsoft.com/office/drawing/2014/main" val="20002"/>
                    </a:ext>
                  </a:extLst>
                </a:gridCol>
                <a:gridCol w="1619710">
                  <a:extLst>
                    <a:ext uri="{9D8B030D-6E8A-4147-A177-3AD203B41FA5}">
                      <a16:colId xmlns:a16="http://schemas.microsoft.com/office/drawing/2014/main" val="20003"/>
                    </a:ext>
                  </a:extLst>
                </a:gridCol>
                <a:gridCol w="1743707">
                  <a:extLst>
                    <a:ext uri="{9D8B030D-6E8A-4147-A177-3AD203B41FA5}">
                      <a16:colId xmlns:a16="http://schemas.microsoft.com/office/drawing/2014/main" val="20004"/>
                    </a:ext>
                  </a:extLst>
                </a:gridCol>
              </a:tblGrid>
              <a:tr h="1276962">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1" i="0" u="none" strike="noStrike" cap="none" normalizeH="0" baseline="0" dirty="0" smtClean="0">
                          <a:ln>
                            <a:noFill/>
                          </a:ln>
                          <a:solidFill>
                            <a:srgbClr val="004961"/>
                          </a:solidFill>
                          <a:effectLst/>
                          <a:latin typeface="Arial" charset="0"/>
                        </a:rPr>
                        <a:t>AUSTIN</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111 Congress Avenue</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Suite 1000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Austin, TX 78701-4073</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+1.512.691.4000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+1.512.691.4001 fax</a:t>
                      </a:r>
                    </a:p>
                  </a:txBody>
                  <a:tcPr marL="91448" marR="91448" marT="45715" marB="45715"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b="1" kern="1200" dirty="0" smtClean="0">
                          <a:solidFill>
                            <a:srgbClr val="004961"/>
                          </a:solidFill>
                          <a:effectLst/>
                          <a:latin typeface="Arial" pitchFamily="34" charset="0"/>
                          <a:ea typeface="+mn-ea"/>
                          <a:cs typeface="Arial" pitchFamily="34" charset="0"/>
                        </a:rPr>
                        <a:t>DALLAS</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Comerica Bank Tower</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1717 Main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Suite 3700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Dallas, TX 75201-7301</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 214.765.3600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 214.765.3602 fax</a:t>
                      </a:r>
                    </a:p>
                  </a:txBody>
                  <a:tcPr marL="91448" marR="91448" marT="45715" marB="45715"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3D8EA0"/>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LONDON</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Paternoster House</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65 St Paul’s Churchyard</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London EC4M 8AB United Kingdom</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+44.0.20.7776.7620 tel</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+44.0.20.7776.7621 fax</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NEW YORK</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575 Madison Avenue</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New York, NY 10022-2585</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+1.212.940.8800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+1.212.940.8776 fax</a:t>
                      </a:r>
                      <a:endParaRPr lang="en-US" sz="800" dirty="0" smtClean="0"/>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1" i="0" u="none" strike="noStrike" kern="1200" cap="none" spc="0" normalizeH="0" baseline="0" noProof="0" dirty="0" smtClean="0">
                        <a:ln>
                          <a:noFill/>
                        </a:ln>
                        <a:solidFill>
                          <a:srgbClr val="004961"/>
                        </a:solidFill>
                        <a:effectLst/>
                        <a:uLnTx/>
                        <a:uFillTx/>
                        <a:latin typeface="Arial" charset="0"/>
                        <a:ea typeface="+mn-ea"/>
                        <a:cs typeface="+mn-cs"/>
                      </a:endParaRPr>
                    </a:p>
                  </a:txBody>
                  <a:tcPr marL="91448" marR="91448" marT="45715" marB="45715" horzOverflow="overflow">
                    <a:lnL>
                      <a:noFill/>
                    </a:lnL>
                    <a:lnR cap="flat">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Arial" charset="0"/>
                        </a:rPr>
                        <a:t>SHANGHAI</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Arial" charset="0"/>
                        </a:rPr>
                        <a:t>Suite 4906 Wheelock Square</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Arial" charset="0"/>
                        </a:rPr>
                        <a:t>1717 Nanjing Road West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Arial" charset="0"/>
                        </a:rPr>
                        <a:t>Shanghai 200040 P.R. China </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+86.21.6039.3222 tel</a:t>
                      </a:r>
                    </a:p>
                    <a:p>
                      <a:pPr marL="0" marR="0" lvl="0" indent="0" algn="l" defTabSz="914400" rtl="0" eaLnBrk="1" fontAlgn="base" latinLnBrk="0" hangingPunct="1">
                        <a:lnSpc>
                          <a:spcPct val="95000"/>
                        </a:lnSpc>
                        <a:spcBef>
                          <a:spcPct val="2000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+86.21.6039.3223 fax</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1" i="0" u="none" strike="noStrike" kern="1200" cap="none" spc="0" normalizeH="0" baseline="0" noProof="0" dirty="0" smtClean="0">
                        <a:ln>
                          <a:noFill/>
                        </a:ln>
                        <a:solidFill>
                          <a:srgbClr val="004961"/>
                        </a:solidFill>
                        <a:effectLst/>
                        <a:uLnTx/>
                        <a:uFillTx/>
                        <a:latin typeface="Arial" charset="0"/>
                        <a:ea typeface="+mn-ea"/>
                        <a:cs typeface="+mn-cs"/>
                      </a:endParaRPr>
                    </a:p>
                  </a:txBody>
                  <a:tcPr marL="91448" marR="91448" marT="45715" marB="45715"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207793">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1" i="0" u="none" strike="noStrike" cap="none" normalizeH="0" baseline="0" dirty="0" smtClean="0">
                          <a:ln>
                            <a:noFill/>
                          </a:ln>
                          <a:solidFill>
                            <a:srgbClr val="004961"/>
                          </a:solidFill>
                          <a:effectLst/>
                          <a:latin typeface="Arial" charset="0"/>
                        </a:rPr>
                        <a:t>CHARLOTTE</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550 South Tryon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Suite 2900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Charlotte, NC 28202-4213</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+1.704.444.2000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+1.704.444.2050 fax</a:t>
                      </a:r>
                    </a:p>
                  </a:txBody>
                  <a:tcPr marL="91448" marR="91448" marT="45715" marB="45715"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b="1" kern="1200" dirty="0" smtClean="0">
                          <a:solidFill>
                            <a:srgbClr val="004961"/>
                          </a:solidFill>
                          <a:effectLst/>
                          <a:latin typeface="Arial" pitchFamily="34" charset="0"/>
                          <a:ea typeface="+mn-ea"/>
                          <a:cs typeface="Arial" pitchFamily="34" charset="0"/>
                        </a:rPr>
                        <a:t>HOUSTON</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1301 McKinney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Suite 3000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Houston, TX 77010-3033</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+1.713.270.3400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lang="en-US" sz="800" kern="1200" dirty="0" smtClean="0">
                          <a:solidFill>
                            <a:schemeClr val="tx1"/>
                          </a:solidFill>
                          <a:effectLst/>
                          <a:latin typeface="Arial" pitchFamily="34" charset="0"/>
                          <a:ea typeface="+mn-ea"/>
                          <a:cs typeface="Arial" pitchFamily="34" charset="0"/>
                        </a:rPr>
                        <a:t>+1.713.270.3401 fax</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LOS ANGELES –</a:t>
                      </a:r>
                      <a:b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b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CENTURY CITY</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2029 Century Park East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Suite 2600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Los Angeles, CA 90067-3012</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+1.310.788.4400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+1.310.788.4471 fax</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ORANGE COUNTY</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100 Spectrum Center Drive</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Suite 1050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Irvine, CA 92618-4960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+1.714.966.6819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+1.714.966.6821 fax</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cap="flat">
                      <a:noFill/>
                    </a:lnR>
                    <a:ln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WASHINGTON, DC</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2900 K Street NW</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North Tower - Suite 200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Washington, DC 20007-5118</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+1.202.625.3500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+1.202.298.7570 fax</a:t>
                      </a:r>
                      <a:endParaRPr kumimoji="0" lang="en-US" sz="800" b="1" i="0" u="none" strike="noStrike" kern="1200" cap="none" spc="0" normalizeH="0" baseline="0" noProof="0" dirty="0" smtClean="0">
                        <a:ln>
                          <a:noFill/>
                        </a:ln>
                        <a:solidFill>
                          <a:srgbClr val="004961"/>
                        </a:solidFill>
                        <a:effectLst/>
                        <a:uLnTx/>
                        <a:uFillTx/>
                        <a:latin typeface="Arial" charset="0"/>
                        <a:ea typeface="+mn-ea"/>
                        <a:cs typeface="+mn-cs"/>
                      </a:endParaRP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188720">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1" i="0" u="none" strike="noStrike" cap="none" normalizeH="0" baseline="0" dirty="0" smtClean="0">
                          <a:ln>
                            <a:noFill/>
                          </a:ln>
                          <a:solidFill>
                            <a:srgbClr val="004961"/>
                          </a:solidFill>
                          <a:effectLst/>
                          <a:latin typeface="Arial" charset="0"/>
                        </a:rPr>
                        <a:t>CHICAGO</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525 West Monroe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Chicago, IL 60661-3693</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+1.312.902.5200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+1.312.902.1061 fax</a:t>
                      </a:r>
                    </a:p>
                  </a:txBody>
                  <a:tcPr marL="91448" marR="91448" marT="45715" marB="45715"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1" i="0" u="none" strike="noStrike" cap="none" normalizeH="0" baseline="0" dirty="0" smtClean="0">
                          <a:ln>
                            <a:noFill/>
                          </a:ln>
                          <a:solidFill>
                            <a:srgbClr val="004961"/>
                          </a:solidFill>
                          <a:effectLst/>
                          <a:latin typeface="Arial" charset="0"/>
                        </a:rPr>
                        <a:t>IRVING</a:t>
                      </a:r>
                    </a:p>
                    <a:p>
                      <a:pPr marL="0" marR="0" lvl="0" indent="0" algn="l" defTabSz="914400" rtl="0" eaLnBrk="1" fontAlgn="base" latinLnBrk="0" hangingPunct="1">
                        <a:lnSpc>
                          <a:spcPct val="95000"/>
                        </a:lnSpc>
                        <a:spcBef>
                          <a:spcPct val="20000"/>
                        </a:spcBef>
                        <a:spcAft>
                          <a:spcPct val="0"/>
                        </a:spcAft>
                        <a:buClr>
                          <a:srgbClr val="3D8EA0"/>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545 East John Carpenter Freeway</a:t>
                      </a:r>
                    </a:p>
                    <a:p>
                      <a:pPr marL="0" marR="0" lvl="0" indent="0" algn="l" defTabSz="914400" rtl="0" eaLnBrk="1" fontAlgn="base" latinLnBrk="0" hangingPunct="1">
                        <a:lnSpc>
                          <a:spcPct val="95000"/>
                        </a:lnSpc>
                        <a:spcBef>
                          <a:spcPct val="20000"/>
                        </a:spcBef>
                        <a:spcAft>
                          <a:spcPct val="0"/>
                        </a:spcAft>
                        <a:buClr>
                          <a:srgbClr val="3D8EA0"/>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Suite 300</a:t>
                      </a:r>
                    </a:p>
                    <a:p>
                      <a:pPr marL="0" marR="0" lvl="0" indent="0" algn="l" defTabSz="914400" rtl="0" eaLnBrk="1" fontAlgn="base" latinLnBrk="0" hangingPunct="1">
                        <a:lnSpc>
                          <a:spcPct val="95000"/>
                        </a:lnSpc>
                        <a:spcBef>
                          <a:spcPct val="20000"/>
                        </a:spcBef>
                        <a:spcAft>
                          <a:spcPct val="0"/>
                        </a:spcAft>
                        <a:buClr>
                          <a:srgbClr val="3D8EA0"/>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Irving, TX 75062-3964</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+1.972.587.4100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pPr>
                      <a:r>
                        <a:rPr kumimoji="0" lang="en-US" sz="800" b="0" i="0" u="none" strike="noStrike" cap="none" normalizeH="0" baseline="0" dirty="0" smtClean="0">
                          <a:ln>
                            <a:noFill/>
                          </a:ln>
                          <a:solidFill>
                            <a:schemeClr val="tx1"/>
                          </a:solidFill>
                          <a:effectLst/>
                          <a:latin typeface="Arial" charset="0"/>
                        </a:rPr>
                        <a:t>+1.972.587.4109 fax</a:t>
                      </a: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95000"/>
                        </a:lnSpc>
                        <a:spcBef>
                          <a:spcPct val="20000"/>
                        </a:spcBef>
                        <a:spcAft>
                          <a:spcPct val="0"/>
                        </a:spcAft>
                        <a:buClr>
                          <a:srgbClr val="3D8EA0"/>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LOS ANGELES – DOWNTOWN</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515 South Flower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Suite 1000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Los Angeles, CA 90071-2212</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+1.213.443.9000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Times New Roman" pitchFamily="18" charset="0"/>
                        </a:rPr>
                        <a:t>+1.213.443.9001 fax</a:t>
                      </a: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lang="en-US" sz="800" dirty="0"/>
                    </a:p>
                  </a:txBody>
                  <a:tcPr marL="91448" marR="91448" marT="45715" marB="45715"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SAN FRANCISCO</a:t>
                      </a:r>
                      <a:b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br>
                      <a:r>
                        <a:rPr kumimoji="0" lang="en-US" sz="800" b="1" i="0" u="none" strike="noStrike" kern="1200" cap="none" spc="0" normalizeH="0" baseline="0" noProof="0" dirty="0" smtClean="0">
                          <a:ln>
                            <a:noFill/>
                          </a:ln>
                          <a:solidFill>
                            <a:srgbClr val="004961"/>
                          </a:solidFill>
                          <a:effectLst/>
                          <a:uLnTx/>
                          <a:uFillTx/>
                          <a:latin typeface="Arial" charset="0"/>
                          <a:ea typeface="+mn-ea"/>
                          <a:cs typeface="+mn-cs"/>
                        </a:rPr>
                        <a:t>BAY AREA</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1999 Harrison Street</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Suite 700</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Oakland, CA 94612-4704</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+1.415.293.5800 tel</a:t>
                      </a: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r>
                        <a:rPr kumimoji="0" lang="en-US" sz="800" b="0" i="0" u="none" strike="noStrike" kern="1200" cap="none" spc="0" normalizeH="0" baseline="0" noProof="0" dirty="0" smtClean="0">
                          <a:ln>
                            <a:noFill/>
                          </a:ln>
                          <a:solidFill>
                            <a:srgbClr val="000000"/>
                          </a:solidFill>
                          <a:effectLst/>
                          <a:uLnTx/>
                          <a:uFillTx/>
                          <a:latin typeface="Arial" charset="0"/>
                          <a:ea typeface="+mn-ea"/>
                          <a:cs typeface="+mn-cs"/>
                        </a:rPr>
                        <a:t>+1.415.293.5801 fax</a:t>
                      </a:r>
                      <a:endParaRPr kumimoji="0" lang="en-US" sz="800" b="1" i="0" u="none" strike="noStrike" kern="1200" cap="none" spc="0" normalizeH="0" baseline="0" noProof="0" dirty="0" smtClean="0">
                        <a:ln>
                          <a:noFill/>
                        </a:ln>
                        <a:solidFill>
                          <a:srgbClr val="004961"/>
                        </a:solidFill>
                        <a:effectLst/>
                        <a:uLnTx/>
                        <a:uFillTx/>
                        <a:latin typeface="Arial" charset="0"/>
                        <a:ea typeface="+mn-ea"/>
                        <a:cs typeface="+mn-cs"/>
                      </a:endParaRPr>
                    </a:p>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cap="flat">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95000"/>
                        </a:lnSpc>
                        <a:spcBef>
                          <a:spcPct val="20000"/>
                        </a:spcBef>
                        <a:spcAft>
                          <a:spcPct val="0"/>
                        </a:spcAft>
                        <a:buClr>
                          <a:srgbClr val="91A75A"/>
                        </a:buClr>
                        <a:buSzTx/>
                        <a:buFont typeface="Wingdings" pitchFamily="2" charset="2"/>
                        <a:buNone/>
                        <a:tabLst/>
                        <a:defRPr/>
                      </a:pPr>
                      <a:endParaRPr kumimoji="0" lang="en-US" sz="800" b="0" i="0" u="none" strike="noStrike" kern="1200" cap="none" spc="0" normalizeH="0" baseline="0" noProof="0" dirty="0" smtClean="0">
                        <a:ln>
                          <a:noFill/>
                        </a:ln>
                        <a:solidFill>
                          <a:srgbClr val="000000"/>
                        </a:solidFill>
                        <a:effectLst/>
                        <a:uLnTx/>
                        <a:uFillTx/>
                        <a:latin typeface="Arial" charset="0"/>
                        <a:ea typeface="+mn-ea"/>
                        <a:cs typeface="+mn-cs"/>
                      </a:endParaRPr>
                    </a:p>
                  </a:txBody>
                  <a:tcPr marL="91448" marR="91448" marT="45715" marB="45715"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123" name="Rectangle 7"/>
          <p:cNvSpPr>
            <a:spLocks noChangeArrowheads="1"/>
          </p:cNvSpPr>
          <p:nvPr/>
        </p:nvSpPr>
        <p:spPr bwMode="auto">
          <a:xfrm>
            <a:off x="471488" y="5795963"/>
            <a:ext cx="6711950" cy="771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800" b="0" i="0" u="none" strike="noStrike" kern="1200" cap="none" spc="0" normalizeH="0" baseline="0" noProof="0" dirty="0">
                <a:ln>
                  <a:noFill/>
                </a:ln>
                <a:solidFill>
                  <a:srgbClr val="000000"/>
                </a:solidFill>
                <a:effectLst/>
                <a:uLnTx/>
                <a:uFillTx/>
                <a:latin typeface="Arial" charset="0"/>
                <a:ea typeface="+mn-ea"/>
                <a:cs typeface="+mn-cs"/>
              </a:rPr>
              <a:t>Katten refers to Katten Muchin Rosenman LLP and the affiliated partnership as explained at kattenlaw.com/disclaimer.</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8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800" b="0" i="0" u="none" strike="noStrike" kern="1200" cap="none" spc="0" normalizeH="0" baseline="0" noProof="0" dirty="0">
                <a:ln>
                  <a:noFill/>
                </a:ln>
                <a:solidFill>
                  <a:srgbClr val="000000"/>
                </a:solidFill>
                <a:effectLst/>
                <a:uLnTx/>
                <a:uFillTx/>
                <a:latin typeface="Arial" charset="0"/>
                <a:ea typeface="+mn-ea"/>
                <a:cs typeface="+mn-cs"/>
              </a:rPr>
              <a:t>Attorney advertising. Published as a source of information only. The material contained herein is not to be construed as legal advice or opinion.</a:t>
            </a:r>
          </a:p>
        </p:txBody>
      </p:sp>
      <p:sp>
        <p:nvSpPr>
          <p:cNvPr id="5124" name="Text Box 8"/>
          <p:cNvSpPr txBox="1">
            <a:spLocks noChangeArrowheads="1"/>
          </p:cNvSpPr>
          <p:nvPr/>
        </p:nvSpPr>
        <p:spPr bwMode="auto">
          <a:xfrm>
            <a:off x="7459663" y="6170613"/>
            <a:ext cx="14890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altLang="en-US" sz="1000" b="1" i="0" u="none" strike="noStrike" kern="1200" cap="none" spc="0" normalizeH="0" baseline="0" noProof="0" dirty="0">
                <a:ln>
                  <a:noFill/>
                </a:ln>
                <a:solidFill>
                  <a:srgbClr val="969696"/>
                </a:solidFill>
                <a:effectLst/>
                <a:uLnTx/>
                <a:uFillTx/>
                <a:latin typeface="Arial" charset="0"/>
                <a:ea typeface="+mn-ea"/>
                <a:cs typeface="+mn-cs"/>
              </a:rPr>
              <a:t>www.kattenlaw.com</a:t>
            </a:r>
          </a:p>
        </p:txBody>
      </p:sp>
      <p:pic>
        <p:nvPicPr>
          <p:cNvPr id="5125" name="Picture 9" descr="Katten logo_bla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6975" y="5670550"/>
            <a:ext cx="13795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Line 16"/>
          <p:cNvSpPr>
            <a:spLocks noChangeShapeType="1"/>
          </p:cNvSpPr>
          <p:nvPr/>
        </p:nvSpPr>
        <p:spPr bwMode="auto">
          <a:xfrm flipV="1">
            <a:off x="101600" y="1358900"/>
            <a:ext cx="8867775" cy="0"/>
          </a:xfrm>
          <a:prstGeom prst="line">
            <a:avLst/>
          </a:prstGeom>
          <a:noFill/>
          <a:ln w="38100"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charset="0"/>
              <a:ea typeface="+mn-ea"/>
              <a:cs typeface="+mn-cs"/>
            </a:endParaRPr>
          </a:p>
        </p:txBody>
      </p:sp>
      <p:grpSp>
        <p:nvGrpSpPr>
          <p:cNvPr id="5143" name="Group 27"/>
          <p:cNvGrpSpPr>
            <a:grpSpLocks/>
          </p:cNvGrpSpPr>
          <p:nvPr/>
        </p:nvGrpSpPr>
        <p:grpSpPr bwMode="auto">
          <a:xfrm flipV="1">
            <a:off x="0" y="0"/>
            <a:ext cx="9144000" cy="142875"/>
            <a:chOff x="0" y="4106"/>
            <a:chExt cx="5760" cy="214"/>
          </a:xfrm>
        </p:grpSpPr>
        <p:sp>
          <p:nvSpPr>
            <p:cNvPr id="5146" name="Rectangle 28"/>
            <p:cNvSpPr>
              <a:spLocks noChangeArrowheads="1"/>
            </p:cNvSpPr>
            <p:nvPr/>
          </p:nvSpPr>
          <p:spPr bwMode="gray">
            <a:xfrm>
              <a:off x="0" y="4106"/>
              <a:ext cx="5760" cy="140"/>
            </a:xfrm>
            <a:prstGeom prst="rect">
              <a:avLst/>
            </a:prstGeom>
            <a:solidFill>
              <a:srgbClr val="BEA52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147" name="Rectangle 29"/>
            <p:cNvSpPr>
              <a:spLocks noChangeArrowheads="1"/>
            </p:cNvSpPr>
            <p:nvPr/>
          </p:nvSpPr>
          <p:spPr bwMode="gray">
            <a:xfrm>
              <a:off x="0" y="4180"/>
              <a:ext cx="5760" cy="140"/>
            </a:xfrm>
            <a:prstGeom prst="rect">
              <a:avLst/>
            </a:prstGeom>
            <a:solidFill>
              <a:srgbClr val="023B5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srgbClr val="000000"/>
                </a:solidFill>
                <a:effectLst/>
                <a:uLnTx/>
                <a:uFillTx/>
                <a:latin typeface="Arial" charset="0"/>
                <a:ea typeface="+mn-ea"/>
                <a:cs typeface="+mn-cs"/>
              </a:endParaRPr>
            </a:p>
          </p:txBody>
        </p:sp>
      </p:grpSp>
      <p:sp>
        <p:nvSpPr>
          <p:cNvPr id="5144" name="Rectangle 21"/>
          <p:cNvSpPr>
            <a:spLocks noChangeArrowheads="1"/>
          </p:cNvSpPr>
          <p:nvPr/>
        </p:nvSpPr>
        <p:spPr bwMode="gray">
          <a:xfrm>
            <a:off x="0" y="6518275"/>
            <a:ext cx="9144000" cy="223838"/>
          </a:xfrm>
          <a:prstGeom prst="rect">
            <a:avLst/>
          </a:prstGeom>
          <a:solidFill>
            <a:srgbClr val="BEA52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145" name="Rectangle 22"/>
          <p:cNvSpPr>
            <a:spLocks noChangeArrowheads="1"/>
          </p:cNvSpPr>
          <p:nvPr/>
        </p:nvSpPr>
        <p:spPr bwMode="gray">
          <a:xfrm>
            <a:off x="0" y="6634163"/>
            <a:ext cx="9144000" cy="223837"/>
          </a:xfrm>
          <a:prstGeom prst="rect">
            <a:avLst/>
          </a:prstGeom>
          <a:solidFill>
            <a:srgbClr val="023B5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spcAft>
                <a:spcPct val="25000"/>
              </a:spcAft>
              <a:buClr>
                <a:srgbClr val="C5A901"/>
              </a:buClr>
              <a:buFont typeface="Wingdings" pitchFamily="2" charset="2"/>
              <a:buChar char="§"/>
              <a:defRPr sz="2400">
                <a:solidFill>
                  <a:schemeClr val="tx1"/>
                </a:solidFill>
                <a:latin typeface="Arial" charset="0"/>
              </a:defRPr>
            </a:lvl1pPr>
            <a:lvl2pPr marL="742950" indent="-285750" eaLnBrk="0" hangingPunct="0">
              <a:spcBef>
                <a:spcPct val="30000"/>
              </a:spcBef>
              <a:spcAft>
                <a:spcPct val="25000"/>
              </a:spcAft>
              <a:buClr>
                <a:srgbClr val="C5A901"/>
              </a:buClr>
              <a:buChar char="•"/>
              <a:defRPr sz="2200">
                <a:solidFill>
                  <a:schemeClr val="tx1"/>
                </a:solidFill>
                <a:latin typeface="Arial" charset="0"/>
              </a:defRPr>
            </a:lvl2pPr>
            <a:lvl3pPr marL="1143000" indent="-228600" eaLnBrk="0" hangingPunct="0">
              <a:spcBef>
                <a:spcPct val="30000"/>
              </a:spcBef>
              <a:spcAft>
                <a:spcPct val="25000"/>
              </a:spcAft>
              <a:buClr>
                <a:srgbClr val="C5A901"/>
              </a:buClr>
              <a:buFont typeface="Symbol" pitchFamily="18" charset="2"/>
              <a:buChar char="-"/>
              <a:defRPr sz="2200">
                <a:solidFill>
                  <a:schemeClr val="tx1"/>
                </a:solidFill>
                <a:latin typeface="Arial" charset="0"/>
              </a:defRPr>
            </a:lvl3pPr>
            <a:lvl4pPr marL="1600200" indent="-228600" eaLnBrk="0" hangingPunct="0">
              <a:spcBef>
                <a:spcPct val="30000"/>
              </a:spcBef>
              <a:spcAft>
                <a:spcPct val="25000"/>
              </a:spcAft>
              <a:buClr>
                <a:srgbClr val="C5A901"/>
              </a:buClr>
              <a:buSzPct val="65000"/>
              <a:buFont typeface="Wingdings" pitchFamily="2" charset="2"/>
              <a:buChar char="v"/>
              <a:defRPr sz="2200">
                <a:solidFill>
                  <a:schemeClr val="tx1"/>
                </a:solidFill>
                <a:latin typeface="Arial" charset="0"/>
              </a:defRPr>
            </a:lvl4pPr>
            <a:lvl5pPr marL="2057400" indent="-228600" eaLnBrk="0"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5pPr>
            <a:lvl6pPr marL="25146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6pPr>
            <a:lvl7pPr marL="29718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7pPr>
            <a:lvl8pPr marL="34290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8pPr>
            <a:lvl9pPr marL="3886200" indent="-228600" eaLnBrk="0" fontAlgn="base" hangingPunct="0">
              <a:spcBef>
                <a:spcPct val="30000"/>
              </a:spcBef>
              <a:spcAft>
                <a:spcPct val="25000"/>
              </a:spcAft>
              <a:buClr>
                <a:srgbClr val="C5A901"/>
              </a:buClr>
              <a:buSzPct val="70000"/>
              <a:buFont typeface="Wingdings" pitchFamily="2" charset="2"/>
              <a:buChar char="Ø"/>
              <a:defRPr sz="2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550094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a:t>
            </a:r>
            <a:endParaRPr lang="en-US" dirty="0"/>
          </a:p>
        </p:txBody>
      </p:sp>
      <p:sp>
        <p:nvSpPr>
          <p:cNvPr id="3" name="Content Placeholder 2"/>
          <p:cNvSpPr>
            <a:spLocks noGrp="1"/>
          </p:cNvSpPr>
          <p:nvPr>
            <p:ph idx="1"/>
          </p:nvPr>
        </p:nvSpPr>
        <p:spPr/>
        <p:txBody>
          <a:bodyPr/>
          <a:lstStyle/>
          <a:p>
            <a:r>
              <a:rPr lang="en-US" b="1" u="sng" dirty="0"/>
              <a:t>Single Unified Medical Staff</a:t>
            </a:r>
          </a:p>
          <a:p>
            <a:pPr lvl="1"/>
            <a:r>
              <a:rPr lang="en-US" b="1" u="sng" dirty="0" smtClean="0"/>
              <a:t>Applicable Legal Standards</a:t>
            </a:r>
          </a:p>
          <a:p>
            <a:pPr lvl="2"/>
            <a:r>
              <a:rPr lang="en-US" dirty="0" smtClean="0"/>
              <a:t>Medicare Conditions of Participation – 42 CFR Sections 482.12, 482.22</a:t>
            </a:r>
          </a:p>
          <a:p>
            <a:pPr lvl="2"/>
            <a:r>
              <a:rPr lang="en-US" dirty="0" smtClean="0"/>
              <a:t>Accreditation standards – </a:t>
            </a:r>
            <a:r>
              <a:rPr lang="en-US" dirty="0" smtClean="0"/>
              <a:t>MS.01.01.01, </a:t>
            </a:r>
            <a:r>
              <a:rPr lang="en-US" dirty="0" smtClean="0"/>
              <a:t>EP 37</a:t>
            </a:r>
          </a:p>
          <a:p>
            <a:pPr lvl="2"/>
            <a:r>
              <a:rPr lang="en-US" dirty="0" smtClean="0"/>
              <a:t>State and local laws</a:t>
            </a:r>
          </a:p>
          <a:p>
            <a:pPr lvl="1"/>
            <a:r>
              <a:rPr lang="en-US" b="1" u="sng" dirty="0" smtClean="0"/>
              <a:t>Pros</a:t>
            </a:r>
            <a:endParaRPr lang="en-US" b="1" u="sng" dirty="0"/>
          </a:p>
          <a:p>
            <a:pPr lvl="2"/>
            <a:r>
              <a:rPr lang="en-US" dirty="0" smtClean="0"/>
              <a:t>Uniform </a:t>
            </a:r>
            <a:r>
              <a:rPr lang="en-US" dirty="0"/>
              <a:t>appointment, reappointment and hearing process across the system for all </a:t>
            </a:r>
            <a:r>
              <a:rPr lang="en-US" dirty="0" smtClean="0"/>
              <a:t>physicians</a:t>
            </a:r>
          </a:p>
          <a:p>
            <a:pPr lvl="2"/>
            <a:r>
              <a:rPr lang="en-US" dirty="0" smtClean="0"/>
              <a:t>Uniform policies and procedures</a:t>
            </a:r>
            <a:endParaRPr lang="en-US" dirty="0"/>
          </a:p>
          <a:p>
            <a:pPr lvl="2"/>
            <a:r>
              <a:rPr lang="en-US" dirty="0" smtClean="0"/>
              <a:t>Can </a:t>
            </a:r>
            <a:r>
              <a:rPr lang="en-US" dirty="0"/>
              <a:t>be implemented by </a:t>
            </a:r>
            <a:r>
              <a:rPr lang="en-US" dirty="0" smtClean="0"/>
              <a:t>region/division</a:t>
            </a:r>
            <a:endParaRPr lang="en-US" dirty="0"/>
          </a:p>
        </p:txBody>
      </p:sp>
    </p:spTree>
    <p:extLst>
      <p:ext uri="{BB962C8B-B14F-4D97-AF65-F5344CB8AC3E}">
        <p14:creationId xmlns:p14="http://schemas.microsoft.com/office/powerpoint/2010/main" val="182065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Options and Proposed Solutions</a:t>
            </a:r>
            <a:endParaRPr lang="en-US" dirty="0"/>
          </a:p>
        </p:txBody>
      </p:sp>
      <p:sp>
        <p:nvSpPr>
          <p:cNvPr id="3" name="Content Placeholder 2"/>
          <p:cNvSpPr>
            <a:spLocks noGrp="1"/>
          </p:cNvSpPr>
          <p:nvPr>
            <p:ph idx="1"/>
          </p:nvPr>
        </p:nvSpPr>
        <p:spPr/>
        <p:txBody>
          <a:bodyPr/>
          <a:lstStyle/>
          <a:p>
            <a:pPr lvl="2"/>
            <a:r>
              <a:rPr lang="en-US" dirty="0" smtClean="0"/>
              <a:t>Amendment </a:t>
            </a:r>
            <a:r>
              <a:rPr lang="en-US" dirty="0"/>
              <a:t>process for </a:t>
            </a:r>
            <a:r>
              <a:rPr lang="en-US" dirty="0" smtClean="0"/>
              <a:t>bylaws, rules, regulations and policies is </a:t>
            </a:r>
            <a:r>
              <a:rPr lang="en-US" dirty="0"/>
              <a:t>more </a:t>
            </a:r>
            <a:r>
              <a:rPr lang="en-US" dirty="0" smtClean="0"/>
              <a:t>streamlined</a:t>
            </a:r>
            <a:endParaRPr lang="en-US" dirty="0"/>
          </a:p>
          <a:p>
            <a:pPr lvl="2"/>
            <a:r>
              <a:rPr lang="en-US" dirty="0" smtClean="0"/>
              <a:t>Must </a:t>
            </a:r>
            <a:r>
              <a:rPr lang="en-US" dirty="0"/>
              <a:t>follow Medicare CoPs and state laws regarding which professionals can serve on the Medical </a:t>
            </a:r>
            <a:r>
              <a:rPr lang="en-US" dirty="0" smtClean="0"/>
              <a:t>Staff</a:t>
            </a:r>
            <a:endParaRPr lang="en-US" dirty="0"/>
          </a:p>
          <a:p>
            <a:endParaRPr lang="en-US" dirty="0"/>
          </a:p>
        </p:txBody>
      </p:sp>
    </p:spTree>
    <p:extLst>
      <p:ext uri="{BB962C8B-B14F-4D97-AF65-F5344CB8AC3E}">
        <p14:creationId xmlns:p14="http://schemas.microsoft.com/office/powerpoint/2010/main" val="2405638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192" y="228600"/>
            <a:ext cx="8455025" cy="914400"/>
          </a:xfrm>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029200"/>
          </a:xfrm>
        </p:spPr>
        <p:txBody>
          <a:bodyPr/>
          <a:lstStyle/>
          <a:p>
            <a:pPr lvl="1"/>
            <a:r>
              <a:rPr lang="en-US" b="1" u="sng" dirty="0" smtClean="0"/>
              <a:t>Cons</a:t>
            </a:r>
            <a:endParaRPr lang="en-US" b="1" u="sng" dirty="0"/>
          </a:p>
          <a:p>
            <a:pPr lvl="2"/>
            <a:r>
              <a:rPr lang="en-US" dirty="0" smtClean="0"/>
              <a:t>Disparate </a:t>
            </a:r>
            <a:r>
              <a:rPr lang="en-US" dirty="0"/>
              <a:t>cultures, Medical Staff profiles (employed versus independent</a:t>
            </a:r>
            <a:r>
              <a:rPr lang="en-US" dirty="0" smtClean="0"/>
              <a:t>), </a:t>
            </a:r>
            <a:r>
              <a:rPr lang="en-US" dirty="0"/>
              <a:t>geography, etc., make the effort to unify more difficult to </a:t>
            </a:r>
            <a:r>
              <a:rPr lang="en-US" dirty="0" smtClean="0"/>
              <a:t>accomplish</a:t>
            </a:r>
            <a:endParaRPr lang="en-US" dirty="0"/>
          </a:p>
          <a:p>
            <a:pPr lvl="2"/>
            <a:r>
              <a:rPr lang="en-US" dirty="0" smtClean="0"/>
              <a:t>How </a:t>
            </a:r>
            <a:r>
              <a:rPr lang="en-US" dirty="0"/>
              <a:t>do you choose the best model set of bylaws and policies?</a:t>
            </a:r>
          </a:p>
          <a:p>
            <a:pPr lvl="2"/>
            <a:r>
              <a:rPr lang="en-US" dirty="0" smtClean="0"/>
              <a:t>Amendment </a:t>
            </a:r>
            <a:r>
              <a:rPr lang="en-US" dirty="0"/>
              <a:t>process to achieve single unified staff is detailed and success of obtaining approval is </a:t>
            </a:r>
            <a:r>
              <a:rPr lang="en-US" dirty="0" smtClean="0"/>
              <a:t>uncertain</a:t>
            </a:r>
            <a:endParaRPr lang="en-US" dirty="0"/>
          </a:p>
          <a:p>
            <a:pPr lvl="2"/>
            <a:r>
              <a:rPr lang="en-US" dirty="0" smtClean="0"/>
              <a:t>Must </a:t>
            </a:r>
            <a:r>
              <a:rPr lang="en-US" dirty="0"/>
              <a:t>take into account different state statutory requirements if part of a multi-state system –</a:t>
            </a:r>
            <a:r>
              <a:rPr lang="en-US" dirty="0" smtClean="0"/>
              <a:t> will state approve a single staff?</a:t>
            </a:r>
          </a:p>
          <a:p>
            <a:pPr lvl="2"/>
            <a:r>
              <a:rPr lang="en-US" dirty="0"/>
              <a:t>Must follow Medicare CoPs and state laws regarding which professionals can serve on the Medical </a:t>
            </a:r>
            <a:r>
              <a:rPr lang="en-US" dirty="0" smtClean="0"/>
              <a:t>Staff</a:t>
            </a:r>
            <a:endParaRPr lang="en-US" dirty="0"/>
          </a:p>
          <a:p>
            <a:pPr lvl="2"/>
            <a:endParaRPr lang="en-US" dirty="0"/>
          </a:p>
          <a:p>
            <a:endParaRPr lang="en-US" dirty="0"/>
          </a:p>
        </p:txBody>
      </p:sp>
    </p:spTree>
    <p:extLst>
      <p:ext uri="{BB962C8B-B14F-4D97-AF65-F5344CB8AC3E}">
        <p14:creationId xmlns:p14="http://schemas.microsoft.com/office/powerpoint/2010/main" val="3821217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192" y="228600"/>
            <a:ext cx="8455025" cy="914400"/>
          </a:xfrm>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029200"/>
          </a:xfrm>
        </p:spPr>
        <p:txBody>
          <a:bodyPr/>
          <a:lstStyle/>
          <a:p>
            <a:pPr lvl="2"/>
            <a:r>
              <a:rPr lang="en-US" dirty="0" smtClean="0"/>
              <a:t>Can only have a common parent board and not separate hospital boards</a:t>
            </a:r>
          </a:p>
          <a:p>
            <a:pPr lvl="2"/>
            <a:r>
              <a:rPr lang="en-US" dirty="0" smtClean="0"/>
              <a:t>Potential for </a:t>
            </a:r>
            <a:r>
              <a:rPr lang="en-US" dirty="0"/>
              <a:t>unraveling –</a:t>
            </a:r>
            <a:r>
              <a:rPr lang="en-US" dirty="0" smtClean="0"/>
              <a:t> must give Medical Staffs the ability to opt-out</a:t>
            </a:r>
            <a:endParaRPr lang="en-US" dirty="0"/>
          </a:p>
          <a:p>
            <a:endParaRPr lang="en-US" dirty="0"/>
          </a:p>
        </p:txBody>
      </p:sp>
    </p:spTree>
    <p:extLst>
      <p:ext uri="{BB962C8B-B14F-4D97-AF65-F5344CB8AC3E}">
        <p14:creationId xmlns:p14="http://schemas.microsoft.com/office/powerpoint/2010/main" val="1565754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192" y="228600"/>
            <a:ext cx="8455025" cy="914400"/>
          </a:xfrm>
        </p:spPr>
        <p:txBody>
          <a:bodyPr/>
          <a:lstStyle/>
          <a:p>
            <a:r>
              <a:rPr lang="en-US" dirty="0" smtClean="0"/>
              <a:t>Challenges, Options and Proposed Solutions </a:t>
            </a:r>
            <a:endParaRPr lang="en-US" dirty="0"/>
          </a:p>
        </p:txBody>
      </p:sp>
      <p:sp>
        <p:nvSpPr>
          <p:cNvPr id="3" name="Content Placeholder 2"/>
          <p:cNvSpPr>
            <a:spLocks noGrp="1"/>
          </p:cNvSpPr>
          <p:nvPr>
            <p:ph idx="1"/>
          </p:nvPr>
        </p:nvSpPr>
        <p:spPr>
          <a:xfrm>
            <a:off x="427192" y="1295400"/>
            <a:ext cx="8418513" cy="5105400"/>
          </a:xfrm>
        </p:spPr>
        <p:txBody>
          <a:bodyPr/>
          <a:lstStyle/>
          <a:p>
            <a:pPr lvl="1"/>
            <a:r>
              <a:rPr lang="en-US" b="1" u="sng" dirty="0" smtClean="0"/>
              <a:t>Alternatives</a:t>
            </a:r>
            <a:endParaRPr lang="en-US" b="1" u="sng" dirty="0"/>
          </a:p>
          <a:p>
            <a:pPr lvl="2">
              <a:spcBef>
                <a:spcPts val="200"/>
              </a:spcBef>
            </a:pPr>
            <a:r>
              <a:rPr lang="en-US" dirty="0" smtClean="0"/>
              <a:t>Adopt </a:t>
            </a:r>
            <a:r>
              <a:rPr lang="en-US" dirty="0"/>
              <a:t>common </a:t>
            </a:r>
            <a:r>
              <a:rPr lang="en-US" dirty="0" smtClean="0"/>
              <a:t>or uniform forms and provisions </a:t>
            </a:r>
            <a:r>
              <a:rPr lang="en-US" dirty="0"/>
              <a:t>such as the pre-application, appointment, reappointment and hearing </a:t>
            </a:r>
            <a:r>
              <a:rPr lang="en-US" dirty="0" smtClean="0"/>
              <a:t>procedures but maintain committee and Medical Staff leadership structure</a:t>
            </a:r>
            <a:endParaRPr lang="en-US" dirty="0"/>
          </a:p>
          <a:p>
            <a:pPr lvl="2">
              <a:spcBef>
                <a:spcPts val="200"/>
              </a:spcBef>
            </a:pPr>
            <a:r>
              <a:rPr lang="en-US" dirty="0" smtClean="0"/>
              <a:t>Create </a:t>
            </a:r>
            <a:r>
              <a:rPr lang="en-US" dirty="0"/>
              <a:t>a </a:t>
            </a:r>
            <a:r>
              <a:rPr lang="en-US" dirty="0" smtClean="0"/>
              <a:t>CVO</a:t>
            </a:r>
            <a:endParaRPr lang="en-US" dirty="0"/>
          </a:p>
          <a:p>
            <a:pPr lvl="2">
              <a:spcBef>
                <a:spcPts val="200"/>
              </a:spcBef>
            </a:pPr>
            <a:r>
              <a:rPr lang="en-US" dirty="0" smtClean="0"/>
              <a:t>Create </a:t>
            </a:r>
            <a:r>
              <a:rPr lang="en-US" dirty="0"/>
              <a:t>centralized credentials committee for the system or by </a:t>
            </a:r>
            <a:r>
              <a:rPr lang="en-US" dirty="0" smtClean="0"/>
              <a:t>region</a:t>
            </a:r>
            <a:endParaRPr lang="en-US" dirty="0"/>
          </a:p>
          <a:p>
            <a:pPr lvl="2">
              <a:spcBef>
                <a:spcPts val="200"/>
              </a:spcBef>
            </a:pPr>
            <a:r>
              <a:rPr lang="en-US" dirty="0" smtClean="0"/>
              <a:t>Adopt </a:t>
            </a:r>
            <a:r>
              <a:rPr lang="en-US" dirty="0"/>
              <a:t>a uniform pre-screening </a:t>
            </a:r>
            <a:r>
              <a:rPr lang="en-US" dirty="0" smtClean="0"/>
              <a:t>application</a:t>
            </a:r>
            <a:endParaRPr lang="en-US" dirty="0"/>
          </a:p>
          <a:p>
            <a:pPr lvl="2">
              <a:spcBef>
                <a:spcPts val="200"/>
              </a:spcBef>
            </a:pPr>
            <a:r>
              <a:rPr lang="en-US" dirty="0" smtClean="0"/>
              <a:t>Adopt </a:t>
            </a:r>
            <a:r>
              <a:rPr lang="en-US" dirty="0"/>
              <a:t>same bylaws, with appropriate variations, but with different cover </a:t>
            </a:r>
            <a:r>
              <a:rPr lang="en-US" dirty="0" smtClean="0"/>
              <a:t>sheets</a:t>
            </a:r>
          </a:p>
          <a:p>
            <a:pPr lvl="2">
              <a:spcBef>
                <a:spcPts val="200"/>
              </a:spcBef>
            </a:pPr>
            <a:r>
              <a:rPr lang="en-US" dirty="0" smtClean="0"/>
              <a:t>Adopt a uniform access policy to prevent competing physicians from obtaining and maintaining membership and clinical privileges</a:t>
            </a:r>
            <a:endParaRPr lang="en-US" dirty="0"/>
          </a:p>
          <a:p>
            <a:endParaRPr lang="en-US" dirty="0"/>
          </a:p>
        </p:txBody>
      </p:sp>
    </p:spTree>
    <p:extLst>
      <p:ext uri="{BB962C8B-B14F-4D97-AF65-F5344CB8AC3E}">
        <p14:creationId xmlns:p14="http://schemas.microsoft.com/office/powerpoint/2010/main" val="240803663"/>
      </p:ext>
    </p:extLst>
  </p:cSld>
  <p:clrMapOvr>
    <a:masterClrMapping/>
  </p:clrMapOvr>
</p:sld>
</file>

<file path=ppt/theme/theme1.xml><?xml version="1.0" encoding="utf-8"?>
<a:theme xmlns:a="http://schemas.openxmlformats.org/drawingml/2006/main" name="Medical - Theme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edical - Theme1" id="{6A5F36D5-49BD-4490-8244-5C7E245E768C}" vid="{31F425DC-AEE6-4460-9808-D68E7F25B9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726</TotalTime>
  <Words>3336</Words>
  <Application>Microsoft Office PowerPoint</Application>
  <PresentationFormat>On-screen Show (4:3)</PresentationFormat>
  <Paragraphs>429</Paragraphs>
  <Slides>44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Symbol</vt:lpstr>
      <vt:lpstr>Times New Roman</vt:lpstr>
      <vt:lpstr>Wingdings</vt:lpstr>
      <vt:lpstr>Medical - Theme1</vt:lpstr>
      <vt:lpstr>Katten Webinar Series</vt:lpstr>
      <vt:lpstr>Environmental Overview</vt:lpstr>
      <vt:lpstr>Environmental Overview (cont.)</vt:lpstr>
      <vt:lpstr>Environmental Overview (cont.)</vt:lpstr>
      <vt:lpstr>Challenges, Options and Proposed Solutions</vt:lpstr>
      <vt:lpstr>Challenges, Options and Proposed Solutions</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Challenges, Options and Proposed Solutions </vt:lpstr>
      <vt:lpstr>Speaker Bios</vt:lpstr>
      <vt:lpstr>Katten Muchin Rosenman LLP Locations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IAMSS Educational Conference and Exhibition Oak Brook, Illinois</dc:title>
  <dc:creator>Perry-McCullum, Debbie D.</dc:creator>
  <cp:lastModifiedBy>Author</cp:lastModifiedBy>
  <cp:revision>71</cp:revision>
  <cp:lastPrinted>2019-08-15T15:09:40Z</cp:lastPrinted>
  <dcterms:modified xsi:type="dcterms:W3CDTF">2019-08-15T15:20:53Z</dcterms:modified>
</cp:coreProperties>
</file>