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84" r:id="rId1"/>
  </p:sldMasterIdLst>
  <p:notesMasterIdLst>
    <p:notesMasterId r:id="rId35"/>
  </p:notesMasterIdLst>
  <p:sldIdLst>
    <p:sldId id="256" r:id="rId2"/>
    <p:sldId id="285" r:id="rId3"/>
    <p:sldId id="257" r:id="rId4"/>
    <p:sldId id="258" r:id="rId5"/>
    <p:sldId id="259" r:id="rId6"/>
    <p:sldId id="260" r:id="rId7"/>
    <p:sldId id="287" r:id="rId8"/>
    <p:sldId id="261" r:id="rId9"/>
    <p:sldId id="262" r:id="rId10"/>
    <p:sldId id="286" r:id="rId11"/>
    <p:sldId id="264" r:id="rId12"/>
    <p:sldId id="265" r:id="rId13"/>
    <p:sldId id="266" r:id="rId14"/>
    <p:sldId id="267" r:id="rId15"/>
    <p:sldId id="268" r:id="rId16"/>
    <p:sldId id="269" r:id="rId17"/>
    <p:sldId id="270" r:id="rId18"/>
    <p:sldId id="271" r:id="rId19"/>
    <p:sldId id="272" r:id="rId20"/>
    <p:sldId id="273" r:id="rId21"/>
    <p:sldId id="274" r:id="rId22"/>
    <p:sldId id="290" r:id="rId23"/>
    <p:sldId id="275" r:id="rId24"/>
    <p:sldId id="276" r:id="rId25"/>
    <p:sldId id="277" r:id="rId26"/>
    <p:sldId id="278" r:id="rId27"/>
    <p:sldId id="279" r:id="rId28"/>
    <p:sldId id="289" r:id="rId29"/>
    <p:sldId id="280" r:id="rId30"/>
    <p:sldId id="281" r:id="rId31"/>
    <p:sldId id="282" r:id="rId32"/>
    <p:sldId id="283" r:id="rId33"/>
    <p:sldId id="284" r:id="rId34"/>
  </p:sldIdLst>
  <p:sldSz cx="9144000" cy="5143500" type="screen16x9"/>
  <p:notesSz cx="6950075" cy="9236075"/>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7"/>
  </p:normalViewPr>
  <p:slideViewPr>
    <p:cSldViewPr snapToGrid="0" snapToObjects="1">
      <p:cViewPr varScale="1">
        <p:scale>
          <a:sx n="95" d="100"/>
          <a:sy n="95" d="100"/>
        </p:scale>
        <p:origin x="533"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2" tIns="46246" rIns="92492" bIns="46246" rtlCol="0"/>
          <a:lstStyle>
            <a:lvl1pPr algn="l" eaLnBrk="1" fontAlgn="auto" hangingPunct="1">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2492" tIns="46246" rIns="92492" bIns="46246" rtlCol="0"/>
          <a:lstStyle>
            <a:lvl1pPr algn="r" eaLnBrk="1" fontAlgn="auto" hangingPunct="1">
              <a:spcBef>
                <a:spcPts val="0"/>
              </a:spcBef>
              <a:spcAft>
                <a:spcPts val="0"/>
              </a:spcAft>
              <a:defRPr sz="1200" smtClean="0">
                <a:latin typeface="+mn-lt"/>
              </a:defRPr>
            </a:lvl1pPr>
          </a:lstStyle>
          <a:p>
            <a:pPr>
              <a:defRPr/>
            </a:pPr>
            <a:fld id="{74368F70-EAF8-42D5-9C8B-3BF077C2FFEA}" type="datetimeFigureOut">
              <a:rPr lang="en-US"/>
              <a:pPr>
                <a:defRPr/>
              </a:pPr>
              <a:t>8/28/2019</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2492" tIns="46246" rIns="92492" bIns="46246"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3550"/>
          </a:xfrm>
          <a:prstGeom prst="rect">
            <a:avLst/>
          </a:prstGeom>
        </p:spPr>
        <p:txBody>
          <a:bodyPr vert="horz" lIns="92492" tIns="46246" rIns="92492" bIns="46246" rtlCol="0" anchor="b"/>
          <a:lstStyle>
            <a:lvl1pPr algn="l" eaLnBrk="1" fontAlgn="auto" hangingPunct="1">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2492" tIns="46246" rIns="92492" bIns="46246" rtlCol="0" anchor="b"/>
          <a:lstStyle>
            <a:lvl1pPr algn="r" eaLnBrk="1" fontAlgn="auto" hangingPunct="1">
              <a:spcBef>
                <a:spcPts val="0"/>
              </a:spcBef>
              <a:spcAft>
                <a:spcPts val="0"/>
              </a:spcAft>
              <a:defRPr sz="1200" smtClean="0">
                <a:latin typeface="+mn-lt"/>
              </a:defRPr>
            </a:lvl1pPr>
          </a:lstStyle>
          <a:p>
            <a:pPr>
              <a:defRPr/>
            </a:pPr>
            <a:fld id="{A72B1D47-4BC3-40A4-BE73-CD22FD5F807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0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8388" y="1800665"/>
            <a:ext cx="8496886" cy="1828800"/>
          </a:xfrm>
        </p:spPr>
        <p:txBody>
          <a:bodyPr/>
          <a:lstStyle>
            <a:lvl1pPr algn="ctr">
              <a:defRPr b="1" i="0">
                <a:solidFill>
                  <a:schemeClr val="accent4"/>
                </a:solidFill>
                <a:latin typeface="Arial" panose="020B0604020202020204" pitchFamily="34" charset="0"/>
                <a:ea typeface="Helvetica Neue" panose="02000503000000020004" pitchFamily="2"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88388" y="3812344"/>
            <a:ext cx="8496886" cy="865163"/>
          </a:xfrm>
        </p:spPr>
        <p:txBody>
          <a:bodyPr>
            <a:normAutofit/>
          </a:bodyPr>
          <a:lstStyle>
            <a:lvl1pPr marL="0" indent="0" algn="ctr">
              <a:buNone/>
              <a:defRPr sz="2400" b="0" i="0">
                <a:solidFill>
                  <a:schemeClr val="accent5"/>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1"/>
          </p:nvPr>
        </p:nvSpPr>
        <p:spPr>
          <a:xfrm>
            <a:off x="6867993" y="4860386"/>
            <a:ext cx="2133600" cy="274637"/>
          </a:xfrm>
        </p:spPr>
        <p:txBody>
          <a:bodyPr/>
          <a:lstStyle/>
          <a:p>
            <a:pPr>
              <a:defRPr/>
            </a:pPr>
            <a:fld id="{31D50D32-4D88-4095-8FEF-5BD5AA4ED7B3}" type="slidenum">
              <a:rPr lang="en-US" smtClean="0"/>
              <a:pPr>
                <a:defRPr/>
              </a:pPr>
              <a:t>‹#›</a:t>
            </a:fld>
            <a:endParaRPr lang="en-US" dirty="0"/>
          </a:p>
        </p:txBody>
      </p:sp>
    </p:spTree>
    <p:extLst>
      <p:ext uri="{BB962C8B-B14F-4D97-AF65-F5344CB8AC3E}">
        <p14:creationId xmlns:p14="http://schemas.microsoft.com/office/powerpoint/2010/main" val="8579899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489" y="205979"/>
            <a:ext cx="8539162" cy="546643"/>
          </a:xfrm>
        </p:spPr>
        <p:txBody>
          <a:bodyPr>
            <a:noAutofit/>
          </a:bodyPr>
          <a:lstStyle>
            <a:lvl1pPr>
              <a:defRPr sz="3000" b="1"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9489" y="886957"/>
            <a:ext cx="8539162" cy="3772694"/>
          </a:xfrm>
        </p:spPr>
        <p:txBody>
          <a:bodyPr/>
          <a:lstStyle>
            <a:lvl1pPr marL="231775" indent="-231775">
              <a:buFont typeface="Wingdings" panose="05000000000000000000" pitchFamily="2" charset="2"/>
              <a:buChar char="§"/>
              <a:defRPr sz="2000" b="1" i="0">
                <a:latin typeface="Arial" panose="020B0604020202020204" pitchFamily="34" charset="0"/>
                <a:ea typeface="Helvetica Neue Light" panose="02000403000000020004" pitchFamily="2" charset="0"/>
                <a:cs typeface="Arial" panose="020B0604020202020204" pitchFamily="34" charset="0"/>
              </a:defRPr>
            </a:lvl1pPr>
            <a:lvl2pPr marL="457200" indent="-225425">
              <a:lnSpc>
                <a:spcPct val="110000"/>
              </a:lnSpc>
              <a:spcBef>
                <a:spcPts val="600"/>
              </a:spcBef>
              <a:defRPr sz="1800" b="0" i="0">
                <a:latin typeface="Arial" panose="020B0604020202020204" pitchFamily="34" charset="0"/>
                <a:ea typeface="Helvetica Neue Light" panose="02000403000000020004" pitchFamily="2" charset="0"/>
                <a:cs typeface="Arial" panose="020B0604020202020204" pitchFamily="34" charset="0"/>
              </a:defRPr>
            </a:lvl2pPr>
            <a:lvl3pPr marL="688975" indent="-231775">
              <a:lnSpc>
                <a:spcPct val="110000"/>
              </a:lnSpc>
              <a:spcBef>
                <a:spcPts val="600"/>
              </a:spcBef>
              <a:buFont typeface="Arial" panose="020B0604020202020204" pitchFamily="34" charset="0"/>
              <a:buChar char="–"/>
              <a:defRPr sz="1800" b="0" i="0">
                <a:latin typeface="Arial" panose="020B0604020202020204" pitchFamily="34" charset="0"/>
                <a:ea typeface="Helvetica Neue Light" panose="02000403000000020004" pitchFamily="2" charset="0"/>
                <a:cs typeface="Arial" panose="020B0604020202020204" pitchFamily="34" charset="0"/>
              </a:defRPr>
            </a:lvl3pPr>
            <a:lvl4pPr marL="1600200" indent="-228600">
              <a:lnSpc>
                <a:spcPct val="110000"/>
              </a:lnSpc>
              <a:spcBef>
                <a:spcPts val="600"/>
              </a:spcBef>
              <a:buSzPct val="100000"/>
              <a:buFont typeface="Wingdings" panose="05000000000000000000" pitchFamily="2" charset="2"/>
              <a:buChar char="v"/>
              <a:defRPr sz="1800" b="0" i="0">
                <a:latin typeface="Arial" panose="020B0604020202020204" pitchFamily="34" charset="0"/>
                <a:ea typeface="Helvetica Neue Light" panose="02000403000000020004" pitchFamily="2" charset="0"/>
                <a:cs typeface="Arial" panose="020B0604020202020204" pitchFamily="34" charset="0"/>
              </a:defRPr>
            </a:lvl4pPr>
            <a:lvl5pPr marL="2057400" indent="-228600">
              <a:lnSpc>
                <a:spcPct val="110000"/>
              </a:lnSpc>
              <a:spcBef>
                <a:spcPts val="600"/>
              </a:spcBef>
              <a:buFont typeface="Wingdings" panose="05000000000000000000" pitchFamily="2" charset="2"/>
              <a:buChar char="Ø"/>
              <a:defRPr sz="1800" b="0" i="0">
                <a:latin typeface="Arial" panose="020B0604020202020204" pitchFamily="34" charset="0"/>
                <a:ea typeface="Helvetica Neue Light" panose="02000403000000020004" pitchFamily="2"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a:xfrm>
            <a:off x="6833229" y="4385014"/>
            <a:ext cx="2133600" cy="274637"/>
          </a:xfrm>
        </p:spPr>
        <p:txBody>
          <a:bodyPr/>
          <a:lstStyle/>
          <a:p>
            <a:pPr>
              <a:defRPr/>
            </a:pPr>
            <a:fld id="{31D50D32-4D88-4095-8FEF-5BD5AA4ED7B3}" type="slidenum">
              <a:rPr lang="en-US" smtClean="0"/>
              <a:pPr>
                <a:defRPr/>
              </a:pPr>
              <a:t>‹#›</a:t>
            </a:fld>
            <a:endParaRPr lang="en-US" dirty="0"/>
          </a:p>
        </p:txBody>
      </p:sp>
    </p:spTree>
    <p:extLst>
      <p:ext uri="{BB962C8B-B14F-4D97-AF65-F5344CB8AC3E}">
        <p14:creationId xmlns:p14="http://schemas.microsoft.com/office/powerpoint/2010/main" val="173891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489" y="205979"/>
            <a:ext cx="6639951" cy="546643"/>
          </a:xfrm>
        </p:spPr>
        <p:txBody>
          <a:bodyPr/>
          <a:lstStyle>
            <a:lvl1pPr>
              <a:defRPr b="1"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i="0">
                <a:latin typeface="Arial" panose="020B0604020202020204" pitchFamily="34" charset="0"/>
                <a:ea typeface="Helvetica Neue Light" panose="02000403000000020004" pitchFamily="2" charset="0"/>
                <a:cs typeface="Arial" panose="020B0604020202020204" pitchFamily="34" charset="0"/>
              </a:defRPr>
            </a:lvl1pPr>
            <a:lvl2pPr>
              <a:defRPr b="0" i="0">
                <a:latin typeface="Arial" panose="020B0604020202020204" pitchFamily="34" charset="0"/>
                <a:ea typeface="Helvetica Neue Light" panose="02000403000000020004" pitchFamily="2" charset="0"/>
                <a:cs typeface="Arial" panose="020B0604020202020204" pitchFamily="34" charset="0"/>
              </a:defRPr>
            </a:lvl2pPr>
            <a:lvl3pPr>
              <a:defRPr b="0" i="0">
                <a:latin typeface="Arial" panose="020B0604020202020204" pitchFamily="34" charset="0"/>
                <a:ea typeface="Helvetica Neue Light" panose="02000403000000020004" pitchFamily="2" charset="0"/>
                <a:cs typeface="Arial" panose="020B0604020202020204" pitchFamily="34" charset="0"/>
              </a:defRPr>
            </a:lvl3pPr>
            <a:lvl4pPr>
              <a:defRPr b="0" i="0">
                <a:latin typeface="Arial" panose="020B0604020202020204" pitchFamily="34" charset="0"/>
                <a:ea typeface="Helvetica Neue Light" panose="02000403000000020004" pitchFamily="2" charset="0"/>
                <a:cs typeface="Arial" panose="020B0604020202020204" pitchFamily="34" charset="0"/>
              </a:defRPr>
            </a:lvl4pPr>
            <a:lvl5pPr>
              <a:defRPr b="0" i="0">
                <a:latin typeface="Arial" panose="020B0604020202020204" pitchFamily="34" charset="0"/>
                <a:ea typeface="Helvetica Neue Light" panose="02000403000000020004" pitchFamily="2"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852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489" y="205979"/>
            <a:ext cx="6639951" cy="546643"/>
          </a:xfrm>
        </p:spPr>
        <p:txBody>
          <a:bodyPr/>
          <a:lstStyle>
            <a:lvl1pPr>
              <a:defRPr b="1"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i="0">
                <a:solidFill>
                  <a:schemeClr val="accent4"/>
                </a:solidFill>
                <a:latin typeface="Arial" panose="020B0604020202020204" pitchFamily="34" charset="0"/>
                <a:ea typeface="Helvetica Neue Light" panose="02000403000000020004" pitchFamily="2" charset="0"/>
                <a:cs typeface="Arial" panose="020B0604020202020204" pitchFamily="34" charset="0"/>
              </a:defRPr>
            </a:lvl1pPr>
            <a:lvl2pPr>
              <a:defRPr b="0" i="0">
                <a:solidFill>
                  <a:schemeClr val="accent4"/>
                </a:solidFill>
                <a:latin typeface="Arial" panose="020B0604020202020204" pitchFamily="34" charset="0"/>
                <a:ea typeface="Helvetica Neue Light" panose="02000403000000020004" pitchFamily="2" charset="0"/>
                <a:cs typeface="Arial" panose="020B0604020202020204" pitchFamily="34" charset="0"/>
              </a:defRPr>
            </a:lvl2pPr>
            <a:lvl3pPr>
              <a:defRPr b="0" i="0">
                <a:solidFill>
                  <a:schemeClr val="accent4"/>
                </a:solidFill>
                <a:latin typeface="Arial" panose="020B0604020202020204" pitchFamily="34" charset="0"/>
                <a:ea typeface="Helvetica Neue Light" panose="02000403000000020004" pitchFamily="2" charset="0"/>
                <a:cs typeface="Arial" panose="020B0604020202020204" pitchFamily="34" charset="0"/>
              </a:defRPr>
            </a:lvl3pPr>
            <a:lvl4pPr>
              <a:defRPr b="0" i="0">
                <a:solidFill>
                  <a:schemeClr val="accent4"/>
                </a:solidFill>
                <a:latin typeface="Arial" panose="020B0604020202020204" pitchFamily="34" charset="0"/>
                <a:ea typeface="Helvetica Neue Light" panose="02000403000000020004" pitchFamily="2" charset="0"/>
                <a:cs typeface="Arial" panose="020B0604020202020204" pitchFamily="34" charset="0"/>
              </a:defRPr>
            </a:lvl4pPr>
            <a:lvl5pPr>
              <a:defRPr b="0" i="0">
                <a:solidFill>
                  <a:schemeClr val="accent4"/>
                </a:solidFill>
                <a:latin typeface="Arial" panose="020B0604020202020204" pitchFamily="34" charset="0"/>
                <a:ea typeface="Helvetica Neue Light" panose="02000403000000020004" pitchFamily="2"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384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2143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90" y="1076048"/>
            <a:ext cx="8539089" cy="3697288"/>
          </a:xfrm>
        </p:spPr>
        <p:txBody>
          <a:bodyPr>
            <a:noAutofit/>
          </a:bodyPr>
          <a:lstStyle>
            <a:lvl1pPr marL="342891" indent="-342891">
              <a:spcBef>
                <a:spcPts val="600"/>
              </a:spcBef>
              <a:spcAft>
                <a:spcPts val="300"/>
              </a:spcAft>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1pPr>
            <a:lvl2pPr marL="742932" indent="-285744">
              <a:spcBef>
                <a:spcPts val="600"/>
              </a:spcBef>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1142971" indent="-228594">
              <a:spcBef>
                <a:spcPts val="600"/>
              </a:spcBef>
              <a:buFont typeface="Corbel" panose="020B0503020204020204" pitchFamily="34" charset="0"/>
              <a:buChar char="–"/>
              <a:defRPr sz="1800">
                <a:solidFill>
                  <a:schemeClr val="tx1"/>
                </a:solidFill>
                <a:latin typeface="Arial" panose="020B0604020202020204" pitchFamily="34" charset="0"/>
                <a:cs typeface="Arial" panose="020B0604020202020204" pitchFamily="34" charset="0"/>
              </a:defRPr>
            </a:lvl3pPr>
            <a:lvl4pPr marL="1657316" indent="-285750">
              <a:spcBef>
                <a:spcPts val="600"/>
              </a:spcBef>
              <a:buFont typeface="Wingdings" panose="05000000000000000000" pitchFamily="2" charset="2"/>
              <a:buChar char="v"/>
              <a:defRPr sz="1800">
                <a:solidFill>
                  <a:schemeClr val="tx1"/>
                </a:solidFill>
                <a:latin typeface="Arial" panose="020B0604020202020204" pitchFamily="34" charset="0"/>
                <a:cs typeface="Arial" panose="020B0604020202020204" pitchFamily="34" charset="0"/>
              </a:defRPr>
            </a:lvl4pPr>
            <a:lvl5pPr marL="2055813" indent="-227013">
              <a:spcBef>
                <a:spcPts val="600"/>
              </a:spcBef>
              <a:buFont typeface="Wingdings" panose="05000000000000000000" pitchFamily="2" charset="2"/>
              <a:buChar char="Ø"/>
              <a:defRPr sz="1800">
                <a:solidFill>
                  <a:schemeClr val="tx1"/>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lvl1pPr>
              <a:defRPr sz="3000" b="1">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1D50D32-4D88-4095-8FEF-5BD5AA4ED7B3}" type="slidenum">
              <a:rPr lang="en-US" smtClean="0"/>
              <a:pPr>
                <a:defRPr/>
              </a:pPr>
              <a:t>‹#›</a:t>
            </a:fld>
            <a:endParaRPr lang="en-US" dirty="0"/>
          </a:p>
        </p:txBody>
      </p:sp>
    </p:spTree>
    <p:extLst>
      <p:ext uri="{BB962C8B-B14F-4D97-AF65-F5344CB8AC3E}">
        <p14:creationId xmlns:p14="http://schemas.microsoft.com/office/powerpoint/2010/main" val="166883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9563" y="206375"/>
            <a:ext cx="85391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309563" y="958850"/>
            <a:ext cx="8539162"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309563" y="4406107"/>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rgbClr val="172E40"/>
                </a:solidFill>
                <a:latin typeface="Corbel" panose="020B0503020204020204"/>
              </a:defRPr>
            </a:lvl1pPr>
          </a:lstStyle>
          <a:p>
            <a:pPr>
              <a:defRPr/>
            </a:pPr>
            <a:endParaRPr lang="en-US" dirty="0"/>
          </a:p>
        </p:txBody>
      </p:sp>
      <p:sp>
        <p:nvSpPr>
          <p:cNvPr id="6" name="Slide Number Placeholder 5"/>
          <p:cNvSpPr>
            <a:spLocks noGrp="1"/>
          </p:cNvSpPr>
          <p:nvPr>
            <p:ph type="sldNum" sz="quarter" idx="4"/>
          </p:nvPr>
        </p:nvSpPr>
        <p:spPr>
          <a:xfrm>
            <a:off x="6715125" y="4319588"/>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rgbClr val="172E40"/>
                </a:solidFill>
                <a:latin typeface="Corbel" panose="020B0503020204020204"/>
              </a:defRPr>
            </a:lvl1pPr>
          </a:lstStyle>
          <a:p>
            <a:pPr>
              <a:defRPr/>
            </a:pPr>
            <a:fld id="{31D50D32-4D88-4095-8FEF-5BD5AA4ED7B3}" type="slidenum">
              <a:rPr lang="en-US"/>
              <a:pPr>
                <a:defRPr/>
              </a:pPr>
              <a:t>‹#›</a:t>
            </a:fld>
            <a:endParaRPr lang="en-US" dirty="0"/>
          </a:p>
        </p:txBody>
      </p:sp>
    </p:spTree>
    <p:extLst>
      <p:ext uri="{BB962C8B-B14F-4D97-AF65-F5344CB8AC3E}">
        <p14:creationId xmlns:p14="http://schemas.microsoft.com/office/powerpoint/2010/main" val="3225525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ransition>
    <p:fade/>
  </p:transition>
  <p:hf hdr="0" ftr="0" dt="0"/>
  <p:txStyles>
    <p:titleStyle>
      <a:lvl1pPr algn="l" defTabSz="457200" rtl="0" fontAlgn="base">
        <a:spcBef>
          <a:spcPct val="0"/>
        </a:spcBef>
        <a:spcAft>
          <a:spcPct val="0"/>
        </a:spcAft>
        <a:defRPr sz="3200" kern="1200">
          <a:solidFill>
            <a:schemeClr val="bg1"/>
          </a:solidFill>
          <a:latin typeface="+mj-lt"/>
          <a:ea typeface="+mj-ea"/>
          <a:cs typeface="+mj-cs"/>
        </a:defRPr>
      </a:lvl1pPr>
      <a:lvl2pPr algn="l" defTabSz="457200" rtl="0" fontAlgn="base">
        <a:spcBef>
          <a:spcPct val="0"/>
        </a:spcBef>
        <a:spcAft>
          <a:spcPct val="0"/>
        </a:spcAft>
        <a:defRPr sz="3200">
          <a:solidFill>
            <a:schemeClr val="bg1"/>
          </a:solidFill>
          <a:latin typeface="Corbel" panose="020B0503020204020204" pitchFamily="34" charset="0"/>
        </a:defRPr>
      </a:lvl2pPr>
      <a:lvl3pPr algn="l" defTabSz="457200" rtl="0" fontAlgn="base">
        <a:spcBef>
          <a:spcPct val="0"/>
        </a:spcBef>
        <a:spcAft>
          <a:spcPct val="0"/>
        </a:spcAft>
        <a:defRPr sz="3200">
          <a:solidFill>
            <a:schemeClr val="bg1"/>
          </a:solidFill>
          <a:latin typeface="Corbel" panose="020B0503020204020204" pitchFamily="34" charset="0"/>
        </a:defRPr>
      </a:lvl3pPr>
      <a:lvl4pPr algn="l" defTabSz="457200" rtl="0" fontAlgn="base">
        <a:spcBef>
          <a:spcPct val="0"/>
        </a:spcBef>
        <a:spcAft>
          <a:spcPct val="0"/>
        </a:spcAft>
        <a:defRPr sz="3200">
          <a:solidFill>
            <a:schemeClr val="bg1"/>
          </a:solidFill>
          <a:latin typeface="Corbel" panose="020B0503020204020204" pitchFamily="34" charset="0"/>
        </a:defRPr>
      </a:lvl4pPr>
      <a:lvl5pPr algn="l" defTabSz="457200" rtl="0" fontAlgn="base">
        <a:spcBef>
          <a:spcPct val="0"/>
        </a:spcBef>
        <a:spcAft>
          <a:spcPct val="0"/>
        </a:spcAft>
        <a:defRPr sz="3200">
          <a:solidFill>
            <a:schemeClr val="bg1"/>
          </a:solidFill>
          <a:latin typeface="Corbel" panose="020B0503020204020204" pitchFamily="34" charset="0"/>
        </a:defRPr>
      </a:lvl5pPr>
      <a:lvl6pPr marL="457200" algn="l" defTabSz="457200" rtl="0" fontAlgn="base">
        <a:spcBef>
          <a:spcPct val="0"/>
        </a:spcBef>
        <a:spcAft>
          <a:spcPct val="0"/>
        </a:spcAft>
        <a:defRPr sz="3200">
          <a:solidFill>
            <a:schemeClr val="bg1"/>
          </a:solidFill>
          <a:latin typeface="Corbel" panose="020B0503020204020204" pitchFamily="34" charset="0"/>
        </a:defRPr>
      </a:lvl6pPr>
      <a:lvl7pPr marL="914400" algn="l" defTabSz="457200" rtl="0" fontAlgn="base">
        <a:spcBef>
          <a:spcPct val="0"/>
        </a:spcBef>
        <a:spcAft>
          <a:spcPct val="0"/>
        </a:spcAft>
        <a:defRPr sz="3200">
          <a:solidFill>
            <a:schemeClr val="bg1"/>
          </a:solidFill>
          <a:latin typeface="Corbel" panose="020B0503020204020204" pitchFamily="34" charset="0"/>
        </a:defRPr>
      </a:lvl7pPr>
      <a:lvl8pPr marL="1371600" algn="l" defTabSz="457200" rtl="0" fontAlgn="base">
        <a:spcBef>
          <a:spcPct val="0"/>
        </a:spcBef>
        <a:spcAft>
          <a:spcPct val="0"/>
        </a:spcAft>
        <a:defRPr sz="3200">
          <a:solidFill>
            <a:schemeClr val="bg1"/>
          </a:solidFill>
          <a:latin typeface="Corbel" panose="020B0503020204020204" pitchFamily="34" charset="0"/>
        </a:defRPr>
      </a:lvl8pPr>
      <a:lvl9pPr marL="1828800" algn="l" defTabSz="457200" rtl="0" fontAlgn="base">
        <a:spcBef>
          <a:spcPct val="0"/>
        </a:spcBef>
        <a:spcAft>
          <a:spcPct val="0"/>
        </a:spcAft>
        <a:defRPr sz="3200">
          <a:solidFill>
            <a:schemeClr val="bg1"/>
          </a:solidFill>
          <a:latin typeface="Corbel" panose="020B0503020204020204" pitchFamily="34" charset="0"/>
        </a:defRPr>
      </a:lvl9pPr>
    </p:titleStyle>
    <p:bodyStyle>
      <a:lvl1pPr marL="344488" indent="-344488" algn="l" defTabSz="457200" rtl="0" fontAlgn="base">
        <a:spcBef>
          <a:spcPct val="20000"/>
        </a:spcBef>
        <a:spcAft>
          <a:spcPct val="0"/>
        </a:spcAft>
        <a:buClr>
          <a:schemeClr val="accent1"/>
        </a:buClr>
        <a:buFont typeface="Wingdings" panose="05000000000000000000" pitchFamily="2" charset="2"/>
        <a:buChar char="§"/>
        <a:defRPr sz="1800" kern="1200">
          <a:solidFill>
            <a:schemeClr val="tx2"/>
          </a:solidFill>
          <a:latin typeface="Arial" panose="020B0604020202020204" pitchFamily="34" charset="0"/>
          <a:ea typeface="+mn-ea"/>
          <a:cs typeface="Arial" panose="020B0604020202020204" pitchFamily="34" charset="0"/>
        </a:defRPr>
      </a:lvl1pPr>
      <a:lvl2pPr marL="569913" indent="-225425" algn="l" defTabSz="457200" rtl="0" fontAlgn="base">
        <a:spcBef>
          <a:spcPts val="600"/>
        </a:spcBef>
        <a:spcAft>
          <a:spcPct val="0"/>
        </a:spcAft>
        <a:buClr>
          <a:schemeClr val="accent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801688" indent="-231775" algn="l" defTabSz="457200" rtl="0" fontAlgn="base">
        <a:spcBef>
          <a:spcPts val="600"/>
        </a:spcBef>
        <a:spcAft>
          <a:spcPct val="0"/>
        </a:spcAft>
        <a:buClr>
          <a:schemeClr val="accent1"/>
        </a:buClr>
        <a:buFont typeface="Symbol" panose="05050102010706020507" pitchFamily="18" charset="2"/>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457200" rtl="0" fontAlgn="base">
        <a:spcBef>
          <a:spcPts val="600"/>
        </a:spcBef>
        <a:spcAft>
          <a:spcPct val="0"/>
        </a:spcAft>
        <a:buClr>
          <a:schemeClr val="accent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457200" rtl="0" fontAlgn="base">
        <a:spcBef>
          <a:spcPts val="600"/>
        </a:spcBef>
        <a:spcAft>
          <a:spcPct val="0"/>
        </a:spcAft>
        <a:buClr>
          <a:schemeClr val="accent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48238"/>
            <a:ext cx="1751013" cy="18573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800" dirty="0">
                <a:solidFill>
                  <a:srgbClr val="D73828"/>
                </a:solidFill>
                <a:latin typeface="Arial" panose="020B0604020202020204" pitchFamily="34" charset="0"/>
                <a:cs typeface="Arial" panose="020B0604020202020204" pitchFamily="34" charset="0"/>
              </a:rPr>
              <a:t>140964736</a:t>
            </a:r>
          </a:p>
        </p:txBody>
      </p:sp>
    </p:spTree>
    <p:extLst>
      <p:ext uri="{BB962C8B-B14F-4D97-AF65-F5344CB8AC3E}">
        <p14:creationId xmlns:p14="http://schemas.microsoft.com/office/powerpoint/2010/main" val="21247846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altLang="en-US" dirty="0" smtClean="0"/>
              <a:t>Just Culture – The Three Behaviors</a:t>
            </a:r>
          </a:p>
        </p:txBody>
      </p:sp>
      <p:sp>
        <p:nvSpPr>
          <p:cNvPr id="2" name="Content Placeholder 1"/>
          <p:cNvSpPr>
            <a:spLocks noGrp="1"/>
          </p:cNvSpPr>
          <p:nvPr>
            <p:ph idx="1"/>
          </p:nvPr>
        </p:nvSpPr>
        <p:spPr/>
        <p:txBody>
          <a:bodyPr/>
          <a:lstStyle/>
          <a:p>
            <a:r>
              <a:rPr lang="en-US" dirty="0" smtClean="0"/>
              <a:t>Reckless Behavior</a:t>
            </a:r>
          </a:p>
          <a:p>
            <a:pPr lvl="1"/>
            <a:r>
              <a:rPr lang="en-US" dirty="0" smtClean="0"/>
              <a:t>Reckless Behavior involves conscious disregard of risk</a:t>
            </a:r>
          </a:p>
          <a:p>
            <a:pPr lvl="1"/>
            <a:r>
              <a:rPr lang="en-US" dirty="0" smtClean="0"/>
              <a:t>Individuals understand the risk they are taking irrespective of the outcome</a:t>
            </a:r>
          </a:p>
          <a:p>
            <a:pPr lvl="1"/>
            <a:r>
              <a:rPr lang="en-US" dirty="0">
                <a:solidFill>
                  <a:srgbClr val="172E40"/>
                </a:solidFill>
                <a:ea typeface="Helvetica Neue Light" panose="02000403000000020004"/>
              </a:rPr>
              <a:t>They know the rules but purposefully refuse to follow them knowing that others </a:t>
            </a:r>
            <a:r>
              <a:rPr lang="en-US" dirty="0" smtClean="0">
                <a:solidFill>
                  <a:srgbClr val="172E40"/>
                </a:solidFill>
                <a:ea typeface="Helvetica Neue Light" panose="02000403000000020004"/>
              </a:rPr>
              <a:t>do</a:t>
            </a:r>
          </a:p>
          <a:p>
            <a:pPr lvl="1"/>
            <a:r>
              <a:rPr lang="en-US" dirty="0" smtClean="0">
                <a:solidFill>
                  <a:srgbClr val="172E40"/>
                </a:solidFill>
              </a:rPr>
              <a:t>The recommended action is some form of discipline</a:t>
            </a:r>
            <a:endParaRPr lang="en-US" dirty="0"/>
          </a:p>
          <a:p>
            <a:pPr lvl="1"/>
            <a:endParaRPr lang="en-US" dirty="0" smtClean="0"/>
          </a:p>
          <a:p>
            <a:pPr lvl="1"/>
            <a:endParaRPr lang="en-US" dirty="0" smtClean="0"/>
          </a:p>
        </p:txBody>
      </p:sp>
      <p:sp>
        <p:nvSpPr>
          <p:cNvPr id="3" name="Slide Number Placeholder 2"/>
          <p:cNvSpPr>
            <a:spLocks noGrp="1"/>
          </p:cNvSpPr>
          <p:nvPr>
            <p:ph type="sldNum" sz="quarter" idx="11"/>
          </p:nvPr>
        </p:nvSpPr>
        <p:spPr/>
        <p:txBody>
          <a:bodyPr/>
          <a:lstStyle/>
          <a:p>
            <a:fld id="{31D50D32-4D88-4095-8FEF-5BD5AA4ED7B3}" type="slidenum">
              <a:rPr lang="en-US" smtClean="0"/>
              <a:pPr/>
              <a:t>9</a:t>
            </a:fld>
            <a:endParaRPr lang="en-US" dirty="0"/>
          </a:p>
        </p:txBody>
      </p:sp>
    </p:spTree>
    <p:extLst>
      <p:ext uri="{BB962C8B-B14F-4D97-AF65-F5344CB8AC3E}">
        <p14:creationId xmlns:p14="http://schemas.microsoft.com/office/powerpoint/2010/main" val="6094811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US" altLang="en-US" dirty="0" smtClean="0"/>
              <a:t>Just Culture – The Three Behaviors</a:t>
            </a:r>
          </a:p>
        </p:txBody>
      </p:sp>
      <p:sp>
        <p:nvSpPr>
          <p:cNvPr id="2" name="Content Placeholder 1"/>
          <p:cNvSpPr>
            <a:spLocks noGrp="1"/>
          </p:cNvSpPr>
          <p:nvPr>
            <p:ph idx="1"/>
          </p:nvPr>
        </p:nvSpPr>
        <p:spPr/>
        <p:txBody>
          <a:bodyPr/>
          <a:lstStyle/>
          <a:p>
            <a:r>
              <a:rPr lang="en-US" dirty="0" smtClean="0"/>
              <a:t>Human Error Examples</a:t>
            </a:r>
          </a:p>
          <a:p>
            <a:pPr lvl="1"/>
            <a:r>
              <a:rPr lang="en-US" dirty="0" smtClean="0"/>
              <a:t>Physician/APP mistakenly provides the wrong medication dosage</a:t>
            </a:r>
          </a:p>
          <a:p>
            <a:pPr lvl="1"/>
            <a:r>
              <a:rPr lang="en-US" dirty="0" smtClean="0"/>
              <a:t>Operating staff fails to conduct the “time out” procedure for a pre-operative incision on the wrong operative site </a:t>
            </a:r>
          </a:p>
          <a:p>
            <a:pPr lvl="1"/>
            <a:r>
              <a:rPr lang="en-US" dirty="0" smtClean="0"/>
              <a:t>Radiologist misses the presence of a tumor, in part, because the monitor and software he was given to conduct the radiological interpretation were antiquated such that the tumor was not clearly present on the screen</a:t>
            </a:r>
          </a:p>
          <a:p>
            <a:pPr lvl="1"/>
            <a:r>
              <a:rPr lang="en-US" b="1" dirty="0" smtClean="0"/>
              <a:t>Evaluation</a:t>
            </a:r>
          </a:p>
          <a:p>
            <a:pPr lvl="2"/>
            <a:r>
              <a:rPr lang="en-US" dirty="0" smtClean="0"/>
              <a:t>Human errors have to be evaluated to determine whether they were simple mistakes but also whether there was a systems failure</a:t>
            </a:r>
          </a:p>
          <a:p>
            <a:pPr marL="0" indent="0">
              <a:buNone/>
            </a:pPr>
            <a:r>
              <a:rPr lang="en-US" dirty="0" smtClean="0"/>
              <a:t> </a:t>
            </a:r>
          </a:p>
          <a:p>
            <a:pPr lvl="1"/>
            <a:endParaRPr lang="en-US" dirty="0" smtClean="0"/>
          </a:p>
        </p:txBody>
      </p:sp>
      <p:sp>
        <p:nvSpPr>
          <p:cNvPr id="3" name="Slide Number Placeholder 2"/>
          <p:cNvSpPr>
            <a:spLocks noGrp="1"/>
          </p:cNvSpPr>
          <p:nvPr>
            <p:ph type="sldNum" sz="quarter" idx="11"/>
          </p:nvPr>
        </p:nvSpPr>
        <p:spPr/>
        <p:txBody>
          <a:bodyPr/>
          <a:lstStyle/>
          <a:p>
            <a:fld id="{31D50D32-4D88-4095-8FEF-5BD5AA4ED7B3}" type="slidenum">
              <a:rPr lang="en-US" smtClean="0"/>
              <a:pPr/>
              <a:t>10</a:t>
            </a:fld>
            <a:endParaRPr lang="en-US" dirty="0"/>
          </a:p>
        </p:txBody>
      </p:sp>
    </p:spTree>
    <p:extLst>
      <p:ext uri="{BB962C8B-B14F-4D97-AF65-F5344CB8AC3E}">
        <p14:creationId xmlns:p14="http://schemas.microsoft.com/office/powerpoint/2010/main" val="9309231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altLang="en-US" dirty="0" smtClean="0"/>
              <a:t>Just Culture – The Three Behaviors</a:t>
            </a:r>
          </a:p>
        </p:txBody>
      </p:sp>
      <p:sp>
        <p:nvSpPr>
          <p:cNvPr id="2" name="Content Placeholder 1"/>
          <p:cNvSpPr>
            <a:spLocks noGrp="1"/>
          </p:cNvSpPr>
          <p:nvPr>
            <p:ph idx="1"/>
          </p:nvPr>
        </p:nvSpPr>
        <p:spPr/>
        <p:txBody>
          <a:bodyPr/>
          <a:lstStyle/>
          <a:p>
            <a:pPr lvl="2"/>
            <a:r>
              <a:rPr lang="en-US" dirty="0" smtClean="0"/>
              <a:t>In the timeout example, the hospital found out that it did not have such a procedure for preoperative incisions.  It was only required prior to the actual surgery.  This discrepancy led to a change in policy.</a:t>
            </a:r>
          </a:p>
          <a:p>
            <a:pPr lvl="2"/>
            <a:r>
              <a:rPr lang="en-US" dirty="0" smtClean="0"/>
              <a:t>Similarly, the radiologist example revealed that he was not provided sufficient IT and technological support when required to interpret from his home while on call</a:t>
            </a:r>
          </a:p>
          <a:p>
            <a:pPr lvl="1"/>
            <a:endParaRPr lang="en-US" dirty="0" smtClean="0"/>
          </a:p>
        </p:txBody>
      </p:sp>
      <p:sp>
        <p:nvSpPr>
          <p:cNvPr id="3" name="Slide Number Placeholder 2"/>
          <p:cNvSpPr>
            <a:spLocks noGrp="1"/>
          </p:cNvSpPr>
          <p:nvPr>
            <p:ph type="sldNum" sz="quarter" idx="11"/>
          </p:nvPr>
        </p:nvSpPr>
        <p:spPr/>
        <p:txBody>
          <a:bodyPr/>
          <a:lstStyle/>
          <a:p>
            <a:fld id="{31D50D32-4D88-4095-8FEF-5BD5AA4ED7B3}" type="slidenum">
              <a:rPr lang="en-US" smtClean="0"/>
              <a:pPr/>
              <a:t>11</a:t>
            </a:fld>
            <a:endParaRPr lang="en-US" dirty="0"/>
          </a:p>
        </p:txBody>
      </p:sp>
    </p:spTree>
    <p:extLst>
      <p:ext uri="{BB962C8B-B14F-4D97-AF65-F5344CB8AC3E}">
        <p14:creationId xmlns:p14="http://schemas.microsoft.com/office/powerpoint/2010/main" val="31652446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9563" y="206375"/>
            <a:ext cx="6640512" cy="546100"/>
          </a:xfrm>
        </p:spPr>
        <p:txBody>
          <a:bodyPr/>
          <a:lstStyle/>
          <a:p>
            <a:pPr eaLnBrk="1" hangingPunct="1"/>
            <a:r>
              <a:rPr lang="en-US" altLang="en-US" dirty="0" smtClean="0">
                <a:ea typeface="Helvetica Neue" panose="02000503000000020004"/>
              </a:rPr>
              <a:t>Just Culture – The Three Behaviors</a:t>
            </a:r>
          </a:p>
        </p:txBody>
      </p:sp>
      <p:sp>
        <p:nvSpPr>
          <p:cNvPr id="20483" name="Content Placeholder 2"/>
          <p:cNvSpPr>
            <a:spLocks noGrp="1"/>
          </p:cNvSpPr>
          <p:nvPr>
            <p:ph idx="1"/>
          </p:nvPr>
        </p:nvSpPr>
        <p:spPr/>
        <p:txBody>
          <a:bodyPr/>
          <a:lstStyle/>
          <a:p>
            <a:pPr eaLnBrk="1" hangingPunct="1"/>
            <a:r>
              <a:rPr lang="en-US" altLang="en-US" dirty="0" smtClean="0">
                <a:solidFill>
                  <a:srgbClr val="172E40"/>
                </a:solidFill>
                <a:ea typeface="Helvetica Neue Light" panose="02000403000000020004"/>
              </a:rPr>
              <a:t>At-Risk Behavior Examples</a:t>
            </a:r>
          </a:p>
          <a:p>
            <a:pPr lvl="1" eaLnBrk="1" hangingPunct="1">
              <a:lnSpc>
                <a:spcPct val="100000"/>
              </a:lnSpc>
              <a:spcBef>
                <a:spcPts val="400"/>
              </a:spcBef>
            </a:pPr>
            <a:r>
              <a:rPr lang="en-US" altLang="en-US" dirty="0" smtClean="0">
                <a:solidFill>
                  <a:srgbClr val="172E40"/>
                </a:solidFill>
                <a:ea typeface="Helvetica Neue Light" panose="02000403000000020004"/>
              </a:rPr>
              <a:t>APP who was rushing to complete her shift failed to double-check the identity of a particular patient and accidently gave the patient the wrong medication which resulted in the patient going into respiratory distress.  She eventually recovered in the ICU</a:t>
            </a:r>
          </a:p>
          <a:p>
            <a:pPr lvl="1" eaLnBrk="1" hangingPunct="1">
              <a:lnSpc>
                <a:spcPct val="100000"/>
              </a:lnSpc>
              <a:spcBef>
                <a:spcPts val="400"/>
              </a:spcBef>
            </a:pPr>
            <a:r>
              <a:rPr lang="en-US" altLang="en-US" dirty="0" smtClean="0">
                <a:ea typeface="Helvetica Neue Light" panose="02000403000000020004"/>
              </a:rPr>
              <a:t>An orthopedic surgeon insists on operating on morbidly obese patients, contrary to the recommendations of his colleagues, thinking that he can improve their quality of life.  Two of his patients </a:t>
            </a:r>
            <a:r>
              <a:rPr lang="en-US" altLang="en-US" dirty="0" smtClean="0">
                <a:ea typeface="Helvetica Neue Light" panose="02000403000000020004"/>
              </a:rPr>
              <a:t>suffered post-surgery </a:t>
            </a:r>
            <a:r>
              <a:rPr lang="en-US" altLang="en-US" dirty="0" smtClean="0">
                <a:ea typeface="Helvetica Neue Light" panose="02000403000000020004"/>
              </a:rPr>
              <a:t>heart attacks and died</a:t>
            </a:r>
          </a:p>
          <a:p>
            <a:pPr lvl="1">
              <a:lnSpc>
                <a:spcPct val="100000"/>
              </a:lnSpc>
              <a:spcBef>
                <a:spcPts val="400"/>
              </a:spcBef>
            </a:pPr>
            <a:r>
              <a:rPr lang="en-US" dirty="0">
                <a:solidFill>
                  <a:srgbClr val="172E40"/>
                </a:solidFill>
                <a:ea typeface="Helvetica Neue Light" panose="02000403000000020004"/>
              </a:rPr>
              <a:t>Surgeon who is providing back-to-back-to </a:t>
            </a:r>
            <a:r>
              <a:rPr lang="en-US" dirty="0" smtClean="0">
                <a:solidFill>
                  <a:srgbClr val="172E40"/>
                </a:solidFill>
                <a:ea typeface="Helvetica Neue Light" panose="02000403000000020004"/>
              </a:rPr>
              <a:t>back </a:t>
            </a:r>
            <a:r>
              <a:rPr lang="en-US" dirty="0">
                <a:solidFill>
                  <a:srgbClr val="172E40"/>
                </a:solidFill>
                <a:ea typeface="Helvetica Neue Light" panose="02000403000000020004"/>
              </a:rPr>
              <a:t>surgical procedures fails to scrub in on the third case resulting in a post-operative infection for the patient</a:t>
            </a:r>
            <a:endParaRPr lang="en-US" dirty="0"/>
          </a:p>
          <a:p>
            <a:pPr lvl="1" eaLnBrk="1" hangingPunct="1"/>
            <a:endParaRPr lang="en-US" altLang="en-US" dirty="0" smtClean="0">
              <a:ea typeface="Helvetica Neue Light" panose="02000403000000020004"/>
            </a:endParaRPr>
          </a:p>
          <a:p>
            <a:pPr lvl="1" eaLnBrk="1" hangingPunct="1"/>
            <a:endParaRPr lang="en-US" altLang="en-US" dirty="0" smtClean="0">
              <a:solidFill>
                <a:srgbClr val="172E40"/>
              </a:solidFill>
              <a:ea typeface="Helvetica Neue Light" panose="02000403000000020004"/>
            </a:endParaRPr>
          </a:p>
          <a:p>
            <a:pPr lvl="1" eaLnBrk="1" hangingPunct="1"/>
            <a:endParaRPr lang="en-US" altLang="en-US" dirty="0" smtClean="0">
              <a:ea typeface="Helvetica Neue Light" panose="02000403000000020004"/>
            </a:endParaRPr>
          </a:p>
          <a:p>
            <a:pPr lvl="1" eaLnBrk="1" hangingPunct="1"/>
            <a:endParaRPr lang="en-US" altLang="en-US" dirty="0" smtClean="0">
              <a:ea typeface="Helvetica Neue Light" panose="02000403000000020004"/>
            </a:endParaRPr>
          </a:p>
          <a:p>
            <a:pPr lvl="1" eaLnBrk="1" hangingPunct="1"/>
            <a:endParaRPr lang="en-US" altLang="en-US" dirty="0" smtClean="0">
              <a:ea typeface="Helvetica Neue Light" panose="02000403000000020004"/>
            </a:endParaRPr>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12</a:t>
            </a:fld>
            <a:endParaRPr lang="en-US" dirty="0"/>
          </a:p>
        </p:txBody>
      </p:sp>
    </p:spTree>
    <p:extLst>
      <p:ext uri="{BB962C8B-B14F-4D97-AF65-F5344CB8AC3E}">
        <p14:creationId xmlns:p14="http://schemas.microsoft.com/office/powerpoint/2010/main" val="156481911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309563" y="206375"/>
            <a:ext cx="6640512" cy="546100"/>
          </a:xfrm>
        </p:spPr>
        <p:txBody>
          <a:bodyPr/>
          <a:lstStyle/>
          <a:p>
            <a:pPr eaLnBrk="1" hangingPunct="1"/>
            <a:r>
              <a:rPr lang="en-US" altLang="en-US" dirty="0" smtClean="0">
                <a:ea typeface="Helvetica Neue" panose="02000503000000020004"/>
              </a:rPr>
              <a:t>Just Culture – The Three Behaviors</a:t>
            </a:r>
          </a:p>
        </p:txBody>
      </p:sp>
      <p:sp>
        <p:nvSpPr>
          <p:cNvPr id="2" name="Content Placeholder 1"/>
          <p:cNvSpPr>
            <a:spLocks noGrp="1"/>
          </p:cNvSpPr>
          <p:nvPr>
            <p:ph idx="1"/>
          </p:nvPr>
        </p:nvSpPr>
        <p:spPr/>
        <p:txBody>
          <a:bodyPr rtlCol="0">
            <a:normAutofit/>
          </a:bodyPr>
          <a:lstStyle/>
          <a:p>
            <a:pPr lvl="1" eaLnBrk="1" fontAlgn="auto" hangingPunct="1">
              <a:spcAft>
                <a:spcPts val="0"/>
              </a:spcAft>
              <a:buFont typeface="Arial" charset="0"/>
              <a:buChar char="•"/>
              <a:defRPr/>
            </a:pPr>
            <a:r>
              <a:rPr lang="en-US" dirty="0" smtClean="0"/>
              <a:t>Department Chair routinely approves reappointment applications without thoroughly reviewing all of the materials.  Applications for a number of physicians revealed that they had significant quality of care of problems at other hospitals and facilities which </a:t>
            </a:r>
            <a:r>
              <a:rPr lang="en-US" dirty="0" smtClean="0"/>
              <a:t>could </a:t>
            </a:r>
            <a:r>
              <a:rPr lang="en-US" dirty="0" smtClean="0"/>
              <a:t>have resulted in a recommendation for reduced privileges</a:t>
            </a:r>
          </a:p>
          <a:p>
            <a:pPr lvl="1" fontAlgn="auto">
              <a:spcAft>
                <a:spcPts val="0"/>
              </a:spcAft>
              <a:buFont typeface="Arial" charset="0"/>
              <a:buChar char="•"/>
              <a:defRPr/>
            </a:pPr>
            <a:r>
              <a:rPr lang="en-US" dirty="0"/>
              <a:t>MSP, in trying to </a:t>
            </a:r>
            <a:r>
              <a:rPr lang="en-US" dirty="0" smtClean="0"/>
              <a:t>timely complete </a:t>
            </a:r>
            <a:r>
              <a:rPr lang="en-US" dirty="0"/>
              <a:t>reappointment packets, </a:t>
            </a:r>
            <a:r>
              <a:rPr lang="en-US" dirty="0" smtClean="0"/>
              <a:t>forwards them on before receiving third-party responses which </a:t>
            </a:r>
            <a:r>
              <a:rPr lang="en-US" dirty="0"/>
              <a:t>would have revealed </a:t>
            </a:r>
            <a:r>
              <a:rPr lang="en-US" dirty="0" smtClean="0"/>
              <a:t>quality </a:t>
            </a:r>
            <a:r>
              <a:rPr lang="en-US" dirty="0"/>
              <a:t>of care and </a:t>
            </a:r>
            <a:r>
              <a:rPr lang="en-US" dirty="0" smtClean="0"/>
              <a:t>behavioral issues</a:t>
            </a:r>
          </a:p>
          <a:p>
            <a:pPr lvl="1"/>
            <a:r>
              <a:rPr lang="en-US" b="1" dirty="0"/>
              <a:t>Evaluation</a:t>
            </a:r>
          </a:p>
          <a:p>
            <a:pPr lvl="2"/>
            <a:r>
              <a:rPr lang="en-US" dirty="0"/>
              <a:t>Again, the circumstances described above needs to be thoroughly reviewed</a:t>
            </a:r>
          </a:p>
          <a:p>
            <a:pPr lvl="1" fontAlgn="auto">
              <a:spcAft>
                <a:spcPts val="0"/>
              </a:spcAft>
              <a:buFont typeface="Arial" charset="0"/>
              <a:buChar char="•"/>
              <a:defRPr/>
            </a:pPr>
            <a:endParaRPr lang="en-US" dirty="0" smtClean="0"/>
          </a:p>
          <a:p>
            <a:pPr marL="0" lvl="1" indent="0" eaLnBrk="1" fontAlgn="auto" hangingPunct="1">
              <a:spcAft>
                <a:spcPts val="0"/>
              </a:spcAft>
              <a:buFont typeface="Arial" charset="0"/>
              <a:buNone/>
              <a:defRPr/>
            </a:pPr>
            <a:endParaRPr lang="en-US" sz="1200" baseline="30000" dirty="0" smtClean="0"/>
          </a:p>
        </p:txBody>
      </p:sp>
      <p:sp>
        <p:nvSpPr>
          <p:cNvPr id="3" name="Slide Number Placeholder 2"/>
          <p:cNvSpPr>
            <a:spLocks noGrp="1"/>
          </p:cNvSpPr>
          <p:nvPr>
            <p:ph type="sldNum" sz="quarter" idx="11"/>
          </p:nvPr>
        </p:nvSpPr>
        <p:spPr/>
        <p:txBody>
          <a:bodyPr/>
          <a:lstStyle/>
          <a:p>
            <a:pPr>
              <a:defRPr/>
            </a:pPr>
            <a:fld id="{31D50D32-4D88-4095-8FEF-5BD5AA4ED7B3}" type="slidenum">
              <a:rPr lang="en-US" smtClean="0"/>
              <a:pPr>
                <a:defRPr/>
              </a:pPr>
              <a:t>13</a:t>
            </a:fld>
            <a:endParaRPr lang="en-US" dirty="0"/>
          </a:p>
        </p:txBody>
      </p:sp>
    </p:spTree>
    <p:extLst>
      <p:ext uri="{BB962C8B-B14F-4D97-AF65-F5344CB8AC3E}">
        <p14:creationId xmlns:p14="http://schemas.microsoft.com/office/powerpoint/2010/main" val="11351388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smtClean="0"/>
              <a:t>Just Culture – The Three Behaviors</a:t>
            </a:r>
          </a:p>
        </p:txBody>
      </p:sp>
      <p:sp>
        <p:nvSpPr>
          <p:cNvPr id="2" name="Content Placeholder 1"/>
          <p:cNvSpPr>
            <a:spLocks noGrp="1"/>
          </p:cNvSpPr>
          <p:nvPr>
            <p:ph idx="1"/>
          </p:nvPr>
        </p:nvSpPr>
        <p:spPr/>
        <p:txBody>
          <a:bodyPr/>
          <a:lstStyle/>
          <a:p>
            <a:pPr lvl="2"/>
            <a:r>
              <a:rPr lang="en-US" dirty="0" smtClean="0"/>
              <a:t>Were applicable policies and procedures affecting these actions known but not followed? </a:t>
            </a:r>
            <a:endParaRPr lang="en-US" dirty="0" smtClean="0"/>
          </a:p>
          <a:p>
            <a:pPr lvl="2"/>
            <a:r>
              <a:rPr lang="en-US" dirty="0" smtClean="0"/>
              <a:t>Were </a:t>
            </a:r>
            <a:r>
              <a:rPr lang="en-US" dirty="0" smtClean="0"/>
              <a:t>the individuals cutting corners believing that no adverse consequences would result?</a:t>
            </a:r>
          </a:p>
          <a:p>
            <a:pPr lvl="2"/>
            <a:r>
              <a:rPr lang="en-US" dirty="0" smtClean="0"/>
              <a:t>Were there any systems failures or shortcomings? </a:t>
            </a:r>
          </a:p>
          <a:p>
            <a:pPr lvl="2"/>
            <a:r>
              <a:rPr lang="en-US" dirty="0" smtClean="0"/>
              <a:t>Was a </a:t>
            </a:r>
            <a:r>
              <a:rPr lang="en-US" dirty="0" smtClean="0"/>
              <a:t>pattern of at-risk behavior identified? </a:t>
            </a:r>
          </a:p>
          <a:p>
            <a:pPr lvl="2"/>
            <a:r>
              <a:rPr lang="en-US" dirty="0" smtClean="0"/>
              <a:t>Under these circumstances, generally speaking, coaching and re-education is the recommended action to consider</a:t>
            </a:r>
          </a:p>
          <a:p>
            <a:endParaRPr lang="en-US" dirty="0" smtClean="0"/>
          </a:p>
          <a:p>
            <a:endParaRPr lang="en-US" dirty="0" smtClean="0"/>
          </a:p>
        </p:txBody>
      </p:sp>
      <p:sp>
        <p:nvSpPr>
          <p:cNvPr id="3" name="Slide Number Placeholder 2"/>
          <p:cNvSpPr>
            <a:spLocks noGrp="1"/>
          </p:cNvSpPr>
          <p:nvPr>
            <p:ph type="sldNum" sz="quarter" idx="11"/>
          </p:nvPr>
        </p:nvSpPr>
        <p:spPr/>
        <p:txBody>
          <a:bodyPr/>
          <a:lstStyle/>
          <a:p>
            <a:fld id="{31D50D32-4D88-4095-8FEF-5BD5AA4ED7B3}" type="slidenum">
              <a:rPr lang="en-US" smtClean="0"/>
              <a:pPr/>
              <a:t>14</a:t>
            </a:fld>
            <a:endParaRPr lang="en-US" dirty="0"/>
          </a:p>
        </p:txBody>
      </p:sp>
    </p:spTree>
    <p:extLst>
      <p:ext uri="{BB962C8B-B14F-4D97-AF65-F5344CB8AC3E}">
        <p14:creationId xmlns:p14="http://schemas.microsoft.com/office/powerpoint/2010/main" val="5303507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altLang="en-US" dirty="0" smtClean="0"/>
              <a:t>Just Culture – The Three Behaviors</a:t>
            </a:r>
          </a:p>
        </p:txBody>
      </p:sp>
      <p:sp>
        <p:nvSpPr>
          <p:cNvPr id="2" name="Content Placeholder 1"/>
          <p:cNvSpPr>
            <a:spLocks noGrp="1"/>
          </p:cNvSpPr>
          <p:nvPr>
            <p:ph idx="1"/>
          </p:nvPr>
        </p:nvSpPr>
        <p:spPr/>
        <p:txBody>
          <a:bodyPr/>
          <a:lstStyle/>
          <a:p>
            <a:r>
              <a:rPr lang="en-US" dirty="0" smtClean="0"/>
              <a:t>Reckless Conduct Example</a:t>
            </a:r>
          </a:p>
          <a:p>
            <a:pPr lvl="1"/>
            <a:r>
              <a:rPr lang="en-US" dirty="0" smtClean="0"/>
              <a:t>Hospital has approved laparoscopic cholecystectomy privileges but has not  yet approved laparoscopic procedures for appendectomies.  The fact that the Department of Surgery is considering whether to extend to appendectomies has been widely circulated.  </a:t>
            </a:r>
          </a:p>
          <a:p>
            <a:pPr lvl="1"/>
            <a:r>
              <a:rPr lang="en-US" dirty="0" smtClean="0"/>
              <a:t>One evening, Dr. Callahan admits a patient to the ED needing an emergency appendectomy.  </a:t>
            </a:r>
          </a:p>
          <a:p>
            <a:pPr lvl="1"/>
            <a:r>
              <a:rPr lang="en-US" dirty="0" smtClean="0"/>
              <a:t>He insists on performing a laparoscopic appendectomy knowing full well it has not been approved and over the objections of the surgical nurses and assistants.  Patient suffers no adverse consequence.</a:t>
            </a:r>
          </a:p>
          <a:p>
            <a:pPr lvl="1"/>
            <a:endParaRPr lang="en-US" dirty="0" smtClean="0"/>
          </a:p>
        </p:txBody>
      </p:sp>
      <p:sp>
        <p:nvSpPr>
          <p:cNvPr id="3" name="Slide Number Placeholder 2"/>
          <p:cNvSpPr>
            <a:spLocks noGrp="1"/>
          </p:cNvSpPr>
          <p:nvPr>
            <p:ph type="sldNum" sz="quarter" idx="11"/>
          </p:nvPr>
        </p:nvSpPr>
        <p:spPr/>
        <p:txBody>
          <a:bodyPr/>
          <a:lstStyle/>
          <a:p>
            <a:fld id="{31D50D32-4D88-4095-8FEF-5BD5AA4ED7B3}" type="slidenum">
              <a:rPr lang="en-US" smtClean="0"/>
              <a:pPr/>
              <a:t>15</a:t>
            </a:fld>
            <a:endParaRPr lang="en-US" dirty="0"/>
          </a:p>
        </p:txBody>
      </p:sp>
    </p:spTree>
    <p:extLst>
      <p:ext uri="{BB962C8B-B14F-4D97-AF65-F5344CB8AC3E}">
        <p14:creationId xmlns:p14="http://schemas.microsoft.com/office/powerpoint/2010/main" val="344804751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309563" y="206375"/>
            <a:ext cx="6640512" cy="546100"/>
          </a:xfrm>
        </p:spPr>
        <p:txBody>
          <a:bodyPr/>
          <a:lstStyle/>
          <a:p>
            <a:pPr eaLnBrk="1" hangingPunct="1"/>
            <a:r>
              <a:rPr lang="en-US" altLang="en-US" dirty="0" smtClean="0">
                <a:ea typeface="Helvetica Neue" panose="02000503000000020004"/>
              </a:rPr>
              <a:t>Just Culture – The Three Behaviors</a:t>
            </a:r>
          </a:p>
        </p:txBody>
      </p:sp>
      <p:sp>
        <p:nvSpPr>
          <p:cNvPr id="2" name="Content Placeholder 1"/>
          <p:cNvSpPr>
            <a:spLocks noGrp="1"/>
          </p:cNvSpPr>
          <p:nvPr>
            <p:ph idx="1"/>
          </p:nvPr>
        </p:nvSpPr>
        <p:spPr/>
        <p:txBody>
          <a:bodyPr rtlCol="0">
            <a:normAutofit/>
          </a:bodyPr>
          <a:lstStyle/>
          <a:p>
            <a:pPr lvl="1" eaLnBrk="1" fontAlgn="auto" hangingPunct="1">
              <a:spcAft>
                <a:spcPts val="0"/>
              </a:spcAft>
              <a:buFont typeface="Arial" charset="0"/>
              <a:buChar char="•"/>
              <a:defRPr/>
            </a:pPr>
            <a:r>
              <a:rPr lang="en-US" dirty="0" smtClean="0"/>
              <a:t>In the middle of a surgical procedure, the surgeon’s request for a particular instrument was not available in the surgical tray.  In his frustration, he leaves the surgical suite not telling anyone why he is leaving and where he is going. In fact, he goes to his car to get the instruments he was requesting.  He reappears in the surgical suite without scrubbing and proceeds with the operation.</a:t>
            </a:r>
          </a:p>
          <a:p>
            <a:pPr lvl="1" eaLnBrk="1" fontAlgn="auto" hangingPunct="1">
              <a:spcAft>
                <a:spcPts val="0"/>
              </a:spcAft>
              <a:buFont typeface="Arial" charset="0"/>
              <a:buChar char="•"/>
              <a:defRPr/>
            </a:pPr>
            <a:r>
              <a:rPr lang="en-US" dirty="0" smtClean="0"/>
              <a:t>MSP, who has formed good professional relationships with a number of physicians, agrees not to include some background information in a physician’s reappointment packet with reveals significant behavioral problems at two other hospitals, including sexual harassment, and that his license was place on probation.</a:t>
            </a:r>
          </a:p>
          <a:p>
            <a:pPr marL="0" lvl="1" indent="0" eaLnBrk="1" fontAlgn="auto" hangingPunct="1">
              <a:spcAft>
                <a:spcPts val="0"/>
              </a:spcAft>
              <a:buFont typeface="Arial" charset="0"/>
              <a:buNone/>
              <a:defRPr/>
            </a:pPr>
            <a:endParaRPr lang="en-US" sz="1200" baseline="30000" dirty="0" smtClean="0"/>
          </a:p>
        </p:txBody>
      </p:sp>
      <p:sp>
        <p:nvSpPr>
          <p:cNvPr id="3" name="Slide Number Placeholder 2"/>
          <p:cNvSpPr>
            <a:spLocks noGrp="1"/>
          </p:cNvSpPr>
          <p:nvPr>
            <p:ph type="sldNum" sz="quarter" idx="11"/>
          </p:nvPr>
        </p:nvSpPr>
        <p:spPr/>
        <p:txBody>
          <a:bodyPr/>
          <a:lstStyle/>
          <a:p>
            <a:pPr>
              <a:defRPr/>
            </a:pPr>
            <a:fld id="{31D50D32-4D88-4095-8FEF-5BD5AA4ED7B3}" type="slidenum">
              <a:rPr lang="en-US" smtClean="0"/>
              <a:pPr>
                <a:defRPr/>
              </a:pPr>
              <a:t>16</a:t>
            </a:fld>
            <a:endParaRPr lang="en-US" dirty="0"/>
          </a:p>
        </p:txBody>
      </p:sp>
    </p:spTree>
    <p:extLst>
      <p:ext uri="{BB962C8B-B14F-4D97-AF65-F5344CB8AC3E}">
        <p14:creationId xmlns:p14="http://schemas.microsoft.com/office/powerpoint/2010/main" val="24418258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altLang="en-US" dirty="0" smtClean="0"/>
              <a:t>Just Culture – The Three Behaviors</a:t>
            </a:r>
          </a:p>
        </p:txBody>
      </p:sp>
      <p:sp>
        <p:nvSpPr>
          <p:cNvPr id="2" name="Content Placeholder 1"/>
          <p:cNvSpPr>
            <a:spLocks noGrp="1"/>
          </p:cNvSpPr>
          <p:nvPr>
            <p:ph idx="1"/>
          </p:nvPr>
        </p:nvSpPr>
        <p:spPr/>
        <p:txBody>
          <a:bodyPr/>
          <a:lstStyle/>
          <a:p>
            <a:pPr lvl="1"/>
            <a:r>
              <a:rPr lang="en-US" dirty="0" smtClean="0"/>
              <a:t>A department Chair strongly recommends that clinical privileges be given to the associate of a new general surgeon who has promised to move his patients to the hospital and to send referrals to the Chair even though the associate is not fully qualified for specialized privileges.  Information is modified to suggest that the associate has the appropriate credentials.  </a:t>
            </a:r>
          </a:p>
          <a:p>
            <a:pPr lvl="1"/>
            <a:r>
              <a:rPr lang="en-US" b="1" dirty="0" smtClean="0"/>
              <a:t>Evaluation</a:t>
            </a:r>
          </a:p>
          <a:p>
            <a:pPr lvl="2"/>
            <a:r>
              <a:rPr lang="en-US" dirty="0" smtClean="0"/>
              <a:t>These examples represent purposeful, reckless and intentional decisions which violate existing standards and pose significant risks to patients and others. Disciplinary action should be taken.</a:t>
            </a:r>
          </a:p>
          <a:p>
            <a:pPr lvl="1"/>
            <a:endParaRPr lang="en-US" dirty="0" smtClean="0"/>
          </a:p>
        </p:txBody>
      </p:sp>
      <p:sp>
        <p:nvSpPr>
          <p:cNvPr id="3" name="Slide Number Placeholder 2"/>
          <p:cNvSpPr>
            <a:spLocks noGrp="1"/>
          </p:cNvSpPr>
          <p:nvPr>
            <p:ph type="sldNum" sz="quarter" idx="11"/>
          </p:nvPr>
        </p:nvSpPr>
        <p:spPr/>
        <p:txBody>
          <a:bodyPr/>
          <a:lstStyle/>
          <a:p>
            <a:fld id="{31D50D32-4D88-4095-8FEF-5BD5AA4ED7B3}" type="slidenum">
              <a:rPr lang="en-US" smtClean="0"/>
              <a:pPr/>
              <a:t>17</a:t>
            </a:fld>
            <a:endParaRPr lang="en-US" dirty="0"/>
          </a:p>
        </p:txBody>
      </p:sp>
    </p:spTree>
    <p:extLst>
      <p:ext uri="{BB962C8B-B14F-4D97-AF65-F5344CB8AC3E}">
        <p14:creationId xmlns:p14="http://schemas.microsoft.com/office/powerpoint/2010/main" val="41251910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81263" y="206375"/>
            <a:ext cx="8299294" cy="844212"/>
          </a:xfrm>
        </p:spPr>
        <p:txBody>
          <a:bodyPr/>
          <a:lstStyle/>
          <a:p>
            <a:pPr eaLnBrk="1" hangingPunct="1"/>
            <a:r>
              <a:rPr lang="en-US" altLang="en-US" dirty="0" smtClean="0">
                <a:ea typeface="Helvetica Neue" panose="02000503000000020004"/>
              </a:rPr>
              <a:t>Just </a:t>
            </a:r>
            <a:r>
              <a:rPr lang="en-US" altLang="en-US" dirty="0" smtClean="0">
                <a:ea typeface="Helvetica Neue" panose="02000503000000020004"/>
              </a:rPr>
              <a:t>Culture Options - </a:t>
            </a:r>
            <a:r>
              <a:rPr lang="en-US" altLang="en-US" dirty="0" smtClean="0">
                <a:ea typeface="Helvetica Neue" panose="02000503000000020004"/>
              </a:rPr>
              <a:t>Bylaw </a:t>
            </a:r>
            <a:r>
              <a:rPr lang="en-US" altLang="en-US" dirty="0" smtClean="0">
                <a:ea typeface="Helvetica Neue" panose="02000503000000020004"/>
              </a:rPr>
              <a:t>and Policy </a:t>
            </a:r>
            <a:br>
              <a:rPr lang="en-US" altLang="en-US" dirty="0" smtClean="0">
                <a:ea typeface="Helvetica Neue" panose="02000503000000020004"/>
              </a:rPr>
            </a:br>
            <a:r>
              <a:rPr lang="en-US" altLang="en-US" dirty="0" smtClean="0">
                <a:ea typeface="Helvetica Neue" panose="02000503000000020004"/>
              </a:rPr>
              <a:t>Recommendations</a:t>
            </a:r>
          </a:p>
        </p:txBody>
      </p:sp>
      <p:sp>
        <p:nvSpPr>
          <p:cNvPr id="26627" name="Content Placeholder 2"/>
          <p:cNvSpPr>
            <a:spLocks noGrp="1"/>
          </p:cNvSpPr>
          <p:nvPr>
            <p:ph idx="1"/>
          </p:nvPr>
        </p:nvSpPr>
        <p:spPr>
          <a:xfrm>
            <a:off x="585537" y="1141616"/>
            <a:ext cx="8195020" cy="3293776"/>
          </a:xfrm>
        </p:spPr>
        <p:txBody>
          <a:bodyPr/>
          <a:lstStyle/>
          <a:p>
            <a:pPr eaLnBrk="1" hangingPunct="1"/>
            <a:r>
              <a:rPr lang="en-US" altLang="en-US" dirty="0" smtClean="0">
                <a:ea typeface="Helvetica Neue Light" panose="02000403000000020004"/>
              </a:rPr>
              <a:t>Philosophy and Goals</a:t>
            </a:r>
          </a:p>
          <a:p>
            <a:pPr lvl="1" eaLnBrk="1" hangingPunct="1"/>
            <a:r>
              <a:rPr lang="en-US" altLang="en-US" dirty="0" smtClean="0">
                <a:ea typeface="Helvetica Neue Light" panose="02000403000000020004"/>
              </a:rPr>
              <a:t>Consistent with a Just Culture philosophy it is important that the medical staff bylaws, rules, regulations and policies adopt provisions and language which moves away from the purely punitive and disciplinary approach when addressing quality or behavioral problems</a:t>
            </a:r>
          </a:p>
          <a:p>
            <a:pPr lvl="1" eaLnBrk="1" hangingPunct="1"/>
            <a:r>
              <a:rPr lang="en-US" altLang="en-US" dirty="0" smtClean="0">
                <a:ea typeface="Helvetica Neue Light" panose="02000403000000020004"/>
              </a:rPr>
              <a:t>Instead, hospitals and medical staffs should that emphasize efforts to counsel, coach, educate and attempt to remediate without triggering the investigation process or actions which </a:t>
            </a:r>
            <a:r>
              <a:rPr lang="en-US" altLang="en-US" dirty="0" smtClean="0">
                <a:ea typeface="Helvetica Neue Light" panose="02000403000000020004"/>
              </a:rPr>
              <a:t>vest a </a:t>
            </a:r>
            <a:r>
              <a:rPr lang="en-US" altLang="en-US" dirty="0" smtClean="0">
                <a:ea typeface="Helvetica Neue Light" panose="02000403000000020004"/>
              </a:rPr>
              <a:t>practitioner with fair hearing rights</a:t>
            </a:r>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18</a:t>
            </a:fld>
            <a:endParaRPr lang="en-US" dirty="0"/>
          </a:p>
        </p:txBody>
      </p:sp>
    </p:spTree>
    <p:extLst>
      <p:ext uri="{BB962C8B-B14F-4D97-AF65-F5344CB8AC3E}">
        <p14:creationId xmlns:p14="http://schemas.microsoft.com/office/powerpoint/2010/main" val="33697465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9563" y="1367412"/>
            <a:ext cx="8539162" cy="1064503"/>
          </a:xfrm>
        </p:spPr>
        <p:txBody>
          <a:bodyPr/>
          <a:lstStyle/>
          <a:p>
            <a:pPr marL="0" indent="0" algn="ctr">
              <a:buNone/>
            </a:pPr>
            <a:r>
              <a:rPr lang="en-US" dirty="0" smtClean="0"/>
              <a:t>Achieving a Just Culture Approach</a:t>
            </a:r>
            <a:br>
              <a:rPr lang="en-US" dirty="0" smtClean="0"/>
            </a:br>
            <a:r>
              <a:rPr lang="en-US" dirty="0" smtClean="0"/>
              <a:t>to the Medical Staff and APPs</a:t>
            </a:r>
            <a:endParaRPr lang="en-US" dirty="0"/>
          </a:p>
        </p:txBody>
      </p:sp>
      <p:sp>
        <p:nvSpPr>
          <p:cNvPr id="4" name="Slide Number Placeholder 3"/>
          <p:cNvSpPr>
            <a:spLocks noGrp="1"/>
          </p:cNvSpPr>
          <p:nvPr>
            <p:ph type="sldNum" sz="quarter" idx="4294967295"/>
          </p:nvPr>
        </p:nvSpPr>
        <p:spPr>
          <a:xfrm>
            <a:off x="7010400" y="4860925"/>
            <a:ext cx="2133600" cy="274638"/>
          </a:xfrm>
        </p:spPr>
        <p:txBody>
          <a:bodyPr/>
          <a:lstStyle/>
          <a:p>
            <a:pPr>
              <a:defRPr/>
            </a:pPr>
            <a:fld id="{31D50D32-4D88-4095-8FEF-5BD5AA4ED7B3}" type="slidenum">
              <a:rPr lang="en-US" smtClean="0"/>
              <a:pPr>
                <a:defRPr/>
              </a:pPr>
              <a:t>1</a:t>
            </a:fld>
            <a:endParaRPr lang="en-US" dirty="0"/>
          </a:p>
        </p:txBody>
      </p:sp>
      <p:sp>
        <p:nvSpPr>
          <p:cNvPr id="7" name="Rectangle 6"/>
          <p:cNvSpPr/>
          <p:nvPr/>
        </p:nvSpPr>
        <p:spPr>
          <a:xfrm>
            <a:off x="309563" y="3088105"/>
            <a:ext cx="3692942" cy="142774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i-FI" dirty="0">
                <a:solidFill>
                  <a:schemeClr val="accent4"/>
                </a:solidFill>
              </a:rPr>
              <a:t>Michael R. Callahan</a:t>
            </a:r>
            <a:br>
              <a:rPr lang="fi-FI" dirty="0">
                <a:solidFill>
                  <a:schemeClr val="accent4"/>
                </a:solidFill>
              </a:rPr>
            </a:br>
            <a:r>
              <a:rPr lang="fi-FI" dirty="0" smtClean="0">
                <a:solidFill>
                  <a:schemeClr val="accent4"/>
                </a:solidFill>
              </a:rPr>
              <a:t>Katten</a:t>
            </a:r>
            <a:r>
              <a:rPr lang="fi-FI" dirty="0">
                <a:solidFill>
                  <a:schemeClr val="accent4"/>
                </a:solidFill>
              </a:rPr>
              <a:t/>
            </a:r>
            <a:br>
              <a:rPr lang="fi-FI" dirty="0">
                <a:solidFill>
                  <a:schemeClr val="accent4"/>
                </a:solidFill>
              </a:rPr>
            </a:br>
            <a:r>
              <a:rPr lang="fi-FI" dirty="0">
                <a:solidFill>
                  <a:schemeClr val="accent4"/>
                </a:solidFill>
              </a:rPr>
              <a:t>Chicago</a:t>
            </a:r>
            <a:br>
              <a:rPr lang="fi-FI" dirty="0">
                <a:solidFill>
                  <a:schemeClr val="accent4"/>
                </a:solidFill>
              </a:rPr>
            </a:br>
            <a:r>
              <a:rPr lang="fi-FI" dirty="0">
                <a:solidFill>
                  <a:schemeClr val="accent4"/>
                </a:solidFill>
              </a:rPr>
              <a:t>+1.312.902.5634</a:t>
            </a:r>
            <a:br>
              <a:rPr lang="fi-FI" dirty="0">
                <a:solidFill>
                  <a:schemeClr val="accent4"/>
                </a:solidFill>
              </a:rPr>
            </a:br>
            <a:r>
              <a:rPr lang="fi-FI" dirty="0" smtClean="0">
                <a:solidFill>
                  <a:schemeClr val="accent4"/>
                </a:solidFill>
              </a:rPr>
              <a:t>michael.callahan@katten.com</a:t>
            </a:r>
            <a:endParaRPr lang="fi-FI" dirty="0">
              <a:solidFill>
                <a:schemeClr val="accent4"/>
              </a:solidFill>
            </a:endParaRPr>
          </a:p>
        </p:txBody>
      </p:sp>
    </p:spTree>
    <p:extLst>
      <p:ext uri="{BB962C8B-B14F-4D97-AF65-F5344CB8AC3E}">
        <p14:creationId xmlns:p14="http://schemas.microsoft.com/office/powerpoint/2010/main" val="538657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49178" y="1217698"/>
            <a:ext cx="8338003" cy="3237570"/>
          </a:xfrm>
        </p:spPr>
        <p:txBody>
          <a:bodyPr/>
          <a:lstStyle/>
          <a:p>
            <a:pPr lvl="1" eaLnBrk="1" hangingPunct="1"/>
            <a:r>
              <a:rPr lang="en-US" altLang="en-US" dirty="0" smtClean="0">
                <a:ea typeface="Helvetica Neue Light" panose="02000403000000020004"/>
              </a:rPr>
              <a:t>A J</a:t>
            </a:r>
            <a:r>
              <a:rPr lang="en-US" altLang="en-US" dirty="0" smtClean="0">
                <a:ea typeface="Helvetica Neue Light" panose="02000403000000020004"/>
              </a:rPr>
              <a:t>ust </a:t>
            </a:r>
            <a:r>
              <a:rPr lang="en-US" altLang="en-US" dirty="0" smtClean="0">
                <a:ea typeface="Helvetica Neue Light" panose="02000403000000020004"/>
              </a:rPr>
              <a:t>Culture approach will help to limit the degree of defensiveness expressed by healthcare practitioners who have a tendency to blame others when errors are identified</a:t>
            </a:r>
          </a:p>
          <a:p>
            <a:pPr lvl="1" eaLnBrk="1" hangingPunct="1"/>
            <a:r>
              <a:rPr lang="en-US" altLang="en-US" dirty="0" smtClean="0">
                <a:ea typeface="Helvetica Neue Light" panose="02000403000000020004"/>
              </a:rPr>
              <a:t>In addition, it may lead to a culture of being more comfortable with self reporting </a:t>
            </a:r>
            <a:r>
              <a:rPr lang="en-US" altLang="en-US" dirty="0" smtClean="0">
                <a:ea typeface="Helvetica Neue Light" panose="02000403000000020004"/>
              </a:rPr>
              <a:t>as </a:t>
            </a:r>
            <a:r>
              <a:rPr lang="en-US" altLang="en-US" dirty="0" smtClean="0">
                <a:ea typeface="Helvetica Neue Light" panose="02000403000000020004"/>
              </a:rPr>
              <a:t>well as the reporting of such incidents when witnessed by others</a:t>
            </a:r>
          </a:p>
          <a:p>
            <a:pPr lvl="1" eaLnBrk="1" hangingPunct="1"/>
            <a:r>
              <a:rPr lang="en-US" altLang="en-US" dirty="0" smtClean="0">
                <a:ea typeface="Helvetica Neue Light" panose="02000403000000020004"/>
              </a:rPr>
              <a:t>The likely result will be fewer formal investigations, fewer required Data Bank reports, fewer hearings and less litigation</a:t>
            </a:r>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19</a:t>
            </a:fld>
            <a:endParaRPr lang="en-US" dirty="0"/>
          </a:p>
        </p:txBody>
      </p:sp>
      <p:sp>
        <p:nvSpPr>
          <p:cNvPr id="3" name="Title 2"/>
          <p:cNvSpPr>
            <a:spLocks noGrp="1"/>
          </p:cNvSpPr>
          <p:nvPr>
            <p:ph type="title"/>
          </p:nvPr>
        </p:nvSpPr>
        <p:spPr>
          <a:xfrm>
            <a:off x="309490" y="205979"/>
            <a:ext cx="8416222" cy="1011719"/>
          </a:xfrm>
        </p:spPr>
        <p:txBody>
          <a:bodyPr/>
          <a:lstStyle/>
          <a:p>
            <a:r>
              <a:rPr lang="en-US" altLang="en-US" dirty="0">
                <a:solidFill>
                  <a:srgbClr val="D73828"/>
                </a:solidFill>
                <a:ea typeface="Helvetica Neue" panose="02000503000000020004"/>
              </a:rPr>
              <a:t>Just Culture Options - </a:t>
            </a:r>
            <a:r>
              <a:rPr lang="en-US" altLang="en-US" dirty="0" smtClean="0">
                <a:solidFill>
                  <a:srgbClr val="D73828"/>
                </a:solidFill>
                <a:ea typeface="Helvetica Neue" panose="02000503000000020004"/>
              </a:rPr>
              <a:t>Bylaw </a:t>
            </a:r>
            <a:r>
              <a:rPr lang="en-US" altLang="en-US" dirty="0">
                <a:solidFill>
                  <a:srgbClr val="D73828"/>
                </a:solidFill>
                <a:ea typeface="Helvetica Neue" panose="02000503000000020004"/>
              </a:rPr>
              <a:t>and Policy Recommendations</a:t>
            </a:r>
            <a:endParaRPr lang="en-US" dirty="0"/>
          </a:p>
        </p:txBody>
      </p:sp>
    </p:spTree>
    <p:extLst>
      <p:ext uri="{BB962C8B-B14F-4D97-AF65-F5344CB8AC3E}">
        <p14:creationId xmlns:p14="http://schemas.microsoft.com/office/powerpoint/2010/main" val="426951176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9489" y="189189"/>
            <a:ext cx="8211941" cy="1030249"/>
          </a:xfrm>
        </p:spPr>
        <p:txBody>
          <a:bodyPr/>
          <a:lstStyle/>
          <a:p>
            <a:r>
              <a:rPr lang="en-US" altLang="en-US" dirty="0" smtClean="0"/>
              <a:t>Just Culture Options - </a:t>
            </a:r>
            <a:r>
              <a:rPr lang="en-US" altLang="en-US" dirty="0" smtClean="0"/>
              <a:t>Bylaw </a:t>
            </a:r>
            <a:r>
              <a:rPr lang="en-US" altLang="en-US" dirty="0" smtClean="0"/>
              <a:t>and Policy Recommendations</a:t>
            </a:r>
          </a:p>
        </p:txBody>
      </p:sp>
      <p:sp>
        <p:nvSpPr>
          <p:cNvPr id="3" name="Content Placeholder 2"/>
          <p:cNvSpPr>
            <a:spLocks noGrp="1"/>
          </p:cNvSpPr>
          <p:nvPr>
            <p:ph idx="1"/>
          </p:nvPr>
        </p:nvSpPr>
        <p:spPr>
          <a:xfrm>
            <a:off x="465221" y="1219439"/>
            <a:ext cx="8383430" cy="3248287"/>
          </a:xfrm>
        </p:spPr>
        <p:txBody>
          <a:bodyPr/>
          <a:lstStyle/>
          <a:p>
            <a:r>
              <a:rPr lang="en-US" dirty="0" smtClean="0"/>
              <a:t>Remedial v. Corrective/Disciplinary Action</a:t>
            </a:r>
          </a:p>
          <a:p>
            <a:pPr lvl="1"/>
            <a:r>
              <a:rPr lang="en-US" dirty="0" smtClean="0"/>
              <a:t>Consider replacing the term “corrective action” and “disciplinary action” with “remedial action” or “remedial measures”</a:t>
            </a:r>
          </a:p>
          <a:p>
            <a:pPr lvl="1"/>
            <a:r>
              <a:rPr lang="en-US" dirty="0" smtClean="0"/>
              <a:t>Purpose is to change the tone and approach in order to support a Just </a:t>
            </a:r>
            <a:r>
              <a:rPr lang="en-US" dirty="0" smtClean="0"/>
              <a:t>Culture</a:t>
            </a:r>
            <a:endParaRPr lang="en-US" dirty="0" smtClean="0"/>
          </a:p>
        </p:txBody>
      </p:sp>
      <p:sp>
        <p:nvSpPr>
          <p:cNvPr id="2" name="Slide Number Placeholder 1"/>
          <p:cNvSpPr>
            <a:spLocks noGrp="1"/>
          </p:cNvSpPr>
          <p:nvPr>
            <p:ph type="sldNum" sz="quarter" idx="11"/>
          </p:nvPr>
        </p:nvSpPr>
        <p:spPr/>
        <p:txBody>
          <a:bodyPr/>
          <a:lstStyle/>
          <a:p>
            <a:fld id="{31D50D32-4D88-4095-8FEF-5BD5AA4ED7B3}" type="slidenum">
              <a:rPr lang="en-US" smtClean="0"/>
              <a:pPr/>
              <a:t>20</a:t>
            </a:fld>
            <a:endParaRPr lang="en-US" dirty="0"/>
          </a:p>
        </p:txBody>
      </p:sp>
    </p:spTree>
    <p:extLst>
      <p:ext uri="{BB962C8B-B14F-4D97-AF65-F5344CB8AC3E}">
        <p14:creationId xmlns:p14="http://schemas.microsoft.com/office/powerpoint/2010/main" val="22772661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9489" y="398485"/>
            <a:ext cx="8539162" cy="546643"/>
          </a:xfrm>
        </p:spPr>
        <p:txBody>
          <a:bodyPr/>
          <a:lstStyle/>
          <a:p>
            <a:r>
              <a:rPr lang="en-US" altLang="en-US" dirty="0" smtClean="0"/>
              <a:t>Just Culture Options - Bylaw and Policy Recommendations</a:t>
            </a:r>
            <a:endParaRPr lang="en-US" altLang="en-US" dirty="0" smtClean="0"/>
          </a:p>
        </p:txBody>
      </p:sp>
      <p:sp>
        <p:nvSpPr>
          <p:cNvPr id="3" name="Content Placeholder 2"/>
          <p:cNvSpPr>
            <a:spLocks noGrp="1"/>
          </p:cNvSpPr>
          <p:nvPr>
            <p:ph idx="1"/>
          </p:nvPr>
        </p:nvSpPr>
        <p:spPr>
          <a:xfrm>
            <a:off x="309489" y="1243263"/>
            <a:ext cx="8539162" cy="3328737"/>
          </a:xfrm>
        </p:spPr>
        <p:txBody>
          <a:bodyPr/>
          <a:lstStyle/>
          <a:p>
            <a:r>
              <a:rPr lang="en-US" dirty="0" smtClean="0"/>
              <a:t>Collegial Intervention</a:t>
            </a:r>
          </a:p>
          <a:p>
            <a:pPr lvl="1"/>
            <a:r>
              <a:rPr lang="en-US" dirty="0" smtClean="0"/>
              <a:t>The concept of collegial intervention already has been introduced into many medical staff bylaws.</a:t>
            </a:r>
          </a:p>
          <a:p>
            <a:pPr lvl="1"/>
            <a:r>
              <a:rPr lang="en-US" altLang="en-US" dirty="0" smtClean="0"/>
              <a:t>The goal behind such remedial measure is to vest in a Department Chair, Committee Chair or Medical Staff officer, the responsibility, if not a requirement, to look for ways to address quality and behavioral issues before they fester and formal investigation procedures are commenced.</a:t>
            </a:r>
          </a:p>
          <a:p>
            <a:pPr lvl="1"/>
            <a:r>
              <a:rPr lang="en-US" altLang="en-US" dirty="0" smtClean="0"/>
              <a:t>Such interventions could include informal one on one meetings, going to lunch or a cup of coffee, peer counseling or otherwise attempting to meet with the physician/APP when errors or problems are initially identified</a:t>
            </a:r>
            <a:endParaRPr lang="en-US" altLang="en-US" dirty="0"/>
          </a:p>
        </p:txBody>
      </p:sp>
      <p:sp>
        <p:nvSpPr>
          <p:cNvPr id="2" name="Slide Number Placeholder 1"/>
          <p:cNvSpPr>
            <a:spLocks noGrp="1"/>
          </p:cNvSpPr>
          <p:nvPr>
            <p:ph type="sldNum" sz="quarter" idx="11"/>
          </p:nvPr>
        </p:nvSpPr>
        <p:spPr/>
        <p:txBody>
          <a:bodyPr/>
          <a:lstStyle/>
          <a:p>
            <a:fld id="{31D50D32-4D88-4095-8FEF-5BD5AA4ED7B3}" type="slidenum">
              <a:rPr lang="en-US" smtClean="0"/>
              <a:pPr/>
              <a:t>21</a:t>
            </a:fld>
            <a:endParaRPr lang="en-US" dirty="0"/>
          </a:p>
        </p:txBody>
      </p:sp>
    </p:spTree>
    <p:extLst>
      <p:ext uri="{BB962C8B-B14F-4D97-AF65-F5344CB8AC3E}">
        <p14:creationId xmlns:p14="http://schemas.microsoft.com/office/powerpoint/2010/main" val="247572042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9489" y="364958"/>
            <a:ext cx="8539162" cy="546643"/>
          </a:xfrm>
        </p:spPr>
        <p:txBody>
          <a:bodyPr/>
          <a:lstStyle/>
          <a:p>
            <a:r>
              <a:rPr lang="en-US" altLang="en-US" dirty="0" smtClean="0"/>
              <a:t>Just Culture Options - Bylaw and Policy Recommendations</a:t>
            </a:r>
            <a:endParaRPr lang="en-US" altLang="en-US" dirty="0" smtClean="0"/>
          </a:p>
        </p:txBody>
      </p:sp>
      <p:sp>
        <p:nvSpPr>
          <p:cNvPr id="29699" name="Content Placeholder 2"/>
          <p:cNvSpPr>
            <a:spLocks noGrp="1"/>
          </p:cNvSpPr>
          <p:nvPr>
            <p:ph idx="1"/>
          </p:nvPr>
        </p:nvSpPr>
        <p:spPr>
          <a:xfrm>
            <a:off x="309489" y="1223841"/>
            <a:ext cx="8539162" cy="3275970"/>
          </a:xfrm>
        </p:spPr>
        <p:txBody>
          <a:bodyPr/>
          <a:lstStyle/>
          <a:p>
            <a:pPr lvl="1"/>
            <a:r>
              <a:rPr lang="en-US" altLang="en-US" dirty="0" smtClean="0"/>
              <a:t>Collegial intervention should always be attempted on the front end as long as the errors identified problems in question do not expose patients, employees or others to actual or potential risk of harm</a:t>
            </a:r>
          </a:p>
          <a:p>
            <a:pPr lvl="1"/>
            <a:r>
              <a:rPr lang="en-US" altLang="en-US" dirty="0" smtClean="0"/>
              <a:t>Discussions with the practitioner may assist in determining whether to consider utilizing the Code of Conduct/Disruptive Behavior policies or Physician Wellness procedures as opposed to the formal peer review process should the problems persist</a:t>
            </a:r>
          </a:p>
          <a:p>
            <a:pPr lvl="1"/>
            <a:r>
              <a:rPr lang="en-US" altLang="en-US" dirty="0" smtClean="0"/>
              <a:t>An example of a collegial intervention provision is attached to this presentation</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2" name="Slide Number Placeholder 1"/>
          <p:cNvSpPr>
            <a:spLocks noGrp="1"/>
          </p:cNvSpPr>
          <p:nvPr>
            <p:ph type="sldNum" sz="quarter" idx="11"/>
          </p:nvPr>
        </p:nvSpPr>
        <p:spPr/>
        <p:txBody>
          <a:bodyPr/>
          <a:lstStyle/>
          <a:p>
            <a:fld id="{31D50D32-4D88-4095-8FEF-5BD5AA4ED7B3}" type="slidenum">
              <a:rPr lang="en-US" smtClean="0"/>
              <a:pPr/>
              <a:t>22</a:t>
            </a:fld>
            <a:endParaRPr lang="en-US" dirty="0"/>
          </a:p>
        </p:txBody>
      </p:sp>
    </p:spTree>
    <p:extLst>
      <p:ext uri="{BB962C8B-B14F-4D97-AF65-F5344CB8AC3E}">
        <p14:creationId xmlns:p14="http://schemas.microsoft.com/office/powerpoint/2010/main" val="140198498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9489" y="342337"/>
            <a:ext cx="8539162" cy="546643"/>
          </a:xfrm>
        </p:spPr>
        <p:txBody>
          <a:bodyPr/>
          <a:lstStyle/>
          <a:p>
            <a:r>
              <a:rPr lang="en-US" altLang="en-US" dirty="0" smtClean="0"/>
              <a:t>Just Culture Options - Bylaw and Policy Recommendations</a:t>
            </a:r>
            <a:endParaRPr lang="en-US" altLang="en-US" dirty="0" smtClean="0"/>
          </a:p>
        </p:txBody>
      </p:sp>
      <p:sp>
        <p:nvSpPr>
          <p:cNvPr id="30723" name="Content Placeholder 2"/>
          <p:cNvSpPr>
            <a:spLocks noGrp="1"/>
          </p:cNvSpPr>
          <p:nvPr>
            <p:ph idx="1"/>
          </p:nvPr>
        </p:nvSpPr>
        <p:spPr>
          <a:xfrm>
            <a:off x="417095" y="1066799"/>
            <a:ext cx="8431556" cy="3529264"/>
          </a:xfrm>
        </p:spPr>
        <p:txBody>
          <a:bodyPr/>
          <a:lstStyle/>
          <a:p>
            <a:r>
              <a:rPr lang="en-US" altLang="en-US" dirty="0" smtClean="0"/>
              <a:t>Define When an “Investigation” is Triggered</a:t>
            </a:r>
          </a:p>
          <a:p>
            <a:pPr lvl="1"/>
            <a:r>
              <a:rPr lang="en-US" altLang="en-US" dirty="0" smtClean="0"/>
              <a:t>Under the National Practitioner Data Bank Guidebook, a physician who resigns in order to avoid an investigation or during an investigation must be reported to the Data Bank</a:t>
            </a:r>
          </a:p>
          <a:p>
            <a:pPr lvl="1"/>
            <a:r>
              <a:rPr lang="en-US" altLang="en-US" dirty="0" smtClean="0"/>
              <a:t>Unfortunately, the position of the Data Bank is that almost any focused review of a physician, aside from the initial </a:t>
            </a:r>
            <a:r>
              <a:rPr lang="en-US" altLang="en-US" dirty="0" err="1" smtClean="0"/>
              <a:t>FPPE</a:t>
            </a:r>
            <a:r>
              <a:rPr lang="en-US" altLang="en-US" dirty="0" smtClean="0"/>
              <a:t> for new members, is considered an “investigation”</a:t>
            </a:r>
          </a:p>
          <a:p>
            <a:pPr lvl="1"/>
            <a:r>
              <a:rPr lang="en-US" altLang="en-US" dirty="0" smtClean="0"/>
              <a:t>Under this unsupported and expansive interpretation, one could argue that any type of peer review or focus on a physician, which actually occurs almost on a daily basis for all physicians and </a:t>
            </a:r>
            <a:r>
              <a:rPr lang="en-US" altLang="en-US" dirty="0" err="1" smtClean="0"/>
              <a:t>APPs</a:t>
            </a:r>
            <a:r>
              <a:rPr lang="en-US" altLang="en-US" dirty="0" smtClean="0"/>
              <a:t>, could be viewed as an investigation.</a:t>
            </a:r>
          </a:p>
          <a:p>
            <a:pPr lvl="1"/>
            <a:endParaRPr lang="en-US" altLang="en-US" dirty="0" smtClean="0"/>
          </a:p>
        </p:txBody>
      </p:sp>
      <p:sp>
        <p:nvSpPr>
          <p:cNvPr id="2" name="Slide Number Placeholder 1"/>
          <p:cNvSpPr>
            <a:spLocks noGrp="1"/>
          </p:cNvSpPr>
          <p:nvPr>
            <p:ph type="sldNum" sz="quarter" idx="11"/>
          </p:nvPr>
        </p:nvSpPr>
        <p:spPr/>
        <p:txBody>
          <a:bodyPr/>
          <a:lstStyle/>
          <a:p>
            <a:fld id="{31D50D32-4D88-4095-8FEF-5BD5AA4ED7B3}" type="slidenum">
              <a:rPr lang="en-US" smtClean="0"/>
              <a:pPr/>
              <a:t>23</a:t>
            </a:fld>
            <a:endParaRPr lang="en-US" dirty="0"/>
          </a:p>
        </p:txBody>
      </p:sp>
    </p:spTree>
    <p:extLst>
      <p:ext uri="{BB962C8B-B14F-4D97-AF65-F5344CB8AC3E}">
        <p14:creationId xmlns:p14="http://schemas.microsoft.com/office/powerpoint/2010/main" val="101837356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9489" y="216568"/>
            <a:ext cx="8539162" cy="879517"/>
          </a:xfrm>
        </p:spPr>
        <p:txBody>
          <a:bodyPr/>
          <a:lstStyle/>
          <a:p>
            <a:r>
              <a:rPr lang="en-US" altLang="en-US" dirty="0" smtClean="0"/>
              <a:t>Just Culture Options - Bylaw and Policy Recommendations</a:t>
            </a:r>
            <a:endParaRPr lang="en-US" altLang="en-US" dirty="0" smtClean="0"/>
          </a:p>
        </p:txBody>
      </p:sp>
      <p:sp>
        <p:nvSpPr>
          <p:cNvPr id="31747" name="Content Placeholder 2"/>
          <p:cNvSpPr>
            <a:spLocks noGrp="1"/>
          </p:cNvSpPr>
          <p:nvPr>
            <p:ph idx="1"/>
          </p:nvPr>
        </p:nvSpPr>
        <p:spPr>
          <a:xfrm>
            <a:off x="309489" y="1175715"/>
            <a:ext cx="8539162" cy="3404306"/>
          </a:xfrm>
        </p:spPr>
        <p:txBody>
          <a:bodyPr/>
          <a:lstStyle/>
          <a:p>
            <a:pPr lvl="1"/>
            <a:r>
              <a:rPr lang="en-US" altLang="en-US" dirty="0" smtClean="0"/>
              <a:t>This is a ridiculous position, is not legally binding, and wholly undermines a Just Culture approach when working with healthcare practitioners.</a:t>
            </a:r>
          </a:p>
          <a:p>
            <a:pPr lvl="1"/>
            <a:r>
              <a:rPr lang="en-US" altLang="en-US" dirty="0" smtClean="0"/>
              <a:t>It is strongly recommended, therefore, that the bylaws define when an investigation is triggered for Data Bank reporting purposes as well as to identify what is considered “routine peer review” which should not be considered investigations.</a:t>
            </a:r>
          </a:p>
          <a:p>
            <a:pPr lvl="1"/>
            <a:r>
              <a:rPr lang="en-US" altLang="en-US" dirty="0" smtClean="0"/>
              <a:t>The general view is that an investigation has not commenced until such time as other routine peer review efforts have not resolved the identified problems thus leading to a request for remedial/corrective/disciplinary action which is submitted to the </a:t>
            </a:r>
            <a:r>
              <a:rPr lang="en-US" altLang="en-US" dirty="0" err="1" smtClean="0"/>
              <a:t>MEC</a:t>
            </a:r>
            <a:r>
              <a:rPr lang="en-US" altLang="en-US" dirty="0" smtClean="0"/>
              <a:t>.</a:t>
            </a:r>
          </a:p>
          <a:p>
            <a:endParaRPr lang="en-US" altLang="en-US" dirty="0" smtClean="0"/>
          </a:p>
          <a:p>
            <a:pPr lvl="1"/>
            <a:endParaRPr lang="en-US" altLang="en-US" dirty="0" smtClean="0"/>
          </a:p>
        </p:txBody>
      </p:sp>
      <p:sp>
        <p:nvSpPr>
          <p:cNvPr id="2" name="Slide Number Placeholder 1"/>
          <p:cNvSpPr>
            <a:spLocks noGrp="1"/>
          </p:cNvSpPr>
          <p:nvPr>
            <p:ph type="sldNum" sz="quarter" idx="11"/>
          </p:nvPr>
        </p:nvSpPr>
        <p:spPr/>
        <p:txBody>
          <a:bodyPr/>
          <a:lstStyle/>
          <a:p>
            <a:fld id="{31D50D32-4D88-4095-8FEF-5BD5AA4ED7B3}" type="slidenum">
              <a:rPr lang="en-US" smtClean="0"/>
              <a:pPr/>
              <a:t>24</a:t>
            </a:fld>
            <a:endParaRPr lang="en-US" dirty="0"/>
          </a:p>
        </p:txBody>
      </p:sp>
    </p:spTree>
    <p:extLst>
      <p:ext uri="{BB962C8B-B14F-4D97-AF65-F5344CB8AC3E}">
        <p14:creationId xmlns:p14="http://schemas.microsoft.com/office/powerpoint/2010/main" val="126043470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9489" y="304800"/>
            <a:ext cx="8539162" cy="854873"/>
          </a:xfrm>
        </p:spPr>
        <p:txBody>
          <a:bodyPr/>
          <a:lstStyle/>
          <a:p>
            <a:r>
              <a:rPr lang="en-US" altLang="en-US" dirty="0" smtClean="0"/>
              <a:t>Just Culture Options - Bylaw and Policy Recommendations</a:t>
            </a:r>
            <a:endParaRPr lang="en-US" altLang="en-US" dirty="0" smtClean="0"/>
          </a:p>
        </p:txBody>
      </p:sp>
      <p:sp>
        <p:nvSpPr>
          <p:cNvPr id="32771" name="Content Placeholder 2"/>
          <p:cNvSpPr>
            <a:spLocks noGrp="1"/>
          </p:cNvSpPr>
          <p:nvPr>
            <p:ph idx="1"/>
          </p:nvPr>
        </p:nvSpPr>
        <p:spPr>
          <a:xfrm>
            <a:off x="309489" y="1323473"/>
            <a:ext cx="8539162" cy="3061541"/>
          </a:xfrm>
        </p:spPr>
        <p:txBody>
          <a:bodyPr/>
          <a:lstStyle/>
          <a:p>
            <a:pPr lvl="1"/>
            <a:r>
              <a:rPr lang="en-US" altLang="en-US" dirty="0" smtClean="0"/>
              <a:t>It is only when the </a:t>
            </a:r>
            <a:r>
              <a:rPr lang="en-US" altLang="en-US" dirty="0" err="1" smtClean="0"/>
              <a:t>MEC</a:t>
            </a:r>
            <a:r>
              <a:rPr lang="en-US" altLang="en-US" dirty="0" smtClean="0"/>
              <a:t> has reviewed the request, finds that the request is supported by appropriate documentation, and then decides to either conduct the review on its own or to appoint an ad hoc committee to begin the investigation</a:t>
            </a:r>
          </a:p>
          <a:p>
            <a:pPr lvl="1"/>
            <a:endParaRPr lang="en-US" altLang="en-US" dirty="0" smtClean="0"/>
          </a:p>
        </p:txBody>
      </p:sp>
      <p:sp>
        <p:nvSpPr>
          <p:cNvPr id="2" name="Slide Number Placeholder 1"/>
          <p:cNvSpPr>
            <a:spLocks noGrp="1"/>
          </p:cNvSpPr>
          <p:nvPr>
            <p:ph type="sldNum" sz="quarter" idx="11"/>
          </p:nvPr>
        </p:nvSpPr>
        <p:spPr/>
        <p:txBody>
          <a:bodyPr/>
          <a:lstStyle/>
          <a:p>
            <a:fld id="{31D50D32-4D88-4095-8FEF-5BD5AA4ED7B3}" type="slidenum">
              <a:rPr lang="en-US" smtClean="0"/>
              <a:pPr/>
              <a:t>25</a:t>
            </a:fld>
            <a:endParaRPr lang="en-US" dirty="0"/>
          </a:p>
        </p:txBody>
      </p:sp>
    </p:spTree>
    <p:extLst>
      <p:ext uri="{BB962C8B-B14F-4D97-AF65-F5344CB8AC3E}">
        <p14:creationId xmlns:p14="http://schemas.microsoft.com/office/powerpoint/2010/main" val="80142840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9489" y="340856"/>
            <a:ext cx="8237537" cy="855645"/>
          </a:xfrm>
        </p:spPr>
        <p:txBody>
          <a:bodyPr/>
          <a:lstStyle/>
          <a:p>
            <a:pPr eaLnBrk="1" hangingPunct="1"/>
            <a:r>
              <a:rPr lang="en-US" altLang="en-US" dirty="0"/>
              <a:t>Just Culture Options - </a:t>
            </a:r>
            <a:r>
              <a:rPr lang="en-US" altLang="en-US" dirty="0" smtClean="0"/>
              <a:t>Bylaw </a:t>
            </a:r>
            <a:r>
              <a:rPr lang="en-US" altLang="en-US" dirty="0"/>
              <a:t>and Policy Recommendations</a:t>
            </a:r>
            <a:endParaRPr lang="en-US" altLang="en-US" dirty="0" smtClean="0">
              <a:ea typeface="Helvetica Neue" panose="02000503000000020004"/>
            </a:endParaRPr>
          </a:p>
        </p:txBody>
      </p:sp>
      <p:sp>
        <p:nvSpPr>
          <p:cNvPr id="3" name="Content Placeholder 2"/>
          <p:cNvSpPr>
            <a:spLocks noGrp="1"/>
          </p:cNvSpPr>
          <p:nvPr>
            <p:ph idx="1"/>
          </p:nvPr>
        </p:nvSpPr>
        <p:spPr>
          <a:xfrm>
            <a:off x="309489" y="1276064"/>
            <a:ext cx="8539162" cy="3295936"/>
          </a:xfrm>
        </p:spPr>
        <p:txBody>
          <a:bodyPr/>
          <a:lstStyle/>
          <a:p>
            <a:pPr eaLnBrk="1" hangingPunct="1">
              <a:defRPr/>
            </a:pPr>
            <a:r>
              <a:rPr lang="en-US" dirty="0" smtClean="0"/>
              <a:t>Define Routine </a:t>
            </a:r>
            <a:r>
              <a:rPr lang="en-US" dirty="0"/>
              <a:t>P</a:t>
            </a:r>
            <a:r>
              <a:rPr lang="en-US" dirty="0" smtClean="0"/>
              <a:t>eer </a:t>
            </a:r>
            <a:r>
              <a:rPr lang="en-US" dirty="0"/>
              <a:t>R</a:t>
            </a:r>
            <a:r>
              <a:rPr lang="en-US" dirty="0" smtClean="0"/>
              <a:t>eview</a:t>
            </a:r>
          </a:p>
          <a:p>
            <a:pPr lvl="1" eaLnBrk="1" hangingPunct="1">
              <a:defRPr/>
            </a:pPr>
            <a:r>
              <a:rPr lang="en-US" dirty="0" smtClean="0"/>
              <a:t>Consistent with the recommendation regarding "investigation", consider defining what is considered “routine peer review" efforts which do not trigger fair hearing rights and reflect remedial measures which are designed to address and assist the physician in getting back on track in order to prevent limit future problems</a:t>
            </a:r>
          </a:p>
          <a:p>
            <a:pPr>
              <a:defRPr/>
            </a:pPr>
            <a:endParaRPr lang="en-US" dirty="0" smtClean="0"/>
          </a:p>
          <a:p>
            <a:pPr lvl="1" eaLnBrk="1" hangingPunct="1">
              <a:defRPr/>
            </a:pPr>
            <a:endParaRPr lang="en-US" dirty="0" smtClean="0"/>
          </a:p>
          <a:p>
            <a:pPr marL="914400" lvl="2" indent="0" eaLnBrk="1" hangingPunct="1">
              <a:buFont typeface="Arial" panose="020B0604020202020204" pitchFamily="34" charset="0"/>
              <a:buNone/>
              <a:defRPr/>
            </a:pPr>
            <a:endParaRPr lang="en-US" dirty="0" smtClean="0"/>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26</a:t>
            </a:fld>
            <a:endParaRPr lang="en-US" dirty="0"/>
          </a:p>
        </p:txBody>
      </p:sp>
    </p:spTree>
    <p:extLst>
      <p:ext uri="{BB962C8B-B14F-4D97-AF65-F5344CB8AC3E}">
        <p14:creationId xmlns:p14="http://schemas.microsoft.com/office/powerpoint/2010/main" val="17153953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9489" y="340856"/>
            <a:ext cx="8237537" cy="855645"/>
          </a:xfrm>
        </p:spPr>
        <p:txBody>
          <a:bodyPr/>
          <a:lstStyle/>
          <a:p>
            <a:pPr eaLnBrk="1" hangingPunct="1"/>
            <a:r>
              <a:rPr lang="en-US" altLang="en-US" dirty="0"/>
              <a:t>Just Culture Options - </a:t>
            </a:r>
            <a:r>
              <a:rPr lang="en-US" altLang="en-US" dirty="0" smtClean="0"/>
              <a:t>Bylaw </a:t>
            </a:r>
            <a:r>
              <a:rPr lang="en-US" altLang="en-US" dirty="0"/>
              <a:t>and Policy Recommendations</a:t>
            </a:r>
            <a:endParaRPr lang="en-US" altLang="en-US" dirty="0" smtClean="0">
              <a:ea typeface="Helvetica Neue" panose="02000503000000020004"/>
            </a:endParaRPr>
          </a:p>
        </p:txBody>
      </p:sp>
      <p:sp>
        <p:nvSpPr>
          <p:cNvPr id="3" name="Content Placeholder 2"/>
          <p:cNvSpPr>
            <a:spLocks noGrp="1"/>
          </p:cNvSpPr>
          <p:nvPr>
            <p:ph idx="1"/>
          </p:nvPr>
        </p:nvSpPr>
        <p:spPr>
          <a:xfrm>
            <a:off x="309489" y="1196501"/>
            <a:ext cx="8539162" cy="399688"/>
          </a:xfrm>
        </p:spPr>
        <p:txBody>
          <a:bodyPr/>
          <a:lstStyle/>
          <a:p>
            <a:pPr lvl="1">
              <a:defRPr/>
            </a:pPr>
            <a:r>
              <a:rPr lang="en-US" dirty="0" smtClean="0"/>
              <a:t>Example include:</a:t>
            </a:r>
          </a:p>
          <a:p>
            <a:pPr>
              <a:defRPr/>
            </a:pPr>
            <a:endParaRPr lang="en-US" dirty="0" smtClean="0"/>
          </a:p>
          <a:p>
            <a:pPr lvl="1" eaLnBrk="1" hangingPunct="1">
              <a:defRPr/>
            </a:pPr>
            <a:endParaRPr lang="en-US" dirty="0" smtClean="0"/>
          </a:p>
          <a:p>
            <a:pPr marL="914400" lvl="2" indent="0" eaLnBrk="1" hangingPunct="1">
              <a:buFont typeface="Arial" panose="020B0604020202020204" pitchFamily="34" charset="0"/>
              <a:buNone/>
              <a:defRPr/>
            </a:pPr>
            <a:endParaRPr lang="en-US" dirty="0" smtClean="0"/>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27</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862404342"/>
              </p:ext>
            </p:extLst>
          </p:nvPr>
        </p:nvGraphicFramePr>
        <p:xfrm>
          <a:off x="1267325" y="1570584"/>
          <a:ext cx="6729664" cy="2042160"/>
        </p:xfrm>
        <a:graphic>
          <a:graphicData uri="http://schemas.openxmlformats.org/drawingml/2006/table">
            <a:tbl>
              <a:tblPr firstRow="1" bandRow="1"/>
              <a:tblGrid>
                <a:gridCol w="4018549">
                  <a:extLst>
                    <a:ext uri="{9D8B030D-6E8A-4147-A177-3AD203B41FA5}">
                      <a16:colId xmlns:a16="http://schemas.microsoft.com/office/drawing/2014/main" val="3009384253"/>
                    </a:ext>
                  </a:extLst>
                </a:gridCol>
                <a:gridCol w="2711115">
                  <a:extLst>
                    <a:ext uri="{9D8B030D-6E8A-4147-A177-3AD203B41FA5}">
                      <a16:colId xmlns:a16="http://schemas.microsoft.com/office/drawing/2014/main" val="109705158"/>
                    </a:ext>
                  </a:extLst>
                </a:gridCol>
              </a:tblGrid>
              <a:tr h="1097280">
                <a:tc>
                  <a:txBody>
                    <a:bodyPr/>
                    <a:lstStyle/>
                    <a:p>
                      <a:pPr marL="285750" indent="-285750">
                        <a:buClr>
                          <a:srgbClr val="FFC000"/>
                        </a:buClr>
                        <a:buFont typeface="Symbol" panose="05050102010706020507" pitchFamily="18" charset="2"/>
                        <a:buChar char=""/>
                      </a:pPr>
                      <a:r>
                        <a:rPr lang="en-US" sz="1600" dirty="0" smtClean="0">
                          <a:solidFill>
                            <a:schemeClr val="tx2"/>
                          </a:solidFill>
                          <a:latin typeface="Arial" panose="020B0604020202020204" pitchFamily="34" charset="0"/>
                          <a:cs typeface="Arial" panose="020B0604020202020204" pitchFamily="34" charset="0"/>
                        </a:rPr>
                        <a:t>routine case reviews by a Department or Department Committee which give the physician the opportunity to provide responses when issues are identified</a:t>
                      </a:r>
                      <a:endParaRPr lang="en-US" sz="1600" dirty="0">
                        <a:solidFill>
                          <a:schemeClr val="tx2"/>
                        </a:solidFill>
                        <a:latin typeface="Arial" panose="020B0604020202020204" pitchFamily="34" charset="0"/>
                        <a:cs typeface="Arial" panose="020B0604020202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Clr>
                          <a:srgbClr val="FFC000"/>
                        </a:buClr>
                        <a:buFont typeface="Symbol" panose="05050102010706020507" pitchFamily="18" charset="2"/>
                        <a:buChar char=""/>
                      </a:pPr>
                      <a:r>
                        <a:rPr lang="en-US" sz="1600" dirty="0" smtClean="0">
                          <a:solidFill>
                            <a:schemeClr val="tx2"/>
                          </a:solidFill>
                          <a:latin typeface="Arial" panose="020B0604020202020204" pitchFamily="34" charset="0"/>
                          <a:cs typeface="Arial" panose="020B0604020202020204" pitchFamily="34" charset="0"/>
                        </a:rPr>
                        <a:t>concurrent or retrospective case review </a:t>
                      </a:r>
                      <a:endParaRPr lang="en-US" sz="1600" dirty="0">
                        <a:solidFill>
                          <a:schemeClr val="tx2"/>
                        </a:solidFill>
                        <a:latin typeface="Arial" panose="020B0604020202020204" pitchFamily="34" charset="0"/>
                        <a:cs typeface="Arial" panose="020B0604020202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24363853"/>
                  </a:ext>
                </a:extLst>
              </a:tr>
              <a:tr h="365760">
                <a:tc>
                  <a:txBody>
                    <a:bodyPr/>
                    <a:lstStyle/>
                    <a:p>
                      <a:pPr marL="285750" marR="0" lvl="0" indent="-285750" algn="l" defTabSz="457200" rtl="0" eaLnBrk="1" fontAlgn="auto" latinLnBrk="0" hangingPunct="1">
                        <a:lnSpc>
                          <a:spcPct val="100000"/>
                        </a:lnSpc>
                        <a:spcBef>
                          <a:spcPts val="0"/>
                        </a:spcBef>
                        <a:spcAft>
                          <a:spcPts val="0"/>
                        </a:spcAft>
                        <a:buClr>
                          <a:srgbClr val="FFC000"/>
                        </a:buClr>
                        <a:buSzTx/>
                        <a:buFont typeface="Symbol" panose="05050102010706020507" pitchFamily="18" charset="2"/>
                        <a:buChar char=""/>
                        <a:tabLst/>
                        <a:defRPr/>
                      </a:pPr>
                      <a:r>
                        <a:rPr lang="en-US" sz="1600" dirty="0" smtClean="0">
                          <a:solidFill>
                            <a:schemeClr val="tx2"/>
                          </a:solidFill>
                          <a:latin typeface="Arial" panose="020B0604020202020204" pitchFamily="34" charset="0"/>
                          <a:cs typeface="Arial" panose="020B0604020202020204" pitchFamily="34" charset="0"/>
                        </a:rPr>
                        <a:t>monitoring reeducation</a:t>
                      </a:r>
                      <a:endParaRPr lang="en-US" sz="1600" dirty="0">
                        <a:solidFill>
                          <a:schemeClr val="tx2"/>
                        </a:solidFill>
                        <a:latin typeface="Arial" panose="020B0604020202020204" pitchFamily="34" charset="0"/>
                        <a:cs typeface="Arial" panose="020B0604020202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Clr>
                          <a:srgbClr val="FFC000"/>
                        </a:buClr>
                        <a:buFont typeface="Symbol" panose="05050102010706020507" pitchFamily="18" charset="2"/>
                        <a:buChar char=""/>
                      </a:pPr>
                      <a:r>
                        <a:rPr lang="en-US" sz="1600" dirty="0" smtClean="0">
                          <a:solidFill>
                            <a:schemeClr val="tx2"/>
                          </a:solidFill>
                          <a:latin typeface="Arial" panose="020B0604020202020204" pitchFamily="34" charset="0"/>
                          <a:cs typeface="Arial" panose="020B0604020202020204" pitchFamily="34" charset="0"/>
                        </a:rPr>
                        <a:t>mentoring</a:t>
                      </a:r>
                      <a:endParaRPr lang="en-US" sz="1600" dirty="0">
                        <a:solidFill>
                          <a:schemeClr val="tx2"/>
                        </a:solidFill>
                        <a:latin typeface="Arial" panose="020B0604020202020204" pitchFamily="34" charset="0"/>
                        <a:cs typeface="Arial" panose="020B0604020202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81348547"/>
                  </a:ext>
                </a:extLst>
              </a:tr>
              <a:tr h="548640">
                <a:tc>
                  <a:txBody>
                    <a:bodyPr/>
                    <a:lstStyle/>
                    <a:p>
                      <a:pPr marL="285750" indent="-285750">
                        <a:buClr>
                          <a:srgbClr val="FFC000"/>
                        </a:buClr>
                        <a:buFont typeface="Symbol" panose="05050102010706020507" pitchFamily="18" charset="2"/>
                        <a:buChar char=""/>
                      </a:pPr>
                      <a:r>
                        <a:rPr lang="en-US" sz="1600" dirty="0" smtClean="0">
                          <a:solidFill>
                            <a:schemeClr val="tx2"/>
                          </a:solidFill>
                          <a:latin typeface="Arial" panose="020B0604020202020204" pitchFamily="34" charset="0"/>
                          <a:cs typeface="Arial" panose="020B0604020202020204" pitchFamily="34" charset="0"/>
                        </a:rPr>
                        <a:t>proctoring for less than 30 days </a:t>
                      </a:r>
                      <a:endParaRPr lang="en-US" sz="1600" dirty="0">
                        <a:solidFill>
                          <a:schemeClr val="tx2"/>
                        </a:solidFill>
                        <a:latin typeface="Arial" panose="020B0604020202020204" pitchFamily="34" charset="0"/>
                        <a:cs typeface="Arial" panose="020B0604020202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Clr>
                          <a:srgbClr val="FFC000"/>
                        </a:buClr>
                        <a:buFont typeface="Symbol" panose="05050102010706020507" pitchFamily="18" charset="2"/>
                        <a:buChar char=""/>
                      </a:pPr>
                      <a:r>
                        <a:rPr lang="en-US" sz="1600" dirty="0" smtClean="0">
                          <a:solidFill>
                            <a:schemeClr val="tx2"/>
                          </a:solidFill>
                          <a:latin typeface="Arial" panose="020B0604020202020204" pitchFamily="34" charset="0"/>
                          <a:cs typeface="Arial" panose="020B0604020202020204" pitchFamily="34" charset="0"/>
                        </a:rPr>
                        <a:t>mandatory consultations without veto authority</a:t>
                      </a:r>
                      <a:endParaRPr lang="en-US" sz="1600" dirty="0">
                        <a:solidFill>
                          <a:schemeClr val="tx2"/>
                        </a:solidFill>
                        <a:latin typeface="Arial" panose="020B0604020202020204" pitchFamily="34" charset="0"/>
                        <a:cs typeface="Arial" panose="020B0604020202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0243682"/>
                  </a:ext>
                </a:extLst>
              </a:tr>
            </a:tbl>
          </a:graphicData>
        </a:graphic>
      </p:graphicFrame>
    </p:spTree>
    <p:extLst>
      <p:ext uri="{BB962C8B-B14F-4D97-AF65-F5344CB8AC3E}">
        <p14:creationId xmlns:p14="http://schemas.microsoft.com/office/powerpoint/2010/main" val="357432991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96207" y="332437"/>
            <a:ext cx="8237537" cy="798531"/>
          </a:xfrm>
        </p:spPr>
        <p:txBody>
          <a:bodyPr/>
          <a:lstStyle/>
          <a:p>
            <a:pPr eaLnBrk="1" hangingPunct="1"/>
            <a:r>
              <a:rPr lang="en-US" altLang="en-US" dirty="0"/>
              <a:t>Just Culture Options - </a:t>
            </a:r>
            <a:r>
              <a:rPr lang="en-US" altLang="en-US" dirty="0" smtClean="0"/>
              <a:t>Bylaw </a:t>
            </a:r>
            <a:r>
              <a:rPr lang="en-US" altLang="en-US" dirty="0"/>
              <a:t>and Policy Recommendations</a:t>
            </a:r>
            <a:endParaRPr lang="en-US" altLang="en-US" dirty="0" smtClean="0">
              <a:ea typeface="Helvetica Neue" panose="02000503000000020004"/>
            </a:endParaRPr>
          </a:p>
        </p:txBody>
      </p:sp>
      <p:sp>
        <p:nvSpPr>
          <p:cNvPr id="34819" name="Content Placeholder 2"/>
          <p:cNvSpPr>
            <a:spLocks noGrp="1"/>
          </p:cNvSpPr>
          <p:nvPr>
            <p:ph idx="1"/>
          </p:nvPr>
        </p:nvSpPr>
        <p:spPr>
          <a:xfrm>
            <a:off x="309563" y="1202577"/>
            <a:ext cx="8539162" cy="3457074"/>
          </a:xfrm>
        </p:spPr>
        <p:txBody>
          <a:bodyPr/>
          <a:lstStyle/>
          <a:p>
            <a:pPr lvl="1" eaLnBrk="1" hangingPunct="1">
              <a:lnSpc>
                <a:spcPct val="100000"/>
              </a:lnSpc>
            </a:pPr>
            <a:r>
              <a:rPr lang="en-US" altLang="en-US" dirty="0" smtClean="0">
                <a:ea typeface="Helvetica Neue Light" panose="02000403000000020004"/>
              </a:rPr>
              <a:t>Goal is to evaluate whether the conduct simply reflects human error, at risk behavior or reckless conduct and then to apply the appropriate remedial measure.</a:t>
            </a:r>
          </a:p>
          <a:p>
            <a:pPr lvl="1" eaLnBrk="1" hangingPunct="1">
              <a:lnSpc>
                <a:spcPct val="100000"/>
              </a:lnSpc>
            </a:pPr>
            <a:r>
              <a:rPr lang="en-US" altLang="en-US" dirty="0" smtClean="0">
                <a:ea typeface="Helvetica Neue Light" panose="02000403000000020004"/>
              </a:rPr>
              <a:t>Routine peer review measures are not an investigation and should not trigger fair hearing rights and, along with collegial intervention, should be pursued at the very outset</a:t>
            </a:r>
          </a:p>
          <a:p>
            <a:pPr lvl="1" eaLnBrk="1" hangingPunct="1">
              <a:lnSpc>
                <a:spcPct val="100000"/>
              </a:lnSpc>
            </a:pPr>
            <a:r>
              <a:rPr lang="en-US" altLang="en-US" dirty="0" smtClean="0">
                <a:ea typeface="Helvetica Neue Light" panose="02000403000000020004"/>
              </a:rPr>
              <a:t>It is very important to have specific policies which also address routine peer review procedures, that the policies be followed and that all activities are well documented</a:t>
            </a:r>
          </a:p>
          <a:p>
            <a:pPr lvl="1" eaLnBrk="1" hangingPunct="1">
              <a:lnSpc>
                <a:spcPct val="100000"/>
              </a:lnSpc>
            </a:pPr>
            <a:r>
              <a:rPr lang="en-US" altLang="en-US" dirty="0" smtClean="0">
                <a:ea typeface="Helvetica Neue Light" panose="02000403000000020004"/>
              </a:rPr>
              <a:t>It is also extremely critical that these processes be complaint with state and federal peer review privilege protections</a:t>
            </a:r>
          </a:p>
          <a:p>
            <a:pPr lvl="1" eaLnBrk="1" hangingPunct="1"/>
            <a:endParaRPr lang="en-US" altLang="en-US" dirty="0" smtClean="0">
              <a:ea typeface="Helvetica Neue Light" panose="02000403000000020004"/>
            </a:endParaRPr>
          </a:p>
          <a:p>
            <a:pPr marL="914400" lvl="2" indent="0" eaLnBrk="1" hangingPunct="1">
              <a:buFont typeface="Arial" panose="020B0604020202020204" pitchFamily="34" charset="0"/>
              <a:buNone/>
            </a:pPr>
            <a:endParaRPr lang="en-US" altLang="en-US" dirty="0" smtClean="0">
              <a:ea typeface="Helvetica Neue Light" panose="02000403000000020004"/>
            </a:endParaRPr>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28</a:t>
            </a:fld>
            <a:endParaRPr lang="en-US" dirty="0"/>
          </a:p>
        </p:txBody>
      </p:sp>
    </p:spTree>
    <p:extLst>
      <p:ext uri="{BB962C8B-B14F-4D97-AF65-F5344CB8AC3E}">
        <p14:creationId xmlns:p14="http://schemas.microsoft.com/office/powerpoint/2010/main" val="5431074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9563" y="206375"/>
            <a:ext cx="6640512" cy="546100"/>
          </a:xfrm>
        </p:spPr>
        <p:txBody>
          <a:bodyPr/>
          <a:lstStyle/>
          <a:p>
            <a:pPr eaLnBrk="1" hangingPunct="1"/>
            <a:r>
              <a:rPr lang="en-US" altLang="en-US" dirty="0" smtClean="0">
                <a:ea typeface="Helvetica Neue" panose="02000503000000020004"/>
              </a:rPr>
              <a:t>What is Just Culture?</a:t>
            </a:r>
          </a:p>
        </p:txBody>
      </p:sp>
      <p:sp>
        <p:nvSpPr>
          <p:cNvPr id="9219" name="Rectangle 3"/>
          <p:cNvSpPr>
            <a:spLocks noGrp="1" noChangeArrowheads="1"/>
          </p:cNvSpPr>
          <p:nvPr>
            <p:ph idx="1"/>
          </p:nvPr>
        </p:nvSpPr>
        <p:spPr>
          <a:xfrm>
            <a:off x="309489" y="886957"/>
            <a:ext cx="8539162" cy="3772694"/>
          </a:xfrm>
        </p:spPr>
        <p:txBody>
          <a:bodyPr rtlCol="0">
            <a:noAutofit/>
          </a:bodyPr>
          <a:lstStyle/>
          <a:p>
            <a:pPr eaLnBrk="1" fontAlgn="auto" hangingPunct="1">
              <a:spcAft>
                <a:spcPts val="0"/>
              </a:spcAft>
              <a:defRPr/>
            </a:pPr>
            <a:r>
              <a:rPr lang="en-US" sz="1900" dirty="0" smtClean="0"/>
              <a:t>Definition/Philosophy</a:t>
            </a:r>
            <a:endParaRPr lang="en-US" altLang="en-US" sz="1900" dirty="0" smtClean="0"/>
          </a:p>
          <a:p>
            <a:pPr lvl="1" eaLnBrk="1" fontAlgn="auto" hangingPunct="1">
              <a:lnSpc>
                <a:spcPct val="100000"/>
              </a:lnSpc>
              <a:spcAft>
                <a:spcPts val="0"/>
              </a:spcAft>
              <a:buFont typeface="Arial" charset="0"/>
              <a:buChar char="•"/>
              <a:defRPr/>
            </a:pPr>
            <a:r>
              <a:rPr lang="en-US" sz="1900" dirty="0" smtClean="0"/>
              <a:t>A Just Culture balances the need for an open and honest reporting environment with the goal of establishing a quality learning environment and culture.</a:t>
            </a:r>
          </a:p>
          <a:p>
            <a:pPr lvl="1" fontAlgn="auto">
              <a:lnSpc>
                <a:spcPct val="100000"/>
              </a:lnSpc>
              <a:spcAft>
                <a:spcPts val="0"/>
              </a:spcAft>
              <a:buFont typeface="Arial" charset="0"/>
              <a:buChar char="•"/>
              <a:defRPr/>
            </a:pPr>
            <a:r>
              <a:rPr lang="en-US" sz="1900" dirty="0" smtClean="0"/>
              <a:t>While the organization has a duty and responsibility to employees, and ultimately to patients, all employees are held responsible for the quality of their choices.</a:t>
            </a:r>
          </a:p>
          <a:p>
            <a:pPr lvl="1" fontAlgn="auto">
              <a:lnSpc>
                <a:spcPct val="100000"/>
              </a:lnSpc>
              <a:spcAft>
                <a:spcPts val="0"/>
              </a:spcAft>
              <a:buFont typeface="Arial" charset="0"/>
              <a:buChar char="•"/>
              <a:defRPr/>
            </a:pPr>
            <a:r>
              <a:rPr lang="en-US" sz="1900" dirty="0" smtClean="0"/>
              <a:t>Just Culture requires a change and focus from errors and outcomes to system design and management of the behavioral choices of all employees and </a:t>
            </a:r>
            <a:r>
              <a:rPr lang="en-US" sz="1900" dirty="0" err="1" smtClean="0"/>
              <a:t>practitioners</a:t>
            </a:r>
            <a:r>
              <a:rPr lang="en-US" dirty="0" err="1" smtClean="0"/>
              <a:t>.</a:t>
            </a:r>
            <a:r>
              <a:rPr lang="en-US" baseline="30000" dirty="0" err="1" smtClean="0"/>
              <a:t>1</a:t>
            </a:r>
            <a:endParaRPr lang="en-US" baseline="30000" dirty="0" smtClean="0"/>
          </a:p>
          <a:p>
            <a:pPr lvl="1" fontAlgn="auto">
              <a:lnSpc>
                <a:spcPct val="100000"/>
              </a:lnSpc>
              <a:spcBef>
                <a:spcPts val="0"/>
              </a:spcBef>
              <a:spcAft>
                <a:spcPts val="0"/>
              </a:spcAft>
              <a:buFont typeface="Arial" charset="0"/>
              <a:buChar char="•"/>
              <a:defRPr/>
            </a:pPr>
            <a:endParaRPr lang="en-US" sz="1100" dirty="0" smtClean="0"/>
          </a:p>
          <a:p>
            <a:pPr marL="112713" lvl="1" indent="0" fontAlgn="auto">
              <a:lnSpc>
                <a:spcPct val="100000"/>
              </a:lnSpc>
              <a:spcBef>
                <a:spcPts val="0"/>
              </a:spcBef>
              <a:spcAft>
                <a:spcPts val="0"/>
              </a:spcAft>
              <a:buNone/>
              <a:defRPr/>
            </a:pPr>
            <a:r>
              <a:rPr lang="en-US" sz="1100" baseline="30000" dirty="0"/>
              <a:t>1 </a:t>
            </a:r>
            <a:r>
              <a:rPr lang="en-US" sz="1100" dirty="0"/>
              <a:t>Marx D., Patient Safety and the Just Culture:  A Primary for  Healthcare Executives.  New York, N.Y.: Trustees of Columbia University (2001)</a:t>
            </a:r>
          </a:p>
          <a:p>
            <a:pPr lvl="1" fontAlgn="auto">
              <a:lnSpc>
                <a:spcPct val="120000"/>
              </a:lnSpc>
              <a:spcAft>
                <a:spcPts val="0"/>
              </a:spcAft>
              <a:buFont typeface="Arial" charset="0"/>
              <a:buChar char="•"/>
              <a:defRPr/>
            </a:pPr>
            <a:endParaRPr lang="en-US" baseline="30000" dirty="0" smtClean="0"/>
          </a:p>
          <a:p>
            <a:pPr marL="0" indent="0" fontAlgn="auto">
              <a:spcAft>
                <a:spcPts val="0"/>
              </a:spcAft>
              <a:buNone/>
              <a:defRPr/>
            </a:pPr>
            <a:r>
              <a:rPr lang="en-US" dirty="0"/>
              <a:t> </a:t>
            </a:r>
            <a:endParaRPr lang="en-US" dirty="0" smtClean="0"/>
          </a:p>
          <a:p>
            <a:pPr marL="0" indent="0" eaLnBrk="1" fontAlgn="auto" hangingPunct="1">
              <a:spcAft>
                <a:spcPts val="0"/>
              </a:spcAft>
              <a:buFont typeface="Wingdings" panose="05000000000000000000" pitchFamily="2" charset="2"/>
              <a:buNone/>
              <a:defRPr/>
            </a:pPr>
            <a:endParaRPr lang="en-US" sz="1200" b="0" baseline="30000" dirty="0" smtClean="0"/>
          </a:p>
          <a:p>
            <a:pPr lvl="1" eaLnBrk="1" fontAlgn="auto" hangingPunct="1">
              <a:spcAft>
                <a:spcPts val="0"/>
              </a:spcAft>
              <a:buFont typeface="Arial" charset="0"/>
              <a:buChar char="•"/>
              <a:defRPr/>
            </a:pPr>
            <a:endParaRPr lang="en-US" altLang="en-US" dirty="0" smtClean="0"/>
          </a:p>
          <a:p>
            <a:pPr lvl="1" eaLnBrk="1" fontAlgn="auto" hangingPunct="1">
              <a:spcAft>
                <a:spcPts val="0"/>
              </a:spcAft>
              <a:buFont typeface="Arial" charset="0"/>
              <a:buChar char="•"/>
              <a:defRPr/>
            </a:pPr>
            <a:endParaRPr lang="en-US" altLang="en-US" dirty="0" smtClean="0"/>
          </a:p>
          <a:p>
            <a:pPr lvl="1" eaLnBrk="1" fontAlgn="auto" hangingPunct="1">
              <a:spcAft>
                <a:spcPts val="0"/>
              </a:spcAft>
              <a:buFont typeface="Arial" charset="0"/>
              <a:buChar char="•"/>
              <a:defRPr/>
            </a:pPr>
            <a:endParaRPr lang="en-US" altLang="en-US" dirty="0" smtClean="0"/>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2</a:t>
            </a:fld>
            <a:endParaRPr lang="en-US" dirty="0"/>
          </a:p>
        </p:txBody>
      </p:sp>
    </p:spTree>
    <p:extLst>
      <p:ext uri="{BB962C8B-B14F-4D97-AF65-F5344CB8AC3E}">
        <p14:creationId xmlns:p14="http://schemas.microsoft.com/office/powerpoint/2010/main" val="367626861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9563" y="206374"/>
            <a:ext cx="8237537" cy="756151"/>
          </a:xfrm>
        </p:spPr>
        <p:txBody>
          <a:bodyPr/>
          <a:lstStyle/>
          <a:p>
            <a:pPr eaLnBrk="1" hangingPunct="1"/>
            <a:r>
              <a:rPr lang="en-US" altLang="en-US" dirty="0"/>
              <a:t>Just Culture Options - </a:t>
            </a:r>
            <a:r>
              <a:rPr lang="en-US" altLang="en-US" dirty="0" smtClean="0"/>
              <a:t>Bylaw </a:t>
            </a:r>
            <a:r>
              <a:rPr lang="en-US" altLang="en-US" dirty="0"/>
              <a:t>and Policy Recommendations</a:t>
            </a:r>
            <a:endParaRPr lang="en-US" altLang="en-US" dirty="0" smtClean="0">
              <a:ea typeface="Helvetica Neue" panose="02000503000000020004"/>
            </a:endParaRPr>
          </a:p>
        </p:txBody>
      </p:sp>
      <p:sp>
        <p:nvSpPr>
          <p:cNvPr id="3" name="Content Placeholder 2"/>
          <p:cNvSpPr>
            <a:spLocks noGrp="1"/>
          </p:cNvSpPr>
          <p:nvPr>
            <p:ph idx="1"/>
          </p:nvPr>
        </p:nvSpPr>
        <p:spPr>
          <a:xfrm>
            <a:off x="309563" y="1114645"/>
            <a:ext cx="8539162" cy="3428370"/>
          </a:xfrm>
        </p:spPr>
        <p:txBody>
          <a:bodyPr/>
          <a:lstStyle/>
          <a:p>
            <a:pPr eaLnBrk="1" hangingPunct="1">
              <a:defRPr/>
            </a:pPr>
            <a:r>
              <a:rPr lang="en-US" dirty="0" smtClean="0"/>
              <a:t>Limit What </a:t>
            </a:r>
            <a:r>
              <a:rPr lang="en-US" dirty="0"/>
              <a:t>A</a:t>
            </a:r>
            <a:r>
              <a:rPr lang="en-US" dirty="0" smtClean="0"/>
              <a:t>ctions </a:t>
            </a:r>
            <a:r>
              <a:rPr lang="en-US" dirty="0"/>
              <a:t>T</a:t>
            </a:r>
            <a:r>
              <a:rPr lang="en-US" dirty="0" smtClean="0"/>
              <a:t>rigger </a:t>
            </a:r>
            <a:r>
              <a:rPr lang="en-US" dirty="0"/>
              <a:t>F</a:t>
            </a:r>
            <a:r>
              <a:rPr lang="en-US" dirty="0" smtClean="0"/>
              <a:t>air </a:t>
            </a:r>
            <a:r>
              <a:rPr lang="en-US" dirty="0"/>
              <a:t>H</a:t>
            </a:r>
            <a:r>
              <a:rPr lang="en-US" dirty="0" smtClean="0"/>
              <a:t>earing </a:t>
            </a:r>
            <a:r>
              <a:rPr lang="en-US" dirty="0"/>
              <a:t>R</a:t>
            </a:r>
            <a:r>
              <a:rPr lang="en-US" dirty="0" smtClean="0"/>
              <a:t>ights</a:t>
            </a:r>
          </a:p>
          <a:p>
            <a:pPr lvl="1" eaLnBrk="1" hangingPunct="1">
              <a:defRPr/>
            </a:pPr>
            <a:r>
              <a:rPr lang="en-US" dirty="0" smtClean="0"/>
              <a:t>A hospital and medical staff are not likely to take any remedial actions if they trigger fair hearing rights because of the cost and expense of conducting such procedures are expensive and time consuming – i.e., a reprimand or probation</a:t>
            </a:r>
          </a:p>
          <a:p>
            <a:pPr lvl="1" eaLnBrk="1" hangingPunct="1">
              <a:defRPr/>
            </a:pPr>
            <a:r>
              <a:rPr lang="en-US" dirty="0" smtClean="0"/>
              <a:t>Generally speaking, only those actions which require a Data Bank report or a report to the state licensing authority should entitle a physician to a hearing</a:t>
            </a:r>
          </a:p>
          <a:p>
            <a:pPr lvl="1" eaLnBrk="1" hangingPunct="1">
              <a:defRPr/>
            </a:pPr>
            <a:r>
              <a:rPr lang="en-US" dirty="0"/>
              <a:t>These would include the following:</a:t>
            </a:r>
          </a:p>
          <a:p>
            <a:pPr lvl="2" eaLnBrk="1" hangingPunct="1">
              <a:defRPr/>
            </a:pPr>
            <a:r>
              <a:rPr lang="en-US" dirty="0"/>
              <a:t>Summary suspensions in excess of 14 days and which exceed 30 days</a:t>
            </a:r>
          </a:p>
          <a:p>
            <a:pPr lvl="1" eaLnBrk="1" hangingPunct="1">
              <a:defRPr/>
            </a:pPr>
            <a:endParaRPr lang="en-US" dirty="0" smtClean="0"/>
          </a:p>
          <a:p>
            <a:pPr marL="914400" lvl="2" indent="0" eaLnBrk="1" hangingPunct="1">
              <a:buFont typeface="Arial" panose="020B0604020202020204" pitchFamily="34" charset="0"/>
              <a:buNone/>
              <a:defRPr/>
            </a:pPr>
            <a:endParaRPr lang="en-US" dirty="0" smtClean="0"/>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29</a:t>
            </a:fld>
            <a:endParaRPr lang="en-US" dirty="0"/>
          </a:p>
        </p:txBody>
      </p:sp>
    </p:spTree>
    <p:extLst>
      <p:ext uri="{BB962C8B-B14F-4D97-AF65-F5344CB8AC3E}">
        <p14:creationId xmlns:p14="http://schemas.microsoft.com/office/powerpoint/2010/main" val="360007878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9563" y="206374"/>
            <a:ext cx="8237537" cy="873087"/>
          </a:xfrm>
        </p:spPr>
        <p:txBody>
          <a:bodyPr/>
          <a:lstStyle/>
          <a:p>
            <a:pPr eaLnBrk="1" hangingPunct="1"/>
            <a:r>
              <a:rPr lang="en-US" altLang="en-US" dirty="0"/>
              <a:t>Just Culture Options - </a:t>
            </a:r>
            <a:r>
              <a:rPr lang="en-US" altLang="en-US" dirty="0" smtClean="0"/>
              <a:t>Bylaw </a:t>
            </a:r>
            <a:r>
              <a:rPr lang="en-US" altLang="en-US" dirty="0"/>
              <a:t>and Policy Recommendations</a:t>
            </a:r>
            <a:endParaRPr lang="en-US" altLang="en-US" dirty="0" smtClean="0">
              <a:ea typeface="Helvetica Neue" panose="02000503000000020004"/>
            </a:endParaRPr>
          </a:p>
        </p:txBody>
      </p:sp>
      <p:sp>
        <p:nvSpPr>
          <p:cNvPr id="3" name="Content Placeholder 2"/>
          <p:cNvSpPr>
            <a:spLocks noGrp="1"/>
          </p:cNvSpPr>
          <p:nvPr>
            <p:ph idx="1"/>
          </p:nvPr>
        </p:nvSpPr>
        <p:spPr>
          <a:xfrm>
            <a:off x="309489" y="1079462"/>
            <a:ext cx="8539162" cy="3436391"/>
          </a:xfrm>
        </p:spPr>
        <p:txBody>
          <a:bodyPr/>
          <a:lstStyle/>
          <a:p>
            <a:pPr lvl="2">
              <a:defRPr/>
            </a:pPr>
            <a:r>
              <a:rPr lang="en-US" dirty="0"/>
              <a:t>Denial of an initial application if the decision is reportable to the Data Bank</a:t>
            </a:r>
          </a:p>
          <a:p>
            <a:pPr lvl="2" eaLnBrk="1" hangingPunct="1">
              <a:defRPr/>
            </a:pPr>
            <a:r>
              <a:rPr lang="en-US" dirty="0" smtClean="0"/>
              <a:t>Mandatory consultations where veto authority is given to another physician</a:t>
            </a:r>
          </a:p>
          <a:p>
            <a:pPr lvl="2" eaLnBrk="1" hangingPunct="1">
              <a:defRPr/>
            </a:pPr>
            <a:r>
              <a:rPr lang="en-US" dirty="0" smtClean="0"/>
              <a:t>Mandatory proctoring which exceeds 30 days during which time the physician cannot exercise privileges unless the proctor is physically present</a:t>
            </a:r>
          </a:p>
          <a:p>
            <a:pPr lvl="2" eaLnBrk="1" hangingPunct="1">
              <a:defRPr/>
            </a:pPr>
            <a:r>
              <a:rPr lang="en-US" dirty="0" smtClean="0"/>
              <a:t>Non-reappointment based on conduct which has or could have an adverse impact on patient care</a:t>
            </a:r>
          </a:p>
          <a:p>
            <a:pPr lvl="2" eaLnBrk="1" hangingPunct="1">
              <a:defRPr/>
            </a:pPr>
            <a:r>
              <a:rPr lang="en-US" dirty="0"/>
              <a:t>Involuntary reduction of privileges</a:t>
            </a:r>
          </a:p>
          <a:p>
            <a:pPr lvl="2" eaLnBrk="1" hangingPunct="1">
              <a:defRPr/>
            </a:pPr>
            <a:endParaRPr lang="en-US" dirty="0" smtClean="0"/>
          </a:p>
          <a:p>
            <a:pPr marL="914400" lvl="2" indent="0" eaLnBrk="1" hangingPunct="1">
              <a:buFont typeface="Arial" panose="020B0604020202020204" pitchFamily="34" charset="0"/>
              <a:buNone/>
              <a:defRPr/>
            </a:pPr>
            <a:endParaRPr lang="en-US" dirty="0" smtClean="0"/>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30</a:t>
            </a:fld>
            <a:endParaRPr lang="en-US" dirty="0"/>
          </a:p>
        </p:txBody>
      </p:sp>
    </p:spTree>
    <p:extLst>
      <p:ext uri="{BB962C8B-B14F-4D97-AF65-F5344CB8AC3E}">
        <p14:creationId xmlns:p14="http://schemas.microsoft.com/office/powerpoint/2010/main" val="107539182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9563" y="206375"/>
            <a:ext cx="8237537" cy="836362"/>
          </a:xfrm>
        </p:spPr>
        <p:txBody>
          <a:bodyPr/>
          <a:lstStyle/>
          <a:p>
            <a:pPr eaLnBrk="1" hangingPunct="1"/>
            <a:r>
              <a:rPr lang="en-US" altLang="en-US" dirty="0"/>
              <a:t>Just Culture Options - </a:t>
            </a:r>
            <a:r>
              <a:rPr lang="en-US" altLang="en-US" dirty="0" smtClean="0"/>
              <a:t>Bylaw </a:t>
            </a:r>
            <a:r>
              <a:rPr lang="en-US" altLang="en-US" dirty="0"/>
              <a:t>and Policy Recommendations</a:t>
            </a:r>
            <a:endParaRPr lang="en-US" altLang="en-US" dirty="0" smtClean="0">
              <a:ea typeface="Helvetica Neue" panose="02000503000000020004"/>
            </a:endParaRPr>
          </a:p>
        </p:txBody>
      </p:sp>
      <p:sp>
        <p:nvSpPr>
          <p:cNvPr id="37891" name="Content Placeholder 2"/>
          <p:cNvSpPr>
            <a:spLocks noGrp="1"/>
          </p:cNvSpPr>
          <p:nvPr>
            <p:ph idx="1"/>
          </p:nvPr>
        </p:nvSpPr>
        <p:spPr>
          <a:xfrm>
            <a:off x="253342" y="1135609"/>
            <a:ext cx="8539162" cy="3332117"/>
          </a:xfrm>
        </p:spPr>
        <p:txBody>
          <a:bodyPr/>
          <a:lstStyle/>
          <a:p>
            <a:pPr eaLnBrk="1" hangingPunct="1"/>
            <a:r>
              <a:rPr lang="en-US" altLang="en-US" dirty="0" smtClean="0">
                <a:ea typeface="Helvetica Neue Light" panose="02000403000000020004"/>
              </a:rPr>
              <a:t>Emphasize Use of Code of Conduct or Disruptive Behavior policies and Physician Wellness Procedures</a:t>
            </a:r>
          </a:p>
          <a:p>
            <a:pPr lvl="1" eaLnBrk="1" hangingPunct="1"/>
            <a:r>
              <a:rPr lang="en-US" altLang="en-US" dirty="0" smtClean="0">
                <a:ea typeface="Helvetica Neue Light" panose="02000403000000020004"/>
              </a:rPr>
              <a:t>Whenever a physician is engaged in any form of disruptive behavior you should utilize a Code of Conduct and/or Disruptive Behavior Policy </a:t>
            </a:r>
          </a:p>
          <a:p>
            <a:pPr lvl="1" eaLnBrk="1" hangingPunct="1"/>
            <a:r>
              <a:rPr lang="en-US" altLang="en-US" dirty="0" smtClean="0">
                <a:ea typeface="Helvetica Neue Light" panose="02000403000000020004"/>
              </a:rPr>
              <a:t>These typically include progressive forms of discipline ranging from initial warnings and reeducation regarding the policy, followed by probation, followed by a final warning and then, if the behavior keeps repeating itself, disciplinary action</a:t>
            </a:r>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31</a:t>
            </a:fld>
            <a:endParaRPr lang="en-US" dirty="0"/>
          </a:p>
        </p:txBody>
      </p:sp>
    </p:spTree>
    <p:extLst>
      <p:ext uri="{BB962C8B-B14F-4D97-AF65-F5344CB8AC3E}">
        <p14:creationId xmlns:p14="http://schemas.microsoft.com/office/powerpoint/2010/main" val="98330250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9563" y="283205"/>
            <a:ext cx="8237537" cy="788235"/>
          </a:xfrm>
        </p:spPr>
        <p:txBody>
          <a:bodyPr/>
          <a:lstStyle/>
          <a:p>
            <a:pPr eaLnBrk="1" hangingPunct="1"/>
            <a:r>
              <a:rPr lang="en-US" altLang="en-US" dirty="0"/>
              <a:t>Just Culture Options - </a:t>
            </a:r>
            <a:r>
              <a:rPr lang="en-US" altLang="en-US" dirty="0" smtClean="0"/>
              <a:t>Bylaw </a:t>
            </a:r>
            <a:r>
              <a:rPr lang="en-US" altLang="en-US" dirty="0"/>
              <a:t>and Policy Recommendations</a:t>
            </a:r>
            <a:endParaRPr lang="en-US" altLang="en-US" dirty="0" smtClean="0">
              <a:ea typeface="Helvetica Neue" panose="02000503000000020004"/>
            </a:endParaRPr>
          </a:p>
        </p:txBody>
      </p:sp>
      <p:sp>
        <p:nvSpPr>
          <p:cNvPr id="38915" name="Content Placeholder 2"/>
          <p:cNvSpPr>
            <a:spLocks noGrp="1"/>
          </p:cNvSpPr>
          <p:nvPr>
            <p:ph idx="1"/>
          </p:nvPr>
        </p:nvSpPr>
        <p:spPr>
          <a:xfrm>
            <a:off x="309563" y="1143630"/>
            <a:ext cx="8539162" cy="3241384"/>
          </a:xfrm>
        </p:spPr>
        <p:txBody>
          <a:bodyPr/>
          <a:lstStyle/>
          <a:p>
            <a:pPr lvl="1" eaLnBrk="1" hangingPunct="1"/>
            <a:r>
              <a:rPr lang="en-US" altLang="en-US" dirty="0" smtClean="0">
                <a:ea typeface="Helvetica Neue Light" panose="02000403000000020004"/>
              </a:rPr>
              <a:t>You should also consider whether such behaviors could be the result of some form of impairment.  If so, you should pursue a Physician Wellness evaluation and remedial action plan which is designed to allow the physician to seek and obtain rehabilitation and ultimately return to full membership and clinical privileges</a:t>
            </a:r>
          </a:p>
          <a:p>
            <a:pPr lvl="1" eaLnBrk="1" hangingPunct="1"/>
            <a:r>
              <a:rPr lang="en-US" altLang="en-US" dirty="0" smtClean="0">
                <a:ea typeface="Helvetica Neue Light" panose="02000403000000020004"/>
              </a:rPr>
              <a:t>The disciplinary action path is the last option to consider unless absolutely necessary to protect patients</a:t>
            </a:r>
          </a:p>
        </p:txBody>
      </p:sp>
      <p:sp>
        <p:nvSpPr>
          <p:cNvPr id="2" name="Slide Number Placeholder 1"/>
          <p:cNvSpPr>
            <a:spLocks noGrp="1"/>
          </p:cNvSpPr>
          <p:nvPr>
            <p:ph type="sldNum" sz="quarter" idx="11"/>
          </p:nvPr>
        </p:nvSpPr>
        <p:spPr/>
        <p:txBody>
          <a:bodyPr/>
          <a:lstStyle/>
          <a:p>
            <a:pPr>
              <a:defRPr/>
            </a:pPr>
            <a:fld id="{31D50D32-4D88-4095-8FEF-5BD5AA4ED7B3}" type="slidenum">
              <a:rPr lang="en-US" smtClean="0"/>
              <a:pPr>
                <a:defRPr/>
              </a:pPr>
              <a:t>32</a:t>
            </a:fld>
            <a:endParaRPr lang="en-US" dirty="0"/>
          </a:p>
        </p:txBody>
      </p:sp>
    </p:spTree>
    <p:extLst>
      <p:ext uri="{BB962C8B-B14F-4D97-AF65-F5344CB8AC3E}">
        <p14:creationId xmlns:p14="http://schemas.microsoft.com/office/powerpoint/2010/main" val="15700707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dirty="0" smtClean="0"/>
              <a:t>What is Just Culture?</a:t>
            </a:r>
          </a:p>
        </p:txBody>
      </p:sp>
      <p:sp>
        <p:nvSpPr>
          <p:cNvPr id="2" name="Content Placeholder 1"/>
          <p:cNvSpPr>
            <a:spLocks noGrp="1"/>
          </p:cNvSpPr>
          <p:nvPr>
            <p:ph idx="1"/>
          </p:nvPr>
        </p:nvSpPr>
        <p:spPr>
          <a:xfrm>
            <a:off x="309489" y="752622"/>
            <a:ext cx="8539162" cy="3772694"/>
          </a:xfrm>
        </p:spPr>
        <p:txBody>
          <a:bodyPr/>
          <a:lstStyle/>
          <a:p>
            <a:pPr lvl="1">
              <a:lnSpc>
                <a:spcPct val="100000"/>
              </a:lnSpc>
            </a:pPr>
            <a:r>
              <a:rPr lang="en-US" dirty="0" smtClean="0"/>
              <a:t>A Just Culture encourage employee self-disclosure while also delivering high quality services for patients, employees, and the community they serve.</a:t>
            </a:r>
          </a:p>
          <a:p>
            <a:pPr lvl="1">
              <a:lnSpc>
                <a:spcPct val="100000"/>
              </a:lnSpc>
            </a:pPr>
            <a:r>
              <a:rPr lang="en-US" dirty="0" smtClean="0"/>
              <a:t>Employees should feel safe to speak up and speak out about the reporting of adverse events, near misses, the existence of hazardous conditions, and related opportunities for improvement as a means to identify system and behavioral changes which have the potential to avoid future adverse events.</a:t>
            </a:r>
            <a:r>
              <a:rPr lang="en-US" baseline="30000" dirty="0" smtClean="0"/>
              <a:t>2</a:t>
            </a:r>
          </a:p>
          <a:p>
            <a:pPr lvl="1">
              <a:lnSpc>
                <a:spcPct val="100000"/>
              </a:lnSpc>
              <a:spcAft>
                <a:spcPts val="600"/>
              </a:spcAft>
            </a:pPr>
            <a:r>
              <a:rPr lang="en-US" dirty="0" smtClean="0"/>
              <a:t>One of the goals of Just Culture is to move away from the “blame game” and instead develop a supportive environment where practitioners can acknowledge human error which could have or did lead to adverse patient consequences without the fear of punishment</a:t>
            </a:r>
            <a:r>
              <a:rPr lang="en-US" dirty="0" smtClean="0"/>
              <a:t>.</a:t>
            </a:r>
          </a:p>
          <a:p>
            <a:pPr marL="231775" lvl="1" indent="0">
              <a:lnSpc>
                <a:spcPct val="100000"/>
              </a:lnSpc>
              <a:spcAft>
                <a:spcPts val="600"/>
              </a:spcAft>
              <a:buNone/>
            </a:pPr>
            <a:endParaRPr lang="en-US" dirty="0" smtClean="0"/>
          </a:p>
          <a:p>
            <a:pPr marL="58738" lvl="1" indent="-58738"/>
            <a:r>
              <a:rPr lang="en-US" sz="1100" baseline="30000" dirty="0"/>
              <a:t>2</a:t>
            </a:r>
            <a:r>
              <a:rPr lang="en-US" sz="1100" dirty="0"/>
              <a:t> Henry Ford Health System:  Response to Safety Events-Just Culture (December 1, 2012)</a:t>
            </a:r>
          </a:p>
          <a:p>
            <a:pPr lvl="1"/>
            <a:endParaRPr lang="en-US" dirty="0" smtClean="0"/>
          </a:p>
          <a:p>
            <a:pPr lvl="1"/>
            <a:endParaRPr lang="en-US" dirty="0" smtClean="0"/>
          </a:p>
          <a:p>
            <a:pPr lvl="1"/>
            <a:endParaRPr lang="en-US" dirty="0" smtClean="0"/>
          </a:p>
        </p:txBody>
      </p:sp>
      <p:sp>
        <p:nvSpPr>
          <p:cNvPr id="3" name="Slide Number Placeholder 2"/>
          <p:cNvSpPr>
            <a:spLocks noGrp="1"/>
          </p:cNvSpPr>
          <p:nvPr>
            <p:ph type="sldNum" sz="quarter" idx="11"/>
          </p:nvPr>
        </p:nvSpPr>
        <p:spPr/>
        <p:txBody>
          <a:bodyPr/>
          <a:lstStyle/>
          <a:p>
            <a:fld id="{31D50D32-4D88-4095-8FEF-5BD5AA4ED7B3}" type="slidenum">
              <a:rPr lang="en-US" smtClean="0"/>
              <a:pPr/>
              <a:t>3</a:t>
            </a:fld>
            <a:endParaRPr lang="en-US" dirty="0"/>
          </a:p>
        </p:txBody>
      </p:sp>
    </p:spTree>
    <p:extLst>
      <p:ext uri="{BB962C8B-B14F-4D97-AF65-F5344CB8AC3E}">
        <p14:creationId xmlns:p14="http://schemas.microsoft.com/office/powerpoint/2010/main" val="119210787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309563" y="206375"/>
            <a:ext cx="6640512" cy="546100"/>
          </a:xfrm>
        </p:spPr>
        <p:txBody>
          <a:bodyPr/>
          <a:lstStyle/>
          <a:p>
            <a:pPr eaLnBrk="1" hangingPunct="1"/>
            <a:r>
              <a:rPr lang="en-US" altLang="en-US" dirty="0" smtClean="0">
                <a:ea typeface="Helvetica Neue" panose="02000503000000020004"/>
              </a:rPr>
              <a:t>What is Just Culture</a:t>
            </a:r>
          </a:p>
        </p:txBody>
      </p:sp>
      <p:sp>
        <p:nvSpPr>
          <p:cNvPr id="2" name="Content Placeholder 1"/>
          <p:cNvSpPr>
            <a:spLocks noGrp="1"/>
          </p:cNvSpPr>
          <p:nvPr>
            <p:ph idx="1"/>
          </p:nvPr>
        </p:nvSpPr>
        <p:spPr/>
        <p:txBody>
          <a:bodyPr rtlCol="0">
            <a:normAutofit/>
          </a:bodyPr>
          <a:lstStyle/>
          <a:p>
            <a:pPr eaLnBrk="1" fontAlgn="auto" hangingPunct="1">
              <a:spcAft>
                <a:spcPts val="0"/>
              </a:spcAft>
              <a:defRPr/>
            </a:pPr>
            <a:r>
              <a:rPr lang="en-US" dirty="0" smtClean="0"/>
              <a:t>Obstacles to Achieving Just Culture</a:t>
            </a:r>
          </a:p>
          <a:p>
            <a:pPr lvl="1" eaLnBrk="1" fontAlgn="auto" hangingPunct="1">
              <a:spcAft>
                <a:spcPts val="0"/>
              </a:spcAft>
              <a:buFont typeface="Arial" charset="0"/>
              <a:buChar char="•"/>
              <a:defRPr/>
            </a:pPr>
            <a:r>
              <a:rPr lang="en-US" dirty="0" smtClean="0"/>
              <a:t>Incompetent organizational infrastructure, lack of resources, lack of professional competence and empowerment and unfair working conditions</a:t>
            </a:r>
          </a:p>
          <a:p>
            <a:pPr lvl="1" eaLnBrk="1" fontAlgn="auto" hangingPunct="1">
              <a:spcAft>
                <a:spcPts val="0"/>
              </a:spcAft>
              <a:buFont typeface="Arial" charset="0"/>
              <a:buChar char="•"/>
              <a:defRPr/>
            </a:pPr>
            <a:r>
              <a:rPr lang="en-US" dirty="0" smtClean="0"/>
              <a:t>Lack of commitment and support of management</a:t>
            </a:r>
          </a:p>
          <a:p>
            <a:pPr lvl="1" eaLnBrk="1" fontAlgn="auto" hangingPunct="1">
              <a:spcAft>
                <a:spcPts val="0"/>
              </a:spcAft>
              <a:buFont typeface="Arial" charset="0"/>
              <a:buChar char="•"/>
              <a:defRPr/>
            </a:pPr>
            <a:r>
              <a:rPr lang="en-US" dirty="0" smtClean="0"/>
              <a:t>Culture of resistance to change</a:t>
            </a:r>
          </a:p>
          <a:p>
            <a:pPr lvl="1" eaLnBrk="1" fontAlgn="auto" hangingPunct="1">
              <a:spcAft>
                <a:spcPts val="0"/>
              </a:spcAft>
              <a:buFont typeface="Arial" charset="0"/>
              <a:buChar char="•"/>
              <a:defRPr/>
            </a:pPr>
            <a:r>
              <a:rPr lang="en-US" dirty="0" smtClean="0"/>
              <a:t>Lack of feedback to reported errors with no proposed solutions</a:t>
            </a:r>
          </a:p>
          <a:p>
            <a:pPr lvl="1" eaLnBrk="1" fontAlgn="auto" hangingPunct="1">
              <a:spcAft>
                <a:spcPts val="0"/>
              </a:spcAft>
              <a:buFont typeface="Arial" charset="0"/>
              <a:buChar char="•"/>
              <a:defRPr/>
            </a:pPr>
            <a:r>
              <a:rPr lang="en-US" dirty="0" smtClean="0"/>
              <a:t>Standards are applied differently-doctors versus nurses </a:t>
            </a:r>
          </a:p>
          <a:p>
            <a:pPr lvl="1" eaLnBrk="1" fontAlgn="auto" hangingPunct="1">
              <a:spcAft>
                <a:spcPts val="0"/>
              </a:spcAft>
              <a:buFont typeface="Arial" charset="0"/>
              <a:buChar char="•"/>
              <a:defRPr/>
            </a:pPr>
            <a:r>
              <a:rPr lang="en-US" dirty="0" smtClean="0"/>
              <a:t>History of ignoring problems, looking the other way and belief that nothing will change</a:t>
            </a:r>
          </a:p>
          <a:p>
            <a:pPr lvl="1" eaLnBrk="1" fontAlgn="auto" hangingPunct="1">
              <a:spcAft>
                <a:spcPts val="0"/>
              </a:spcAft>
              <a:buFont typeface="Arial" charset="0"/>
              <a:buChar char="•"/>
              <a:defRPr/>
            </a:pPr>
            <a:r>
              <a:rPr lang="en-US" dirty="0" smtClean="0"/>
              <a:t>Just Culture is just lip service</a:t>
            </a:r>
          </a:p>
          <a:p>
            <a:pPr marL="0" lvl="1" indent="0" eaLnBrk="1" fontAlgn="auto" hangingPunct="1">
              <a:spcAft>
                <a:spcPts val="0"/>
              </a:spcAft>
              <a:buFont typeface="Arial" charset="0"/>
              <a:buNone/>
              <a:defRPr/>
            </a:pPr>
            <a:endParaRPr lang="en-US" sz="1200" baseline="30000" dirty="0" smtClean="0"/>
          </a:p>
        </p:txBody>
      </p:sp>
      <p:sp>
        <p:nvSpPr>
          <p:cNvPr id="3" name="Slide Number Placeholder 2"/>
          <p:cNvSpPr>
            <a:spLocks noGrp="1"/>
          </p:cNvSpPr>
          <p:nvPr>
            <p:ph type="sldNum" sz="quarter" idx="11"/>
          </p:nvPr>
        </p:nvSpPr>
        <p:spPr/>
        <p:txBody>
          <a:bodyPr/>
          <a:lstStyle/>
          <a:p>
            <a:pPr>
              <a:defRPr/>
            </a:pPr>
            <a:fld id="{31D50D32-4D88-4095-8FEF-5BD5AA4ED7B3}" type="slidenum">
              <a:rPr lang="en-US" smtClean="0"/>
              <a:pPr>
                <a:defRPr/>
              </a:pPr>
              <a:t>4</a:t>
            </a:fld>
            <a:endParaRPr lang="en-US" dirty="0"/>
          </a:p>
        </p:txBody>
      </p:sp>
    </p:spTree>
    <p:extLst>
      <p:ext uri="{BB962C8B-B14F-4D97-AF65-F5344CB8AC3E}">
        <p14:creationId xmlns:p14="http://schemas.microsoft.com/office/powerpoint/2010/main" val="35904002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309563" y="206375"/>
            <a:ext cx="6640512" cy="546100"/>
          </a:xfrm>
        </p:spPr>
        <p:txBody>
          <a:bodyPr/>
          <a:lstStyle/>
          <a:p>
            <a:pPr eaLnBrk="1" hangingPunct="1"/>
            <a:r>
              <a:rPr lang="en-US" altLang="en-US" dirty="0" smtClean="0">
                <a:ea typeface="Helvetica Neue" panose="02000503000000020004"/>
              </a:rPr>
              <a:t>What is Just Culture?</a:t>
            </a:r>
          </a:p>
        </p:txBody>
      </p:sp>
      <p:sp>
        <p:nvSpPr>
          <p:cNvPr id="2" name="Content Placeholder 1"/>
          <p:cNvSpPr>
            <a:spLocks noGrp="1"/>
          </p:cNvSpPr>
          <p:nvPr>
            <p:ph idx="1"/>
          </p:nvPr>
        </p:nvSpPr>
        <p:spPr/>
        <p:txBody>
          <a:bodyPr rtlCol="0">
            <a:normAutofit/>
          </a:bodyPr>
          <a:lstStyle/>
          <a:p>
            <a:pPr lvl="1" eaLnBrk="1" fontAlgn="auto" hangingPunct="1">
              <a:spcAft>
                <a:spcPts val="0"/>
              </a:spcAft>
              <a:buFont typeface="Arial" charset="0"/>
              <a:buChar char="•"/>
              <a:defRPr/>
            </a:pPr>
            <a:r>
              <a:rPr lang="en-US" dirty="0" smtClean="0"/>
              <a:t>Actions taken were dependent on whether there was or was not a bad outcome</a:t>
            </a:r>
          </a:p>
          <a:p>
            <a:pPr lvl="1" eaLnBrk="1" fontAlgn="auto" hangingPunct="1">
              <a:spcAft>
                <a:spcPts val="0"/>
              </a:spcAft>
              <a:buFont typeface="Arial" charset="0"/>
              <a:buChar char="•"/>
              <a:defRPr/>
            </a:pPr>
            <a:r>
              <a:rPr lang="en-US" dirty="0" smtClean="0"/>
              <a:t>Loss of respect or reputation or referrals if errors are acknowledged</a:t>
            </a:r>
          </a:p>
          <a:p>
            <a:pPr lvl="1" eaLnBrk="1" fontAlgn="auto" hangingPunct="1">
              <a:spcAft>
                <a:spcPts val="0"/>
              </a:spcAft>
              <a:buFont typeface="Arial" charset="0"/>
              <a:buChar char="•"/>
              <a:defRPr/>
            </a:pPr>
            <a:r>
              <a:rPr lang="en-US" dirty="0" smtClean="0"/>
              <a:t>Fear of punishment, reprisals and retribution</a:t>
            </a:r>
          </a:p>
          <a:p>
            <a:pPr marL="0" lvl="1" indent="0" eaLnBrk="1" fontAlgn="auto" hangingPunct="1">
              <a:spcAft>
                <a:spcPts val="0"/>
              </a:spcAft>
              <a:buFont typeface="Arial" charset="0"/>
              <a:buNone/>
              <a:defRPr/>
            </a:pPr>
            <a:endParaRPr lang="en-US" sz="1200" baseline="30000" dirty="0" smtClean="0"/>
          </a:p>
        </p:txBody>
      </p:sp>
      <p:sp>
        <p:nvSpPr>
          <p:cNvPr id="3" name="Slide Number Placeholder 2"/>
          <p:cNvSpPr>
            <a:spLocks noGrp="1"/>
          </p:cNvSpPr>
          <p:nvPr>
            <p:ph type="sldNum" sz="quarter" idx="11"/>
          </p:nvPr>
        </p:nvSpPr>
        <p:spPr/>
        <p:txBody>
          <a:bodyPr/>
          <a:lstStyle/>
          <a:p>
            <a:pPr>
              <a:defRPr/>
            </a:pPr>
            <a:fld id="{31D50D32-4D88-4095-8FEF-5BD5AA4ED7B3}" type="slidenum">
              <a:rPr lang="en-US" smtClean="0"/>
              <a:pPr>
                <a:defRPr/>
              </a:pPr>
              <a:t>5</a:t>
            </a:fld>
            <a:endParaRPr lang="en-US" dirty="0"/>
          </a:p>
        </p:txBody>
      </p:sp>
    </p:spTree>
    <p:extLst>
      <p:ext uri="{BB962C8B-B14F-4D97-AF65-F5344CB8AC3E}">
        <p14:creationId xmlns:p14="http://schemas.microsoft.com/office/powerpoint/2010/main" val="37306802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309563" y="206375"/>
            <a:ext cx="6640512" cy="546100"/>
          </a:xfrm>
        </p:spPr>
        <p:txBody>
          <a:bodyPr/>
          <a:lstStyle/>
          <a:p>
            <a:pPr eaLnBrk="1" hangingPunct="1"/>
            <a:r>
              <a:rPr lang="en-US" altLang="en-US" dirty="0" smtClean="0">
                <a:ea typeface="Helvetica Neue" panose="02000503000000020004"/>
              </a:rPr>
              <a:t>What is Just Culture?</a:t>
            </a:r>
          </a:p>
        </p:txBody>
      </p:sp>
      <p:sp>
        <p:nvSpPr>
          <p:cNvPr id="2" name="Content Placeholder 1"/>
          <p:cNvSpPr>
            <a:spLocks noGrp="1"/>
          </p:cNvSpPr>
          <p:nvPr>
            <p:ph idx="1"/>
          </p:nvPr>
        </p:nvSpPr>
        <p:spPr/>
        <p:txBody>
          <a:bodyPr rtlCol="0">
            <a:normAutofit/>
          </a:bodyPr>
          <a:lstStyle/>
          <a:p>
            <a:pPr eaLnBrk="1" fontAlgn="auto" hangingPunct="1">
              <a:spcAft>
                <a:spcPts val="0"/>
              </a:spcAft>
              <a:defRPr/>
            </a:pPr>
            <a:r>
              <a:rPr lang="en-US" dirty="0" smtClean="0"/>
              <a:t>Some Imperatives</a:t>
            </a:r>
          </a:p>
          <a:p>
            <a:pPr lvl="1" eaLnBrk="1" fontAlgn="auto" hangingPunct="1">
              <a:spcAft>
                <a:spcPts val="0"/>
              </a:spcAft>
              <a:buFont typeface="Arial" charset="0"/>
              <a:buChar char="•"/>
              <a:defRPr/>
            </a:pPr>
            <a:r>
              <a:rPr lang="en-US" dirty="0" smtClean="0"/>
              <a:t>Policies which simply punish do not work</a:t>
            </a:r>
          </a:p>
          <a:p>
            <a:pPr lvl="1" eaLnBrk="1" fontAlgn="auto" hangingPunct="1">
              <a:spcAft>
                <a:spcPts val="0"/>
              </a:spcAft>
              <a:buFont typeface="Arial" charset="0"/>
              <a:buChar char="•"/>
              <a:defRPr/>
            </a:pPr>
            <a:r>
              <a:rPr lang="en-US" dirty="0" smtClean="0"/>
              <a:t>Actions cannot be dependent on the outcomes and need to be consistent</a:t>
            </a:r>
          </a:p>
          <a:p>
            <a:pPr lvl="1" eaLnBrk="1" fontAlgn="auto" hangingPunct="1">
              <a:spcAft>
                <a:spcPts val="0"/>
              </a:spcAft>
              <a:buFont typeface="Arial" charset="0"/>
              <a:buChar char="•"/>
              <a:defRPr/>
            </a:pPr>
            <a:r>
              <a:rPr lang="en-US" dirty="0" smtClean="0"/>
              <a:t>Need to look at systems </a:t>
            </a:r>
            <a:r>
              <a:rPr lang="en-US" u="sng" dirty="0" smtClean="0"/>
              <a:t>AND</a:t>
            </a:r>
            <a:r>
              <a:rPr lang="en-US" dirty="0" smtClean="0"/>
              <a:t> behaviors - accountability is important</a:t>
            </a:r>
          </a:p>
          <a:p>
            <a:pPr lvl="1" eaLnBrk="1" fontAlgn="auto" hangingPunct="1">
              <a:spcAft>
                <a:spcPts val="0"/>
              </a:spcAft>
              <a:buFont typeface="Arial" charset="0"/>
              <a:buChar char="•"/>
              <a:defRPr/>
            </a:pPr>
            <a:r>
              <a:rPr lang="en-US" dirty="0" smtClean="0"/>
              <a:t>Most incidents are based on human error and not intentional at-risk or reckless behavior</a:t>
            </a:r>
          </a:p>
          <a:p>
            <a:pPr marL="0" lvl="1" indent="0" eaLnBrk="1" fontAlgn="auto" hangingPunct="1">
              <a:spcAft>
                <a:spcPts val="0"/>
              </a:spcAft>
              <a:buFont typeface="Arial" charset="0"/>
              <a:buNone/>
              <a:defRPr/>
            </a:pPr>
            <a:endParaRPr lang="en-US" sz="1200" baseline="30000" dirty="0" smtClean="0"/>
          </a:p>
        </p:txBody>
      </p:sp>
      <p:sp>
        <p:nvSpPr>
          <p:cNvPr id="3" name="Slide Number Placeholder 2"/>
          <p:cNvSpPr>
            <a:spLocks noGrp="1"/>
          </p:cNvSpPr>
          <p:nvPr>
            <p:ph type="sldNum" sz="quarter" idx="11"/>
          </p:nvPr>
        </p:nvSpPr>
        <p:spPr/>
        <p:txBody>
          <a:bodyPr/>
          <a:lstStyle/>
          <a:p>
            <a:pPr>
              <a:defRPr/>
            </a:pPr>
            <a:fld id="{31D50D32-4D88-4095-8FEF-5BD5AA4ED7B3}" type="slidenum">
              <a:rPr lang="en-US" smtClean="0"/>
              <a:pPr>
                <a:defRPr/>
              </a:pPr>
              <a:t>6</a:t>
            </a:fld>
            <a:endParaRPr lang="en-US" dirty="0"/>
          </a:p>
        </p:txBody>
      </p:sp>
    </p:spTree>
    <p:extLst>
      <p:ext uri="{BB962C8B-B14F-4D97-AF65-F5344CB8AC3E}">
        <p14:creationId xmlns:p14="http://schemas.microsoft.com/office/powerpoint/2010/main" val="19261690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309563" y="206375"/>
            <a:ext cx="6640512" cy="546100"/>
          </a:xfrm>
        </p:spPr>
        <p:txBody>
          <a:bodyPr/>
          <a:lstStyle/>
          <a:p>
            <a:pPr eaLnBrk="1" hangingPunct="1"/>
            <a:r>
              <a:rPr lang="en-US" altLang="en-US" dirty="0" smtClean="0">
                <a:ea typeface="Helvetica Neue" panose="02000503000000020004"/>
              </a:rPr>
              <a:t>Just Culture – The Three Behavior</a:t>
            </a:r>
          </a:p>
        </p:txBody>
      </p:sp>
      <p:sp>
        <p:nvSpPr>
          <p:cNvPr id="2" name="Content Placeholder 1"/>
          <p:cNvSpPr>
            <a:spLocks noGrp="1"/>
          </p:cNvSpPr>
          <p:nvPr>
            <p:ph idx="1"/>
          </p:nvPr>
        </p:nvSpPr>
        <p:spPr/>
        <p:txBody>
          <a:bodyPr rtlCol="0">
            <a:normAutofit/>
          </a:bodyPr>
          <a:lstStyle/>
          <a:p>
            <a:pPr eaLnBrk="1" fontAlgn="auto" hangingPunct="1">
              <a:spcAft>
                <a:spcPts val="0"/>
              </a:spcAft>
              <a:defRPr/>
            </a:pPr>
            <a:r>
              <a:rPr lang="en-US" dirty="0" smtClean="0"/>
              <a:t>Human Error</a:t>
            </a:r>
          </a:p>
          <a:p>
            <a:pPr lvl="1" eaLnBrk="1" fontAlgn="auto" hangingPunct="1">
              <a:spcAft>
                <a:spcPts val="0"/>
              </a:spcAft>
              <a:defRPr/>
            </a:pPr>
            <a:r>
              <a:rPr lang="en-US" dirty="0" smtClean="0"/>
              <a:t>Human error involves unintentional and unpredictable behavior that causes or could cause an undesirable outcome</a:t>
            </a:r>
          </a:p>
          <a:p>
            <a:pPr lvl="1" eaLnBrk="1" fontAlgn="auto" hangingPunct="1">
              <a:spcAft>
                <a:spcPts val="0"/>
              </a:spcAft>
              <a:defRPr/>
            </a:pPr>
            <a:r>
              <a:rPr lang="en-US" dirty="0" smtClean="0"/>
              <a:t>It is not a behavioral choice, people do not choose to make errors</a:t>
            </a:r>
          </a:p>
          <a:p>
            <a:pPr lvl="1" eaLnBrk="1" fontAlgn="auto" hangingPunct="1">
              <a:spcAft>
                <a:spcPts val="0"/>
              </a:spcAft>
              <a:defRPr/>
            </a:pPr>
            <a:r>
              <a:rPr lang="en-US" dirty="0" smtClean="0"/>
              <a:t>Terms include a mistake, slip up, lack of attention, lapses based on missed actions or omissions</a:t>
            </a:r>
          </a:p>
          <a:p>
            <a:pPr lvl="1" eaLnBrk="1" fontAlgn="auto" hangingPunct="1">
              <a:spcAft>
                <a:spcPts val="0"/>
              </a:spcAft>
              <a:buFont typeface="Arial" charset="0"/>
              <a:buChar char="•"/>
              <a:defRPr/>
            </a:pPr>
            <a:r>
              <a:rPr lang="en-US" dirty="0"/>
              <a:t>Punishment makes no sense when a human error is committed because the error was not </a:t>
            </a:r>
            <a:r>
              <a:rPr lang="en-US" dirty="0" smtClean="0"/>
              <a:t>intentional</a:t>
            </a:r>
          </a:p>
          <a:p>
            <a:pPr lvl="1" fontAlgn="auto">
              <a:spcAft>
                <a:spcPts val="0"/>
              </a:spcAft>
              <a:buFont typeface="Arial" charset="0"/>
              <a:buChar char="•"/>
              <a:defRPr/>
            </a:pPr>
            <a:r>
              <a:rPr lang="en-US" dirty="0"/>
              <a:t>Under the circumstances, consoling and advising rather than </a:t>
            </a:r>
            <a:r>
              <a:rPr lang="en-US" dirty="0" smtClean="0"/>
              <a:t>imposing punishment </a:t>
            </a:r>
            <a:r>
              <a:rPr lang="en-US" dirty="0"/>
              <a:t>is the recommended action to be taken</a:t>
            </a:r>
          </a:p>
          <a:p>
            <a:pPr lvl="1" eaLnBrk="1" fontAlgn="auto" hangingPunct="1">
              <a:spcAft>
                <a:spcPts val="0"/>
              </a:spcAft>
              <a:defRPr/>
            </a:pPr>
            <a:endParaRPr lang="en-US" dirty="0" smtClean="0"/>
          </a:p>
          <a:p>
            <a:pPr lvl="1" eaLnBrk="1" fontAlgn="auto" hangingPunct="1">
              <a:spcAft>
                <a:spcPts val="0"/>
              </a:spcAft>
              <a:buFont typeface="Arial" charset="0"/>
              <a:buChar char="•"/>
              <a:defRPr/>
            </a:pPr>
            <a:endParaRPr lang="en-US" dirty="0" smtClean="0"/>
          </a:p>
          <a:p>
            <a:pPr lvl="2" eaLnBrk="1" fontAlgn="auto" hangingPunct="1">
              <a:spcAft>
                <a:spcPts val="0"/>
              </a:spcAft>
              <a:defRPr/>
            </a:pPr>
            <a:endParaRPr lang="en-US" dirty="0" smtClean="0"/>
          </a:p>
          <a:p>
            <a:pPr marL="0" lvl="1" indent="0" eaLnBrk="1" fontAlgn="auto" hangingPunct="1">
              <a:spcAft>
                <a:spcPts val="0"/>
              </a:spcAft>
              <a:buFont typeface="Arial" charset="0"/>
              <a:buNone/>
              <a:defRPr/>
            </a:pPr>
            <a:endParaRPr lang="en-US" sz="1200" baseline="30000" dirty="0" smtClean="0"/>
          </a:p>
        </p:txBody>
      </p:sp>
      <p:sp>
        <p:nvSpPr>
          <p:cNvPr id="3" name="Slide Number Placeholder 2"/>
          <p:cNvSpPr>
            <a:spLocks noGrp="1"/>
          </p:cNvSpPr>
          <p:nvPr>
            <p:ph type="sldNum" sz="quarter" idx="11"/>
          </p:nvPr>
        </p:nvSpPr>
        <p:spPr/>
        <p:txBody>
          <a:bodyPr/>
          <a:lstStyle/>
          <a:p>
            <a:pPr>
              <a:defRPr/>
            </a:pPr>
            <a:fld id="{31D50D32-4D88-4095-8FEF-5BD5AA4ED7B3}" type="slidenum">
              <a:rPr lang="en-US" smtClean="0"/>
              <a:pPr>
                <a:defRPr/>
              </a:pPr>
              <a:t>7</a:t>
            </a:fld>
            <a:endParaRPr lang="en-US" dirty="0"/>
          </a:p>
        </p:txBody>
      </p:sp>
    </p:spTree>
    <p:extLst>
      <p:ext uri="{BB962C8B-B14F-4D97-AF65-F5344CB8AC3E}">
        <p14:creationId xmlns:p14="http://schemas.microsoft.com/office/powerpoint/2010/main" val="2142353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309563" y="206375"/>
            <a:ext cx="6640512" cy="546100"/>
          </a:xfrm>
        </p:spPr>
        <p:txBody>
          <a:bodyPr/>
          <a:lstStyle/>
          <a:p>
            <a:pPr eaLnBrk="1" hangingPunct="1"/>
            <a:r>
              <a:rPr lang="en-US" altLang="en-US" dirty="0" smtClean="0">
                <a:ea typeface="Helvetica Neue" panose="02000503000000020004"/>
              </a:rPr>
              <a:t>Just Culture – The Three Behaviors</a:t>
            </a:r>
          </a:p>
        </p:txBody>
      </p:sp>
      <p:sp>
        <p:nvSpPr>
          <p:cNvPr id="2" name="Content Placeholder 1"/>
          <p:cNvSpPr>
            <a:spLocks noGrp="1"/>
          </p:cNvSpPr>
          <p:nvPr>
            <p:ph idx="1"/>
          </p:nvPr>
        </p:nvSpPr>
        <p:spPr>
          <a:xfrm>
            <a:off x="309489" y="774277"/>
            <a:ext cx="8539162" cy="3859635"/>
          </a:xfrm>
        </p:spPr>
        <p:txBody>
          <a:bodyPr rtlCol="0">
            <a:noAutofit/>
          </a:bodyPr>
          <a:lstStyle/>
          <a:p>
            <a:pPr fontAlgn="auto">
              <a:spcAft>
                <a:spcPts val="0"/>
              </a:spcAft>
              <a:defRPr/>
            </a:pPr>
            <a:r>
              <a:rPr lang="en-US" dirty="0" smtClean="0"/>
              <a:t>At-Risk Behavior</a:t>
            </a:r>
          </a:p>
          <a:p>
            <a:pPr lvl="1" eaLnBrk="1" fontAlgn="auto" hangingPunct="1">
              <a:lnSpc>
                <a:spcPct val="100000"/>
              </a:lnSpc>
              <a:spcBef>
                <a:spcPts val="500"/>
              </a:spcBef>
              <a:spcAft>
                <a:spcPts val="0"/>
              </a:spcAft>
              <a:defRPr/>
            </a:pPr>
            <a:r>
              <a:rPr lang="en-US" sz="1750" dirty="0" smtClean="0"/>
              <a:t>Includes both intentional actions and the violation of rules, policies and procedures which increase risk</a:t>
            </a:r>
          </a:p>
          <a:p>
            <a:pPr lvl="1" eaLnBrk="1" fontAlgn="auto" hangingPunct="1">
              <a:lnSpc>
                <a:spcPct val="100000"/>
              </a:lnSpc>
              <a:spcBef>
                <a:spcPts val="500"/>
              </a:spcBef>
              <a:spcAft>
                <a:spcPts val="0"/>
              </a:spcAft>
              <a:defRPr/>
            </a:pPr>
            <a:r>
              <a:rPr lang="en-US" sz="1750" dirty="0" smtClean="0"/>
              <a:t>Such behaviors are sometimes caused by individuals taking shortcuts while violating policies to achieve a certain end believing the risk to be justified</a:t>
            </a:r>
          </a:p>
          <a:p>
            <a:pPr lvl="1" eaLnBrk="1" fontAlgn="auto" hangingPunct="1">
              <a:lnSpc>
                <a:spcPct val="100000"/>
              </a:lnSpc>
              <a:spcBef>
                <a:spcPts val="500"/>
              </a:spcBef>
              <a:spcAft>
                <a:spcPts val="0"/>
              </a:spcAft>
              <a:defRPr/>
            </a:pPr>
            <a:r>
              <a:rPr lang="en-US" sz="1750" dirty="0"/>
              <a:t>Sometimes these at-risks behaviors become the “norm” and are simply followed by others because patient harm </a:t>
            </a:r>
            <a:r>
              <a:rPr lang="en-US" sz="1750" dirty="0" smtClean="0"/>
              <a:t>rarely, if ever, occurs</a:t>
            </a:r>
          </a:p>
          <a:p>
            <a:pPr lvl="1">
              <a:lnSpc>
                <a:spcPct val="100000"/>
              </a:lnSpc>
              <a:spcBef>
                <a:spcPts val="500"/>
              </a:spcBef>
            </a:pPr>
            <a:r>
              <a:rPr lang="en-US" sz="1750" dirty="0"/>
              <a:t>The term “negligence” is another word used for at-risk behaviors where harm does occur</a:t>
            </a:r>
          </a:p>
          <a:p>
            <a:pPr lvl="1">
              <a:lnSpc>
                <a:spcPct val="100000"/>
              </a:lnSpc>
              <a:spcBef>
                <a:spcPts val="500"/>
              </a:spcBef>
            </a:pPr>
            <a:r>
              <a:rPr lang="en-US" sz="1750" dirty="0"/>
              <a:t>Under these circumstances, the recommended action is that the individual be coached as to proper behavior as well as to understand any underlying system-based causes for their behavior which should be addressed and corrected</a:t>
            </a:r>
          </a:p>
          <a:p>
            <a:pPr lvl="1" eaLnBrk="1" fontAlgn="auto" hangingPunct="1">
              <a:spcAft>
                <a:spcPts val="0"/>
              </a:spcAft>
              <a:defRPr/>
            </a:pPr>
            <a:endParaRPr lang="en-US" dirty="0"/>
          </a:p>
          <a:p>
            <a:pPr lvl="1" eaLnBrk="1" fontAlgn="auto" hangingPunct="1">
              <a:spcAft>
                <a:spcPts val="0"/>
              </a:spcAft>
              <a:defRPr/>
            </a:pPr>
            <a:endParaRPr lang="en-US" dirty="0" smtClean="0"/>
          </a:p>
          <a:p>
            <a:pPr lvl="2" eaLnBrk="1" fontAlgn="auto" hangingPunct="1">
              <a:spcAft>
                <a:spcPts val="0"/>
              </a:spcAft>
              <a:defRPr/>
            </a:pPr>
            <a:endParaRPr lang="en-US" dirty="0" smtClean="0"/>
          </a:p>
          <a:p>
            <a:pPr marL="0" lvl="1" indent="0" eaLnBrk="1" fontAlgn="auto" hangingPunct="1">
              <a:spcAft>
                <a:spcPts val="0"/>
              </a:spcAft>
              <a:buFont typeface="Arial" charset="0"/>
              <a:buNone/>
              <a:defRPr/>
            </a:pPr>
            <a:endParaRPr lang="en-US" sz="1200" baseline="30000" dirty="0" smtClean="0"/>
          </a:p>
        </p:txBody>
      </p:sp>
      <p:sp>
        <p:nvSpPr>
          <p:cNvPr id="3" name="Slide Number Placeholder 2"/>
          <p:cNvSpPr>
            <a:spLocks noGrp="1"/>
          </p:cNvSpPr>
          <p:nvPr>
            <p:ph type="sldNum" sz="quarter" idx="11"/>
          </p:nvPr>
        </p:nvSpPr>
        <p:spPr/>
        <p:txBody>
          <a:bodyPr/>
          <a:lstStyle/>
          <a:p>
            <a:pPr>
              <a:defRPr/>
            </a:pPr>
            <a:fld id="{31D50D32-4D88-4095-8FEF-5BD5AA4ED7B3}" type="slidenum">
              <a:rPr lang="en-US" smtClean="0"/>
              <a:pPr>
                <a:defRPr/>
              </a:pPr>
              <a:t>8</a:t>
            </a:fld>
            <a:endParaRPr lang="en-US" dirty="0"/>
          </a:p>
        </p:txBody>
      </p:sp>
    </p:spTree>
    <p:extLst>
      <p:ext uri="{BB962C8B-B14F-4D97-AF65-F5344CB8AC3E}">
        <p14:creationId xmlns:p14="http://schemas.microsoft.com/office/powerpoint/2010/main" val="412200258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AMSS Template">
  <a:themeElements>
    <a:clrScheme name="Custom 3">
      <a:dk1>
        <a:srgbClr val="D73828"/>
      </a:dk1>
      <a:lt1>
        <a:srgbClr val="83B0FF"/>
      </a:lt1>
      <a:dk2>
        <a:srgbClr val="172E40"/>
      </a:dk2>
      <a:lt2>
        <a:srgbClr val="00718A"/>
      </a:lt2>
      <a:accent1>
        <a:srgbClr val="ECCA83"/>
      </a:accent1>
      <a:accent2>
        <a:srgbClr val="952212"/>
      </a:accent2>
      <a:accent3>
        <a:srgbClr val="58595B"/>
      </a:accent3>
      <a:accent4>
        <a:srgbClr val="FFFFFF"/>
      </a:accent4>
      <a:accent5>
        <a:srgbClr val="83B0CD"/>
      </a:accent5>
      <a:accent6>
        <a:srgbClr val="172E40"/>
      </a:accent6>
      <a:hlink>
        <a:srgbClr val="00718A"/>
      </a:hlink>
      <a:folHlink>
        <a:srgbClr val="FFFFFF"/>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MSS_373820-19_AC_PPT_Update_16_9" id="{EA525CA1-020B-F244-8B14-6163B145C6FC}" vid="{DB654AD9-05D8-CA41-A7F2-25B39CBCC6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2729</Words>
  <Application>Microsoft Office PowerPoint</Application>
  <PresentationFormat>On-screen Show (16:9)</PresentationFormat>
  <Paragraphs>212</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Corbel</vt:lpstr>
      <vt:lpstr>Helvetica Neue</vt:lpstr>
      <vt:lpstr>Helvetica Neue Light</vt:lpstr>
      <vt:lpstr>Symbol</vt:lpstr>
      <vt:lpstr>Wingdings</vt:lpstr>
      <vt:lpstr>NAMSS Template</vt:lpstr>
      <vt:lpstr>PowerPoint Presentation</vt:lpstr>
      <vt:lpstr>PowerPoint Presentation</vt:lpstr>
      <vt:lpstr>What is Just Culture?</vt:lpstr>
      <vt:lpstr>What is Just Culture?</vt:lpstr>
      <vt:lpstr>What is Just Culture</vt:lpstr>
      <vt:lpstr>What is Just Culture?</vt:lpstr>
      <vt:lpstr>What is Just Culture?</vt:lpstr>
      <vt:lpstr>Just Culture – The Three Behavior</vt:lpstr>
      <vt:lpstr>Just Culture – The Three Behaviors</vt:lpstr>
      <vt:lpstr>Just Culture – The Three Behaviors</vt:lpstr>
      <vt:lpstr>Just Culture – The Three Behaviors</vt:lpstr>
      <vt:lpstr>Just Culture – The Three Behaviors</vt:lpstr>
      <vt:lpstr>Just Culture – The Three Behaviors</vt:lpstr>
      <vt:lpstr>Just Culture – The Three Behaviors</vt:lpstr>
      <vt:lpstr>Just Culture – The Three Behaviors</vt:lpstr>
      <vt:lpstr>Just Culture – The Three Behaviors</vt:lpstr>
      <vt:lpstr>Just Culture – The Three Behaviors</vt:lpstr>
      <vt:lpstr>Just Culture – The Three Behaviors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lpstr>Just Culture Options - Bylaw and Policy Recommendations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2017-12-18T14:35:35Z</dcterms:created>
  <dcterms:modified xsi:type="dcterms:W3CDTF">2019-08-28T18:59:36Z</dcterms:modified>
</cp:coreProperties>
</file>