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68" r:id="rId2"/>
    <p:sldId id="269" r:id="rId3"/>
    <p:sldId id="278" r:id="rId4"/>
    <p:sldId id="270" r:id="rId5"/>
    <p:sldId id="277" r:id="rId6"/>
    <p:sldId id="271" r:id="rId7"/>
    <p:sldId id="279" r:id="rId8"/>
    <p:sldId id="272" r:id="rId9"/>
    <p:sldId id="280" r:id="rId10"/>
    <p:sldId id="281" r:id="rId11"/>
    <p:sldId id="273" r:id="rId12"/>
    <p:sldId id="282" r:id="rId13"/>
    <p:sldId id="274" r:id="rId14"/>
    <p:sldId id="284" r:id="rId15"/>
    <p:sldId id="285" r:id="rId16"/>
    <p:sldId id="275" r:id="rId17"/>
    <p:sldId id="286" r:id="rId18"/>
    <p:sldId id="276" r:id="rId19"/>
    <p:sldId id="267" r:id="rId20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5400" userDrawn="1">
          <p15:clr>
            <a:srgbClr val="A4A3A4"/>
          </p15:clr>
        </p15:guide>
        <p15:guide id="3" pos="360" userDrawn="1">
          <p15:clr>
            <a:srgbClr val="A4A3A4"/>
          </p15:clr>
        </p15:guide>
        <p15:guide id="4" orient="horz" pos="1858" userDrawn="1">
          <p15:clr>
            <a:srgbClr val="A4A3A4"/>
          </p15:clr>
        </p15:guide>
        <p15:guide id="5" orient="horz" pos="2256" userDrawn="1">
          <p15:clr>
            <a:srgbClr val="A4A3A4"/>
          </p15:clr>
        </p15:guide>
        <p15:guide id="6" orient="horz" pos="2676" userDrawn="1">
          <p15:clr>
            <a:srgbClr val="A4A3A4"/>
          </p15:clr>
        </p15:guide>
        <p15:guide id="7" orient="horz" pos="3888" userDrawn="1">
          <p15:clr>
            <a:srgbClr val="A4A3A4"/>
          </p15:clr>
        </p15:guide>
        <p15:guide id="8" orient="horz" pos="2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CE4"/>
    <a:srgbClr val="003087"/>
    <a:srgbClr val="D0D0CE"/>
    <a:srgbClr val="F4D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14" y="90"/>
      </p:cViewPr>
      <p:guideLst>
        <p:guide orient="horz" pos="888"/>
        <p:guide pos="5400"/>
        <p:guide pos="360"/>
        <p:guide orient="horz" pos="1858"/>
        <p:guide orient="horz" pos="2256"/>
        <p:guide orient="horz" pos="2676"/>
        <p:guide orient="horz" pos="3888"/>
        <p:guide orient="horz" pos="27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7D111-7242-475C-8AA1-EBD26F1DE09B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5642B-F94D-4C2E-BFB7-4ACB1F988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4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6CA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F6AF70-AC76-4708-A9B6-CE06FB013D89}"/>
              </a:ext>
            </a:extLst>
          </p:cNvPr>
          <p:cNvSpPr/>
          <p:nvPr userDrawn="1"/>
        </p:nvSpPr>
        <p:spPr bwMode="invGray">
          <a:xfrm>
            <a:off x="0" y="1143000"/>
            <a:ext cx="9144000" cy="5715000"/>
          </a:xfrm>
          <a:prstGeom prst="rect">
            <a:avLst/>
          </a:prstGeom>
          <a:solidFill>
            <a:srgbClr val="00308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5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652463" y="433388"/>
            <a:ext cx="1320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5C0C1CF-8E06-4EC8-A1EB-2857CF8D7F0A}"/>
              </a:ext>
            </a:extLst>
          </p:cNvPr>
          <p:cNvCxnSpPr>
            <a:cxnSpLocks/>
          </p:cNvCxnSpPr>
          <p:nvPr userDrawn="1"/>
        </p:nvCxnSpPr>
        <p:spPr>
          <a:xfrm>
            <a:off x="592138" y="4397375"/>
            <a:ext cx="873125" cy="4763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387293E2-A38A-4093-A142-9480EC64B4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738" y="2121024"/>
            <a:ext cx="6470822" cy="893512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CB7EA3-71EC-45EA-A703-2252AFB407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738" y="3051123"/>
            <a:ext cx="3655654" cy="215444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altLang="en-US" dirty="0" smtClean="0"/>
              <a:t>Month ##, 20##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C0571A75-D7F0-415B-A35F-58F01C4924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738" y="1846763"/>
            <a:ext cx="6367462" cy="215444"/>
          </a:xfrm>
        </p:spPr>
        <p:txBody>
          <a:bodyPr>
            <a:noAutofit/>
          </a:bodyPr>
          <a:lstStyle>
            <a:lvl1pPr marL="0" indent="0">
              <a:buNone/>
              <a:defRPr sz="1600" cap="all" spc="80" baseline="0">
                <a:solidFill>
                  <a:srgbClr val="6CACE4"/>
                </a:solidFill>
              </a:defRPr>
            </a:lvl1pPr>
          </a:lstStyle>
          <a:p>
            <a:pPr lvl="0"/>
            <a:r>
              <a:rPr lang="en-US" dirty="0" smtClean="0"/>
              <a:t>PRESENTATION TO</a:t>
            </a:r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FE0C2CC-A1D1-4BF1-9696-69403BD738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6738" y="4675434"/>
            <a:ext cx="8410114" cy="293091"/>
          </a:xfrm>
        </p:spPr>
        <p:txBody>
          <a:bodyPr numCol="2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 b="0" cap="all" spc="80" baseline="0">
                <a:solidFill>
                  <a:schemeClr val="bg1"/>
                </a:solidFill>
              </a:defRPr>
            </a:lvl1pPr>
            <a:lvl2pPr marL="0" indent="0">
              <a:spcBef>
                <a:spcPts val="800"/>
              </a:spcBef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A36DE364-BBDC-4672-881A-34969F11D3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738" y="5127621"/>
            <a:ext cx="8410114" cy="1205585"/>
          </a:xfrm>
        </p:spPr>
        <p:txBody>
          <a:bodyPr numCol="2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 b="1" cap="none" spc="0" baseline="0">
                <a:solidFill>
                  <a:schemeClr val="bg1"/>
                </a:solidFill>
              </a:defRPr>
            </a:lvl1pPr>
            <a:lvl2pPr marL="0" indent="0">
              <a:spcBef>
                <a:spcPts val="800"/>
              </a:spcBef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1500" b="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171769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58800" y="6419850"/>
            <a:ext cx="6096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dirty="0" smtClean="0">
                <a:solidFill>
                  <a:srgbClr val="D0D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Katten Muchin Rosenman LLP  |  Confidential &amp; Proprietary </a:t>
            </a:r>
            <a:endParaRPr lang="en-US" altLang="en-US" sz="900" dirty="0">
              <a:solidFill>
                <a:srgbClr val="D0D0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6740" y="1709740"/>
            <a:ext cx="7257279" cy="2014121"/>
          </a:xfrm>
          <a:noFill/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10475" y="6457950"/>
            <a:ext cx="974725" cy="1857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C11E6D9-9C93-4E30-8741-FE6D1B8A6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08045DB-2FF7-4927-9017-74B89617A3A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3328" y="1490663"/>
            <a:ext cx="3658676" cy="4605337"/>
          </a:xfrm>
        </p:spPr>
        <p:txBody>
          <a:bodyPr/>
          <a:lstStyle>
            <a:lvl1pPr>
              <a:defRPr/>
            </a:lvl1pPr>
            <a:lvl2pPr marL="515938" indent="-288925">
              <a:buFont typeface="Arial" panose="020B0604020202020204" pitchFamily="34" charset="0"/>
              <a:buChar char="—"/>
              <a:defRPr/>
            </a:lvl2pPr>
            <a:lvl3pPr marL="742950" indent="-227013">
              <a:defRPr/>
            </a:lvl3pPr>
            <a:lvl4pPr marL="1031875" indent="-288925">
              <a:buFont typeface="Arial" panose="020B0604020202020204" pitchFamily="34" charset="0"/>
              <a:buChar char="—"/>
              <a:defRPr/>
            </a:lvl4pPr>
            <a:lvl5pPr marL="1258888" indent="-227013"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6771D2-792B-458D-A112-AA485183546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942552" y="1490663"/>
            <a:ext cx="3633634" cy="4605337"/>
          </a:xfrm>
        </p:spPr>
        <p:txBody>
          <a:bodyPr/>
          <a:lstStyle>
            <a:lvl1pPr>
              <a:defRPr/>
            </a:lvl1pPr>
            <a:lvl2pPr marL="515938" indent="-288925">
              <a:buFont typeface="Arial" panose="020B0604020202020204" pitchFamily="34" charset="0"/>
              <a:buChar char="—"/>
              <a:defRPr/>
            </a:lvl2pPr>
            <a:lvl3pPr marL="742950" indent="-227013">
              <a:defRPr/>
            </a:lvl3pPr>
            <a:lvl4pPr marL="1031875" indent="-288925">
              <a:buFont typeface="Arial" panose="020B0604020202020204" pitchFamily="34" charset="0"/>
              <a:buChar char="—"/>
              <a:defRPr/>
            </a:lvl4pPr>
            <a:lvl5pPr marL="1258888" indent="-227013"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457950" y="6356350"/>
            <a:ext cx="21177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61807-69BB-4A46-993A-35D7B1867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4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6738" y="1495635"/>
            <a:ext cx="3681412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Slide Subtitle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6AFE38-A6C2-4807-989D-22AFB1E3DD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6737" y="2517913"/>
            <a:ext cx="3681413" cy="3578087"/>
          </a:xfrm>
        </p:spPr>
        <p:txBody>
          <a:bodyPr/>
          <a:lstStyle>
            <a:lvl1pPr>
              <a:defRPr/>
            </a:lvl1pPr>
            <a:lvl2pPr marL="515938" indent="-288925">
              <a:buFont typeface="Arial" panose="020B0604020202020204" pitchFamily="34" charset="0"/>
              <a:buChar char="—"/>
              <a:defRPr/>
            </a:lvl2pPr>
            <a:lvl3pPr marL="742950" indent="-227013">
              <a:defRPr/>
            </a:lvl3pPr>
            <a:lvl4pPr marL="1031875" indent="-288925">
              <a:buFont typeface="Arial" panose="020B0604020202020204" pitchFamily="34" charset="0"/>
              <a:buChar char="—"/>
              <a:defRPr/>
            </a:lvl4pPr>
            <a:lvl5pPr marL="1258888" indent="-227013"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902148" y="1495635"/>
            <a:ext cx="3681412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Slide Subtitle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F6AFE38-A6C2-4807-989D-22AFB1E3DD2D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902147" y="2517913"/>
            <a:ext cx="3681413" cy="3578087"/>
          </a:xfrm>
        </p:spPr>
        <p:txBody>
          <a:bodyPr/>
          <a:lstStyle>
            <a:lvl1pPr>
              <a:defRPr/>
            </a:lvl1pPr>
            <a:lvl2pPr marL="515938" indent="-288925">
              <a:buFont typeface="Arial" panose="020B0604020202020204" pitchFamily="34" charset="0"/>
              <a:buChar char="—"/>
              <a:defRPr/>
            </a:lvl2pPr>
            <a:lvl3pPr marL="742950" indent="-227013">
              <a:defRPr/>
            </a:lvl3pPr>
            <a:lvl4pPr marL="1031875" indent="-288925">
              <a:buFont typeface="Arial" panose="020B0604020202020204" pitchFamily="34" charset="0"/>
              <a:buChar char="—"/>
              <a:defRPr/>
            </a:lvl4pPr>
            <a:lvl5pPr marL="1258888" indent="-227013">
              <a:defRPr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6457950" y="6356350"/>
            <a:ext cx="2125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7EB45-8627-4640-87C8-137FFA92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7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125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4581-3448-48A3-98FB-CEEF1336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5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457950" y="6356350"/>
            <a:ext cx="2125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AE49D-455F-485F-993C-EF4438A6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86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1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A picture containing outdoor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5C0C1CF-8E06-4EC8-A1EB-2857CF8D7F0A}"/>
              </a:ext>
            </a:extLst>
          </p:cNvPr>
          <p:cNvCxnSpPr>
            <a:cxnSpLocks/>
          </p:cNvCxnSpPr>
          <p:nvPr userDrawn="1"/>
        </p:nvCxnSpPr>
        <p:spPr>
          <a:xfrm>
            <a:off x="592138" y="4397375"/>
            <a:ext cx="873125" cy="4763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433388"/>
            <a:ext cx="13208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87293E2-A38A-4093-A142-9480EC64B4B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738" y="2121024"/>
            <a:ext cx="6470822" cy="893512"/>
          </a:xfrm>
        </p:spPr>
        <p:txBody>
          <a:bodyPr anchor="b"/>
          <a:lstStyle>
            <a:lvl1pPr algn="l">
              <a:defRPr sz="44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CB7EA3-71EC-45EA-A703-2252AFB4078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738" y="3051123"/>
            <a:ext cx="3655654" cy="215444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altLang="en-US" dirty="0" smtClean="0"/>
              <a:t>Month ##, 20##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C0571A75-D7F0-415B-A35F-58F01C4924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6738" y="1846763"/>
            <a:ext cx="6367462" cy="215444"/>
          </a:xfrm>
        </p:spPr>
        <p:txBody>
          <a:bodyPr>
            <a:noAutofit/>
          </a:bodyPr>
          <a:lstStyle>
            <a:lvl1pPr marL="0" indent="0">
              <a:buNone/>
              <a:defRPr sz="1600" cap="all" spc="8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TO</a:t>
            </a:r>
            <a:endParaRPr lang="en-US" dirty="0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3FE0C2CC-A1D1-4BF1-9696-69403BD738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6738" y="4675434"/>
            <a:ext cx="8410114" cy="293091"/>
          </a:xfrm>
        </p:spPr>
        <p:txBody>
          <a:bodyPr numCol="2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 b="0" cap="all" spc="80" baseline="0">
                <a:solidFill>
                  <a:schemeClr val="bg1"/>
                </a:solidFill>
              </a:defRPr>
            </a:lvl1pPr>
            <a:lvl2pPr marL="0" indent="0">
              <a:spcBef>
                <a:spcPts val="800"/>
              </a:spcBef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PRESENTERS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A36DE364-BBDC-4672-881A-34969F11D3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6738" y="5127621"/>
            <a:ext cx="8410114" cy="1205585"/>
          </a:xfrm>
        </p:spPr>
        <p:txBody>
          <a:bodyPr numCol="2"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 b="1" cap="none" spc="0" baseline="0">
                <a:solidFill>
                  <a:schemeClr val="bg1"/>
                </a:solidFill>
              </a:defRPr>
            </a:lvl1pPr>
            <a:lvl2pPr marL="0" indent="0">
              <a:spcBef>
                <a:spcPts val="800"/>
              </a:spcBef>
              <a:buNone/>
              <a:defRPr sz="1800" b="1">
                <a:solidFill>
                  <a:schemeClr val="bg1"/>
                </a:solidFill>
              </a:defRPr>
            </a:lvl2pPr>
          </a:lstStyle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1500" b="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500" dirty="0" err="1" smtClean="0"/>
              <a:t>Firstname</a:t>
            </a:r>
            <a:r>
              <a:rPr lang="en-US" sz="1500" dirty="0" smtClean="0"/>
              <a:t> </a:t>
            </a:r>
            <a:r>
              <a:rPr lang="en-US" sz="1500" dirty="0" err="1" smtClean="0"/>
              <a:t>Lastname</a:t>
            </a:r>
            <a:r>
              <a:rPr lang="en-US" sz="1500" dirty="0" smtClean="0"/>
              <a:t>, </a:t>
            </a:r>
            <a:r>
              <a:rPr lang="en-US" sz="1500" b="0" dirty="0" smtClean="0"/>
              <a:t>Title, City</a:t>
            </a:r>
            <a:endParaRPr lang="en-US" sz="1500" b="0" dirty="0"/>
          </a:p>
        </p:txBody>
      </p:sp>
    </p:spTree>
    <p:extLst>
      <p:ext uri="{BB962C8B-B14F-4D97-AF65-F5344CB8AC3E}">
        <p14:creationId xmlns:p14="http://schemas.microsoft.com/office/powerpoint/2010/main" val="14239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891" y="1490663"/>
            <a:ext cx="7956459" cy="46863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51E1-8803-4749-9D0B-B601DC446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1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891" y="2080591"/>
            <a:ext cx="7956459" cy="40963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6737" y="1469131"/>
            <a:ext cx="7948613" cy="3547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Slide Subhead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722D-34A8-430F-A2EB-6AA99CB0B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8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6738" y="2005308"/>
            <a:ext cx="5003482" cy="4192569"/>
          </a:xfrm>
        </p:spPr>
        <p:txBody>
          <a:bodyPr spcCol="274320"/>
          <a:lstStyle>
            <a:lvl1pPr marL="0" indent="0">
              <a:buNone/>
              <a:defRPr sz="2000"/>
            </a:lvl1pPr>
            <a:lvl2pPr marL="515938" indent="-288925">
              <a:buFont typeface="Arial" panose="020B0604020202020204" pitchFamily="34" charset="0"/>
              <a:buChar char="—"/>
              <a:defRPr sz="1800"/>
            </a:lvl2pPr>
            <a:lvl3pPr marL="742950" indent="-227013">
              <a:defRPr sz="1600"/>
            </a:lvl3pPr>
            <a:lvl4pPr marL="1031875" indent="-288925">
              <a:buFont typeface="Arial" panose="020B0604020202020204" pitchFamily="34" charset="0"/>
              <a:buChar char="—"/>
              <a:defRPr sz="1400"/>
            </a:lvl4pPr>
            <a:lvl5pPr marL="1258888" indent="-227013">
              <a:defRPr sz="12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66738" y="1495635"/>
            <a:ext cx="5003482" cy="3547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71F56F7-5F29-4462-AAF9-45C96EC3DB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60067" y="1490663"/>
            <a:ext cx="2455283" cy="2688047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A78740-CE23-467C-9B4A-0C0FA399FD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60067" y="4404135"/>
            <a:ext cx="2455283" cy="1298575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73038" indent="-173038"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AB493-D830-479E-A86D-0DEF70707C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5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FE2D77-E8F2-4445-8371-6DFEB9408F17}"/>
              </a:ext>
            </a:extLst>
          </p:cNvPr>
          <p:cNvCxnSpPr>
            <a:cxnSpLocks/>
          </p:cNvCxnSpPr>
          <p:nvPr userDrawn="1"/>
        </p:nvCxnSpPr>
        <p:spPr>
          <a:xfrm>
            <a:off x="2276475" y="1522413"/>
            <a:ext cx="2151063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FE2D77-E8F2-4445-8371-6DFEB9408F17}"/>
              </a:ext>
            </a:extLst>
          </p:cNvPr>
          <p:cNvCxnSpPr>
            <a:cxnSpLocks/>
          </p:cNvCxnSpPr>
          <p:nvPr userDrawn="1"/>
        </p:nvCxnSpPr>
        <p:spPr>
          <a:xfrm>
            <a:off x="6391275" y="1522413"/>
            <a:ext cx="2151063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66739" y="3359761"/>
            <a:ext cx="3860481" cy="2372140"/>
          </a:xfrm>
        </p:spPr>
        <p:txBody>
          <a:bodyPr spcCol="274320"/>
          <a:lstStyle>
            <a:lvl1pPr marL="0" indent="0">
              <a:buNone/>
              <a:defRPr sz="1800"/>
            </a:lvl1pPr>
            <a:lvl2pPr marL="515938" indent="-288925">
              <a:buFont typeface="Arial" panose="020B0604020202020204" pitchFamily="34" charset="0"/>
              <a:buChar char="—"/>
              <a:defRPr sz="1600"/>
            </a:lvl2pPr>
            <a:lvl3pPr marL="742950" indent="-227013">
              <a:defRPr sz="1400"/>
            </a:lvl3pPr>
            <a:lvl4pPr marL="1031875" indent="-288925">
              <a:buFont typeface="Arial" panose="020B0604020202020204" pitchFamily="34" charset="0"/>
              <a:buChar char="—"/>
              <a:defRPr sz="900"/>
            </a:lvl4pPr>
            <a:lvl5pPr marL="1258888" indent="-227013">
              <a:defRPr sz="9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290715" y="1653164"/>
            <a:ext cx="2136505" cy="338554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90715" y="2029386"/>
            <a:ext cx="2136505" cy="12985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73038" indent="-173038"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69672F59-F798-4F9B-862B-716821579AB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6738" y="1490664"/>
            <a:ext cx="1549717" cy="1564956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6FC1E5B-ECF2-44EE-A525-31030791B518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673485" y="3359761"/>
            <a:ext cx="3868329" cy="2372140"/>
          </a:xfrm>
        </p:spPr>
        <p:txBody>
          <a:bodyPr spcCol="274320"/>
          <a:lstStyle>
            <a:lvl1pPr marL="0" indent="0">
              <a:buNone/>
              <a:defRPr sz="1800"/>
            </a:lvl1pPr>
            <a:lvl2pPr marL="515938" indent="-288925">
              <a:buFont typeface="Arial" panose="020B0604020202020204" pitchFamily="34" charset="0"/>
              <a:buChar char="—"/>
              <a:defRPr sz="1600"/>
            </a:lvl2pPr>
            <a:lvl3pPr marL="742950" indent="-227013">
              <a:defRPr sz="1400"/>
            </a:lvl3pPr>
            <a:lvl4pPr marL="1031875" indent="-288925">
              <a:buFont typeface="Arial" panose="020B0604020202020204" pitchFamily="34" charset="0"/>
              <a:buChar char="—"/>
              <a:defRPr sz="900"/>
            </a:lvl4pPr>
            <a:lvl5pPr marL="1258888" indent="-227013">
              <a:defRPr sz="9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5A19B0B-85C8-4472-93F6-E13301FBFB44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397462" y="1653164"/>
            <a:ext cx="2144352" cy="338554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B61A37F4-CE2F-46CD-B1CA-F57F69EAC9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97462" y="2029386"/>
            <a:ext cx="2144352" cy="12985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73038" indent="-173038">
              <a:defRPr sz="16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0" name="Picture Placeholder 15">
            <a:extLst>
              <a:ext uri="{FF2B5EF4-FFF2-40B4-BE49-F238E27FC236}">
                <a16:creationId xmlns:a16="http://schemas.microsoft.com/office/drawing/2014/main" id="{CE4BDBD4-626E-4E18-8235-B6513CC167D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73485" y="1490664"/>
            <a:ext cx="1549717" cy="1564956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880F1A-7EC9-41ED-8390-EDD0795D5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7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9402763" y="-1314450"/>
            <a:ext cx="960437" cy="855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2276475" y="1522413"/>
            <a:ext cx="2114550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2276475" y="4041775"/>
            <a:ext cx="2114550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6457950" y="1522413"/>
            <a:ext cx="2114550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6457950" y="4041775"/>
            <a:ext cx="2114550" cy="0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287230" y="1652826"/>
            <a:ext cx="2104018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7230" y="2026920"/>
            <a:ext cx="2104018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5" name="Picture Placeholder 15">
            <a:extLst>
              <a:ext uri="{FF2B5EF4-FFF2-40B4-BE49-F238E27FC236}">
                <a16:creationId xmlns:a16="http://schemas.microsoft.com/office/drawing/2014/main" id="{69672F59-F798-4F9B-862B-716821579AB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66738" y="1490664"/>
            <a:ext cx="1537365" cy="1557334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2" name="Picture Placeholder 15">
            <a:extLst>
              <a:ext uri="{FF2B5EF4-FFF2-40B4-BE49-F238E27FC236}">
                <a16:creationId xmlns:a16="http://schemas.microsoft.com/office/drawing/2014/main" id="{E772A982-7E64-42F6-8FED-17FEAF0B904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66738" y="4010172"/>
            <a:ext cx="1537365" cy="1557334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B34CB7C3-A690-4BB5-B4A5-8B6905DD383F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2287230" y="4177095"/>
            <a:ext cx="2104018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6D41A65-6360-40FE-BCB0-365EAFD4A3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87230" y="4551189"/>
            <a:ext cx="2104018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468483" y="1652826"/>
            <a:ext cx="2104018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43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68483" y="2026920"/>
            <a:ext cx="2104018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4" name="Picture Placeholder 15">
            <a:extLst>
              <a:ext uri="{FF2B5EF4-FFF2-40B4-BE49-F238E27FC236}">
                <a16:creationId xmlns:a16="http://schemas.microsoft.com/office/drawing/2014/main" id="{69672F59-F798-4F9B-862B-716821579AB7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747991" y="1490664"/>
            <a:ext cx="1537365" cy="1557334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6" name="Picture Placeholder 15">
            <a:extLst>
              <a:ext uri="{FF2B5EF4-FFF2-40B4-BE49-F238E27FC236}">
                <a16:creationId xmlns:a16="http://schemas.microsoft.com/office/drawing/2014/main" id="{E772A982-7E64-42F6-8FED-17FEAF0B904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747991" y="4010172"/>
            <a:ext cx="1537365" cy="1557334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B34CB7C3-A690-4BB5-B4A5-8B6905DD383F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468483" y="4177095"/>
            <a:ext cx="2104018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48" name="Text Placeholder 11">
            <a:extLst>
              <a:ext uri="{FF2B5EF4-FFF2-40B4-BE49-F238E27FC236}">
                <a16:creationId xmlns:a16="http://schemas.microsoft.com/office/drawing/2014/main" id="{36D41A65-6360-40FE-BCB0-365EAFD4A35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68483" y="4551189"/>
            <a:ext cx="2104018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EBC924-4565-4F56-890F-D90801B48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6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9402763" y="-1314450"/>
            <a:ext cx="960437" cy="8556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547688" y="1649413"/>
            <a:ext cx="2439987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547688" y="4081463"/>
            <a:ext cx="2439987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3316288" y="1649413"/>
            <a:ext cx="2439987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3316288" y="4081463"/>
            <a:ext cx="2439987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6073775" y="1649413"/>
            <a:ext cx="2441575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F77B601-545D-4459-9971-17C5CBAD542D}"/>
              </a:ext>
            </a:extLst>
          </p:cNvPr>
          <p:cNvCxnSpPr>
            <a:cxnSpLocks/>
          </p:cNvCxnSpPr>
          <p:nvPr userDrawn="1"/>
        </p:nvCxnSpPr>
        <p:spPr>
          <a:xfrm>
            <a:off x="6073775" y="4081463"/>
            <a:ext cx="2441575" cy="3175"/>
          </a:xfrm>
          <a:prstGeom prst="line">
            <a:avLst/>
          </a:prstGeom>
          <a:ln w="38100">
            <a:solidFill>
              <a:srgbClr val="F4D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58891" y="418072"/>
            <a:ext cx="7956459" cy="4154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58139" y="1772985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58139" y="2154741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558139" y="4204149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8139" y="4585905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3326756" y="1772985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60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26756" y="2154741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326756" y="4204149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63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26756" y="4585905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6085625" y="1772985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66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85625" y="2154741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7A639CD4-C650-4392-A255-365362AD8D86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85625" y="4204149"/>
            <a:ext cx="2428409" cy="369332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3087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Name</a:t>
            </a:r>
          </a:p>
        </p:txBody>
      </p:sp>
      <p:sp>
        <p:nvSpPr>
          <p:cNvPr id="69" name="Text Placeholder 11">
            <a:extLst>
              <a:ext uri="{FF2B5EF4-FFF2-40B4-BE49-F238E27FC236}">
                <a16:creationId xmlns:a16="http://schemas.microsoft.com/office/drawing/2014/main" id="{B07296BD-19A3-4477-B469-4DDC688D651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85625" y="4585905"/>
            <a:ext cx="2428409" cy="15573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1pPr>
            <a:lvl2pPr marL="0" indent="0">
              <a:spcBef>
                <a:spcPts val="0"/>
              </a:spcBef>
              <a:buNone/>
              <a:defRPr sz="1600"/>
            </a:lvl2pPr>
            <a:lvl3pPr marL="114300" indent="-114300">
              <a:defRPr sz="9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E91259-84C4-4988-902F-FDF181C71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2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0030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 userDrawn="1"/>
        </p:nvSpPr>
        <p:spPr bwMode="auto">
          <a:xfrm>
            <a:off x="558800" y="6419850"/>
            <a:ext cx="6096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dirty="0" smtClean="0">
                <a:solidFill>
                  <a:srgbClr val="D0D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Katten Muchin Rosenman LLP  </a:t>
            </a:r>
            <a:r>
              <a:rPr lang="en-US" altLang="en-US" sz="900" dirty="0">
                <a:solidFill>
                  <a:srgbClr val="D0D0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 Confidential &amp; Proprietary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66740" y="1709740"/>
            <a:ext cx="7257279" cy="2014121"/>
          </a:xfrm>
          <a:noFill/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10475" y="6457950"/>
            <a:ext cx="974725" cy="18573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BA95F-C312-41F0-8D0B-69E0FE561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0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15DDF6-FA04-41BA-A26E-32CB83077DCE}"/>
              </a:ext>
            </a:extLst>
          </p:cNvPr>
          <p:cNvSpPr/>
          <p:nvPr userDrawn="1"/>
        </p:nvSpPr>
        <p:spPr bwMode="invGray">
          <a:xfrm>
            <a:off x="0" y="0"/>
            <a:ext cx="9144000" cy="1117600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58800" y="417513"/>
            <a:ext cx="8128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66738" y="1490663"/>
            <a:ext cx="1107122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3300" y="6457950"/>
            <a:ext cx="1219200" cy="18573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78ED50A-EB34-4422-A0FE-EB57BD1504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DD716C-C430-4483-85E9-EC3BB89A7907}"/>
              </a:ext>
            </a:extLst>
          </p:cNvPr>
          <p:cNvCxnSpPr>
            <a:cxnSpLocks/>
          </p:cNvCxnSpPr>
          <p:nvPr userDrawn="1"/>
        </p:nvCxnSpPr>
        <p:spPr>
          <a:xfrm>
            <a:off x="566738" y="6337300"/>
            <a:ext cx="8010525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11"/>
          <p:cNvSpPr>
            <a:spLocks noChangeArrowheads="1"/>
          </p:cNvSpPr>
          <p:nvPr userDrawn="1"/>
        </p:nvSpPr>
        <p:spPr bwMode="auto">
          <a:xfrm>
            <a:off x="558800" y="6419850"/>
            <a:ext cx="60960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Katten Muchin Rosenman LLP  </a:t>
            </a:r>
            <a:r>
              <a:rPr lang="en-US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|  Confidential &amp; Proprietary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18" r:id="rId3"/>
    <p:sldLayoutId id="2147483719" r:id="rId4"/>
    <p:sldLayoutId id="2147483720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00">
          <a:solidFill>
            <a:schemeClr val="bg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7525" indent="-28892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—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01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3429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—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1" y="1600910"/>
            <a:ext cx="9143998" cy="71877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dirty="0" smtClean="0"/>
              <a:t>New York State Association </a:t>
            </a:r>
            <a:br>
              <a:rPr lang="en-US" altLang="en-US" sz="3200" dirty="0" smtClean="0"/>
            </a:br>
            <a:r>
              <a:rPr lang="en-US" altLang="en-US" sz="3200" dirty="0" smtClean="0"/>
              <a:t>Medical Staff Services</a:t>
            </a:r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0" y="2588451"/>
            <a:ext cx="9143999" cy="266972"/>
          </a:xfrm>
        </p:spPr>
        <p:txBody>
          <a:bodyPr/>
          <a:lstStyle/>
          <a:p>
            <a:pPr algn="ctr"/>
            <a:r>
              <a:rPr lang="en-US" altLang="en-US" dirty="0" smtClean="0"/>
              <a:t>May 6, 2021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extLst/>
        </p:spPr>
        <p:txBody>
          <a:bodyPr rtlCol="0"/>
          <a:lstStyle/>
          <a:p>
            <a:pPr lvl="1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500" dirty="0" smtClean="0"/>
              <a:t>Michael R. Callahan</a:t>
            </a:r>
            <a:br>
              <a:rPr lang="en-US" sz="1500" dirty="0" smtClean="0"/>
            </a:br>
            <a:r>
              <a:rPr lang="en-US" sz="1500" b="0" dirty="0" smtClean="0"/>
              <a:t>Senior Counsel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dirty="0" smtClean="0"/>
              <a:t>Chicago, IL</a:t>
            </a:r>
            <a:br>
              <a:rPr lang="en-US" sz="1500" b="0" dirty="0" smtClean="0"/>
            </a:br>
            <a:r>
              <a:rPr lang="en-US" sz="1500" b="0" dirty="0" smtClean="0"/>
              <a:t>312.902.5634</a:t>
            </a:r>
            <a:br>
              <a:rPr lang="en-US" sz="1500" b="0" dirty="0" smtClean="0"/>
            </a:br>
            <a:r>
              <a:rPr lang="en-US" sz="1500" b="0" dirty="0" smtClean="0"/>
              <a:t>michael.callahan@katten.com</a:t>
            </a:r>
            <a:endParaRPr lang="en-US" sz="1500" b="0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3392129"/>
            <a:ext cx="9143999" cy="80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900">
                <a:solidFill>
                  <a:schemeClr val="bg1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Arial Black" panose="020B0A04020102020204" pitchFamily="34" charset="0"/>
              </a:defRPr>
            </a:lvl9pPr>
          </a:lstStyle>
          <a:p>
            <a:pPr algn="ctr" defTabSz="914400">
              <a:lnSpc>
                <a:spcPct val="100000"/>
              </a:lnSpc>
            </a:pPr>
            <a:r>
              <a:rPr lang="en-US" sz="2800" dirty="0" smtClean="0"/>
              <a:t>To Report to the Data Bank or Not:</a:t>
            </a:r>
            <a:br>
              <a:rPr lang="en-US" sz="2800" dirty="0" smtClean="0"/>
            </a:br>
            <a:r>
              <a:rPr lang="en-US" sz="2800" dirty="0" smtClean="0"/>
              <a:t>That is the Question!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06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91" y="1409700"/>
            <a:ext cx="8013609" cy="4881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Entity should </a:t>
            </a:r>
            <a:r>
              <a:rPr lang="en-US" dirty="0"/>
              <a:t>be able to produce evidence (</a:t>
            </a:r>
            <a:r>
              <a:rPr lang="en-US" i="1" dirty="0"/>
              <a:t>e.g., </a:t>
            </a:r>
            <a:r>
              <a:rPr lang="en-US" dirty="0"/>
              <a:t>minutes or excerpts from committee minutes or orders from hospital officials directing an investigation) that the investigation began </a:t>
            </a:r>
            <a:r>
              <a:rPr lang="en-US" u="sng" dirty="0"/>
              <a:t>before</a:t>
            </a:r>
            <a:r>
              <a:rPr lang="en-US" dirty="0"/>
              <a:t> the practitioner took action.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</a:t>
            </a:r>
            <a:r>
              <a:rPr lang="en-US" dirty="0"/>
              <a:t>practitioner’s decision to voluntarily relinquish privileges greater than 30 days in order to avoid an investigation or during an </a:t>
            </a:r>
            <a:r>
              <a:rPr lang="en-US" dirty="0" smtClean="0"/>
              <a:t>investigation is reportable. (Chapter </a:t>
            </a:r>
            <a:r>
              <a:rPr lang="en-US" dirty="0"/>
              <a:t>E: Reports-Reporting Adverse Clinical Privileges Actions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891" y="528241"/>
            <a:ext cx="8419856" cy="4154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Updated Data Bank Position on “Investigations</a:t>
            </a:r>
            <a:r>
              <a:rPr lang="en-US" dirty="0" smtClean="0"/>
              <a:t>”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6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91" y="1409700"/>
            <a:ext cx="7956459" cy="4881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Confusion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Over-reporting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Failure </a:t>
            </a:r>
            <a:r>
              <a:rPr lang="en-US" dirty="0"/>
              <a:t>to notify practitioner when under investigation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Investigations </a:t>
            </a:r>
            <a:r>
              <a:rPr lang="en-US" dirty="0"/>
              <a:t>after practitioner left without any notice that an investigation has been </a:t>
            </a:r>
            <a:r>
              <a:rPr lang="en-US" dirty="0" smtClean="0"/>
              <a:t>triggered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Reports before consulting with legal counsel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What is routine peer review versus </a:t>
            </a:r>
            <a:r>
              <a:rPr lang="en-US" dirty="0" smtClean="0"/>
              <a:t>what </a:t>
            </a:r>
            <a:r>
              <a:rPr lang="en-US" dirty="0"/>
              <a:t>qualifies as an </a:t>
            </a:r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Impact and What Problems?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1" y="1409700"/>
            <a:ext cx="8001000" cy="47672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Hospital’s </a:t>
            </a:r>
            <a:r>
              <a:rPr lang="en-US" dirty="0"/>
              <a:t>failure to follow bylaws and policies before conducting an “investigation”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R</a:t>
            </a:r>
            <a:r>
              <a:rPr lang="en-US" dirty="0" smtClean="0"/>
              <a:t>eporting </a:t>
            </a:r>
            <a:r>
              <a:rPr lang="en-US" dirty="0"/>
              <a:t>before an investigation has been completed or an investigation has been </a:t>
            </a:r>
            <a:r>
              <a:rPr lang="en-US" dirty="0" smtClean="0"/>
              <a:t>triggered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Medical staff education as to the proper procedures and promotion of collegial intervention and other </a:t>
            </a:r>
            <a:r>
              <a:rPr lang="en-US" dirty="0" smtClean="0"/>
              <a:t>routine </a:t>
            </a:r>
            <a:r>
              <a:rPr lang="en-US" dirty="0"/>
              <a:t>peer review and related </a:t>
            </a:r>
            <a:r>
              <a:rPr lang="en-US" dirty="0" smtClean="0"/>
              <a:t>remedial measures </a:t>
            </a:r>
            <a:r>
              <a:rPr lang="en-US" dirty="0"/>
              <a:t>in lieu of triggering an investigation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Impact and What Problems?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358766"/>
            <a:ext cx="8001000" cy="483709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Define </a:t>
            </a:r>
            <a:r>
              <a:rPr lang="en-US" dirty="0"/>
              <a:t>when an “investigation” is </a:t>
            </a:r>
            <a:r>
              <a:rPr lang="en-US" dirty="0" smtClean="0"/>
              <a:t>triggered.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After </a:t>
            </a:r>
            <a:r>
              <a:rPr lang="en-US" sz="2200" dirty="0"/>
              <a:t>routine peer review remedial measures, including </a:t>
            </a:r>
            <a:r>
              <a:rPr lang="en-US" sz="2200" dirty="0" smtClean="0"/>
              <a:t>an </a:t>
            </a:r>
            <a:r>
              <a:rPr lang="en-US" sz="2200" dirty="0"/>
              <a:t>FPPE, have failed to address the physician’s professional competence or conduct, and the </a:t>
            </a:r>
            <a:r>
              <a:rPr lang="en-US" sz="2200" dirty="0" smtClean="0"/>
              <a:t>MEC </a:t>
            </a:r>
            <a:r>
              <a:rPr lang="en-US" sz="2200" dirty="0"/>
              <a:t>agrees to conduct an investigation after receiving and evaluating a request for disciplinary </a:t>
            </a:r>
            <a:r>
              <a:rPr lang="en-US" sz="2200" dirty="0" smtClean="0"/>
              <a:t>action.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Define </a:t>
            </a:r>
            <a:r>
              <a:rPr lang="en-US" dirty="0"/>
              <a:t>and utilize routine peer review </a:t>
            </a:r>
            <a:r>
              <a:rPr lang="en-US" dirty="0" smtClean="0"/>
              <a:t>and other remedial </a:t>
            </a:r>
            <a:r>
              <a:rPr lang="en-US" dirty="0"/>
              <a:t>measures, including: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Collegial </a:t>
            </a:r>
            <a:r>
              <a:rPr lang="en-US" sz="2200" dirty="0"/>
              <a:t>intervention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Inviting/requiring </a:t>
            </a:r>
            <a:r>
              <a:rPr lang="en-US" sz="2200" dirty="0"/>
              <a:t>physician to respond to case reviews, adverse events, patient complaints, etc.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Monitoring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1" y="1409700"/>
            <a:ext cx="8001000" cy="4837096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Concurrent and/or retrospective case reviews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Peer counseling/shadowing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Re-education/re-training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FPPE plans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Mandatory consultation not requiring prior </a:t>
            </a:r>
            <a:r>
              <a:rPr lang="en-US" sz="2200" dirty="0" smtClean="0"/>
              <a:t>approval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Requiring </a:t>
            </a:r>
            <a:r>
              <a:rPr lang="en-US" sz="2400" dirty="0"/>
              <a:t>that routine peer review remedial measures be attempted first before requesting disciplinary action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Educating </a:t>
            </a:r>
            <a:r>
              <a:rPr lang="en-US" sz="2400" dirty="0"/>
              <a:t>leaders as to these </a:t>
            </a:r>
            <a:r>
              <a:rPr lang="en-US" sz="2400" dirty="0" smtClean="0"/>
              <a:t>measures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4893" y="1361573"/>
            <a:ext cx="7927607" cy="483709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Avoid communications, including decision to take </a:t>
            </a:r>
            <a:r>
              <a:rPr lang="en-US" sz="2400" dirty="0" smtClean="0"/>
              <a:t>action, </a:t>
            </a:r>
            <a:r>
              <a:rPr lang="en-US" sz="2400" dirty="0"/>
              <a:t>if remedial measures fail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Inform </a:t>
            </a:r>
            <a:r>
              <a:rPr lang="en-US" sz="2400" dirty="0"/>
              <a:t>physicians when under investigation and educate </a:t>
            </a:r>
            <a:r>
              <a:rPr lang="en-US" sz="2400" dirty="0" smtClean="0"/>
              <a:t>about impact </a:t>
            </a:r>
            <a:r>
              <a:rPr lang="en-US" sz="2400" dirty="0"/>
              <a:t>if they resign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Disciplinary </a:t>
            </a:r>
            <a:r>
              <a:rPr lang="en-US" sz="2400" dirty="0"/>
              <a:t>action should only be requested if </a:t>
            </a:r>
            <a:r>
              <a:rPr lang="en-US" sz="2400" dirty="0" smtClean="0"/>
              <a:t>seeking </a:t>
            </a:r>
            <a:r>
              <a:rPr lang="en-US" sz="2400" dirty="0"/>
              <a:t>to impose a reportable action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Eliminate </a:t>
            </a:r>
            <a:r>
              <a:rPr lang="en-US" sz="2400" dirty="0"/>
              <a:t>the term “investigation” in policies, except for use in definitions and MEC’s action to trigger an investigation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Educate </a:t>
            </a:r>
            <a:r>
              <a:rPr lang="en-US" sz="2400" dirty="0"/>
              <a:t>medical staff on </a:t>
            </a:r>
            <a:r>
              <a:rPr lang="en-US" sz="2400" dirty="0" smtClean="0"/>
              <a:t>Just </a:t>
            </a:r>
            <a:r>
              <a:rPr lang="en-US" sz="2400" dirty="0"/>
              <a:t>C</a:t>
            </a:r>
            <a:r>
              <a:rPr lang="en-US" sz="2400" dirty="0" smtClean="0"/>
              <a:t>ulture principles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/>
              <a:t>Should you instead of be following Code of Conduct or Physician Wellness procedures?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1" y="1409700"/>
            <a:ext cx="8001000" cy="47672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If </a:t>
            </a:r>
            <a:r>
              <a:rPr lang="en-US" dirty="0"/>
              <a:t>a report is a required attempt to negotiate language in advance with practitioner and their legal counsel in order to limit or avoid </a:t>
            </a:r>
            <a:r>
              <a:rPr lang="en-US" dirty="0" smtClean="0"/>
              <a:t>litigation.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Expect </a:t>
            </a:r>
            <a:r>
              <a:rPr lang="en-US" sz="2200" dirty="0"/>
              <a:t>third party inquiries and need to coordinate a unified </a:t>
            </a:r>
            <a:r>
              <a:rPr lang="en-US" sz="2200" dirty="0" smtClean="0"/>
              <a:t>response.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Inform </a:t>
            </a:r>
            <a:r>
              <a:rPr lang="en-US" dirty="0"/>
              <a:t>physician early on as to the progressive steps </a:t>
            </a:r>
            <a:r>
              <a:rPr lang="en-US" dirty="0" smtClean="0"/>
              <a:t>leading to possible disciplinary actions in </a:t>
            </a:r>
            <a:r>
              <a:rPr lang="en-US" dirty="0"/>
              <a:t>order to encourage cooperation and </a:t>
            </a:r>
            <a:r>
              <a:rPr lang="en-US" dirty="0" smtClean="0"/>
              <a:t>participation.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1" y="1409700"/>
            <a:ext cx="8001000" cy="47672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Who </a:t>
            </a:r>
            <a:r>
              <a:rPr lang="en-US" dirty="0"/>
              <a:t>is the physician’s “rabbi or confessor”?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Consult </a:t>
            </a:r>
            <a:r>
              <a:rPr lang="en-US" dirty="0"/>
              <a:t>with legal </a:t>
            </a:r>
            <a:r>
              <a:rPr lang="en-US" dirty="0" smtClean="0"/>
              <a:t>counsel.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Reports </a:t>
            </a:r>
            <a:r>
              <a:rPr lang="en-US" dirty="0"/>
              <a:t>need to be factual and objective. No need to include all of the </a:t>
            </a:r>
            <a:r>
              <a:rPr lang="en-US" dirty="0" smtClean="0"/>
              <a:t>gory details.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Recommendations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40" y="1709740"/>
            <a:ext cx="8018460" cy="2014121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2BA95F-C312-41F0-8D0B-69E0FE56113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58800" y="417513"/>
            <a:ext cx="7956550" cy="415925"/>
          </a:xfrm>
        </p:spPr>
        <p:txBody>
          <a:bodyPr/>
          <a:lstStyle/>
          <a:p>
            <a:r>
              <a:rPr lang="en-US" altLang="en-US" smtClean="0"/>
              <a:t>Katten Locations</a:t>
            </a:r>
            <a:endParaRPr lang="en-US" alt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0"/>
          </p:nvPr>
        </p:nvSpPr>
        <p:spPr bwMode="auto">
          <a:xfrm>
            <a:off x="7353300" y="6457950"/>
            <a:ext cx="1219200" cy="1857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defTabSz="4560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defTabSz="4560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defTabSz="4560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defTabSz="4560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6010" fontAlgn="base">
              <a:spcBef>
                <a:spcPct val="0"/>
              </a:spcBef>
              <a:spcAft>
                <a:spcPct val="0"/>
              </a:spcAft>
              <a:defRPr/>
            </a:pPr>
            <a:fld id="{61E63029-60FB-4962-821F-654584CD1CCC}" type="slidenum">
              <a:rPr lang="en-US" altLang="en-US" sz="675">
                <a:solidFill>
                  <a:prstClr val="black"/>
                </a:solidFill>
              </a:rPr>
              <a:pPr defTabSz="456010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altLang="en-US" sz="675">
              <a:solidFill>
                <a:prstClr val="black"/>
              </a:solidFill>
            </a:endParaRPr>
          </a:p>
        </p:txBody>
      </p:sp>
      <p:graphicFrame>
        <p:nvGraphicFramePr>
          <p:cNvPr id="7" name="Group 1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164150"/>
              </p:ext>
            </p:extLst>
          </p:nvPr>
        </p:nvGraphicFramePr>
        <p:xfrm>
          <a:off x="558800" y="1676400"/>
          <a:ext cx="8013700" cy="3694113"/>
        </p:xfrm>
        <a:graphic>
          <a:graphicData uri="http://schemas.openxmlformats.org/drawingml/2006/table">
            <a:tbl>
              <a:tblPr/>
              <a:tblGrid>
                <a:gridCol w="20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CHARLOTTE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South Tryon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Suite 2900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Charlotte, NC 28202-4213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+1.704.444.2000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+1.704.444.2050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8EA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LONDON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Paternoster House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St Paul’s Churchyard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London EC4M 8AB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United Kingdom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+44 (0) 20 7776 7620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+44 (0) 20 7776 7621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YORK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575 Madison Avenue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York, NY 10022-2585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+1.212.940.8800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+1.212.940.8776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WASHINGTON, DC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2900 K Street NW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 Tower - Suite 200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Washington, DC 20007-5118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+1.202.625.3500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+1.202.298.7570 fax</a:t>
                      </a: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496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496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CHICAGO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 West Monroe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Chicago, IL 60661-3693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+1.312.902.5200 </a:t>
                      </a:r>
                      <a:r>
                        <a:rPr kumimoji="0" lang="en-US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+1.312.902.1061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ANGELES –</a:t>
                      </a:r>
                      <a:b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CENTURY 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2029 Century Park East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Suite 2600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Angeles, CA 90067-3012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+1.310.788.4400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+1.310.788.4471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ORANGE COUNTY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Spectrum Center Drive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Suite 1050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Irvine, CA 92618-4960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+1.714.966.6819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+1.714.966.6821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b="1" kern="1200" dirty="0" smtClean="0">
                          <a:solidFill>
                            <a:srgbClr val="003087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DALLAS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2121 North Pearl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Suite 1100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Dallas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TX 75201-2494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+1.214.765.3600 </a:t>
                      </a:r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+1.214.765.3602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ANGELES – </a:t>
                      </a:r>
                      <a:b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DOWNTOWN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515 South Flower Street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Suite 4150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Angeles, CA 90071-2212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+1.213.443.9000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+1.213.443.9001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D8EA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087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SHANGHAI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Suite 4906 Wheelock Square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1717 Nanjing Road West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Shanghai 200040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P.R. China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+86.21.6039.3222 </a:t>
                      </a:r>
                      <a:r>
                        <a:rPr kumimoji="0" lang="en-US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tel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+86.21.6039.3223 fax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1A75A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5" marR="68585" marT="25715" marB="2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69" name="Rectangle 7"/>
          <p:cNvSpPr>
            <a:spLocks noChangeArrowheads="1"/>
          </p:cNvSpPr>
          <p:nvPr/>
        </p:nvSpPr>
        <p:spPr bwMode="auto">
          <a:xfrm>
            <a:off x="558800" y="5741988"/>
            <a:ext cx="6478588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—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—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700">
                <a:solidFill>
                  <a:srgbClr val="000000"/>
                </a:solidFill>
              </a:rPr>
              <a:t>Katten refers to Katten Muchin Rosenman LLP and the affiliated partnership as explained at katten.com/disclaimer.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700">
                <a:solidFill>
                  <a:srgbClr val="000000"/>
                </a:solidFill>
              </a:rPr>
              <a:t>Attorney advertising. Published as a source of information only. The material contained herein is not to be construed as legal advice or opinion.</a:t>
            </a:r>
          </a:p>
        </p:txBody>
      </p:sp>
    </p:spTree>
    <p:extLst>
      <p:ext uri="{BB962C8B-B14F-4D97-AF65-F5344CB8AC3E}">
        <p14:creationId xmlns:p14="http://schemas.microsoft.com/office/powerpoint/2010/main" val="38364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91" y="1409700"/>
            <a:ext cx="8013609" cy="5162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Data </a:t>
            </a:r>
            <a:r>
              <a:rPr lang="en-US" dirty="0"/>
              <a:t>Bank concerned about history of </a:t>
            </a:r>
            <a:r>
              <a:rPr lang="en-US" dirty="0" smtClean="0"/>
              <a:t>underreporting.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Draft </a:t>
            </a:r>
            <a:r>
              <a:rPr lang="en-US" dirty="0"/>
              <a:t>Guidebook issued in </a:t>
            </a:r>
            <a:r>
              <a:rPr lang="en-US" dirty="0" smtClean="0"/>
              <a:t>2014 </a:t>
            </a:r>
            <a:r>
              <a:rPr lang="en-US" dirty="0"/>
              <a:t>took the position that an FPPE Plan qualified as an “investigation” for reporting </a:t>
            </a:r>
            <a:r>
              <a:rPr lang="en-US" dirty="0" smtClean="0"/>
              <a:t>purposes.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NAMSS</a:t>
            </a:r>
            <a:r>
              <a:rPr lang="en-US" dirty="0"/>
              <a:t>, AHLA, the AHA and other associations and groups pushed back arguing that FPPE and similar remedial measures are effective tools in advancing </a:t>
            </a:r>
            <a:r>
              <a:rPr lang="en-US" dirty="0" smtClean="0"/>
              <a:t>“Just </a:t>
            </a:r>
            <a:r>
              <a:rPr lang="en-US" dirty="0"/>
              <a:t>C</a:t>
            </a:r>
            <a:r>
              <a:rPr lang="en-US" dirty="0" smtClean="0"/>
              <a:t>ulture</a:t>
            </a:r>
            <a:r>
              <a:rPr lang="en-US" dirty="0"/>
              <a:t>” principles and assisting physicians in their efforts to improve patient care and reduce risk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409700"/>
            <a:ext cx="8013609" cy="51625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Treating an FPPE as </a:t>
            </a:r>
            <a:r>
              <a:rPr lang="en-US" dirty="0"/>
              <a:t>an investigation will likely reduce reliance on this method as a remedial measure.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Data </a:t>
            </a:r>
            <a:r>
              <a:rPr lang="en-US" dirty="0"/>
              <a:t>Bank relented and indicated that </a:t>
            </a:r>
            <a:r>
              <a:rPr lang="en-US" dirty="0" smtClean="0"/>
              <a:t>it </a:t>
            </a:r>
            <a:r>
              <a:rPr lang="en-US" dirty="0"/>
              <a:t>would look to a </a:t>
            </a:r>
            <a:r>
              <a:rPr lang="en-US" dirty="0" smtClean="0"/>
              <a:t>Hospital’s </a:t>
            </a:r>
            <a:r>
              <a:rPr lang="en-US" dirty="0"/>
              <a:t>M</a:t>
            </a:r>
            <a:r>
              <a:rPr lang="en-US" dirty="0" smtClean="0"/>
              <a:t>edical </a:t>
            </a:r>
            <a:r>
              <a:rPr lang="en-US" dirty="0"/>
              <a:t>S</a:t>
            </a:r>
            <a:r>
              <a:rPr lang="en-US" dirty="0" smtClean="0"/>
              <a:t>taff </a:t>
            </a:r>
            <a:r>
              <a:rPr lang="en-US" dirty="0"/>
              <a:t>B</a:t>
            </a:r>
            <a:r>
              <a:rPr lang="en-US" dirty="0" smtClean="0"/>
              <a:t>ylaws </a:t>
            </a:r>
            <a:r>
              <a:rPr lang="en-US" dirty="0"/>
              <a:t>and policies to determine whether a physician was under investigation in the event of a dispute. Data Bank also stated, however, that these documents would be nonbinding in this determination as to whether an investigation was initiated.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r>
              <a:rPr lang="en-US" sz="1800" i="1" dirty="0" smtClean="0"/>
              <a:t>cont’d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409700"/>
            <a:ext cx="7956459" cy="4881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Professional </a:t>
            </a:r>
            <a:r>
              <a:rPr lang="en-US" dirty="0"/>
              <a:t>review actions which result in an involuntary reduction, restriction, suspension, termination or denial of clinical privileges for greater than 30 days if based on professional competence or professional conduct.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</a:t>
            </a:r>
            <a:r>
              <a:rPr lang="en-US" dirty="0" smtClean="0"/>
              <a:t>cceptance </a:t>
            </a:r>
            <a:r>
              <a:rPr lang="en-US" dirty="0"/>
              <a:t>of a surrender or restriction of clinical privileges while under investigation for possible professional incompetence or unprofessional conduct or in return for not conducting an investigation or taking </a:t>
            </a:r>
            <a:r>
              <a:rPr lang="en-US" dirty="0" smtClean="0"/>
              <a:t>a professional </a:t>
            </a:r>
            <a:r>
              <a:rPr lang="en-US" dirty="0"/>
              <a:t>review action that otherwise would be reportable.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Reportable?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91" y="1409700"/>
            <a:ext cx="8013609" cy="4881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Additional examples: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M</a:t>
            </a:r>
            <a:r>
              <a:rPr lang="en-US" sz="2200" dirty="0" smtClean="0"/>
              <a:t>andatory </a:t>
            </a:r>
            <a:r>
              <a:rPr lang="en-US" sz="2200" dirty="0"/>
              <a:t>consultations requiring prior approval before a practitioner can exercise clinical privileges for more than 30 </a:t>
            </a:r>
            <a:r>
              <a:rPr lang="en-US" sz="2200" dirty="0" smtClean="0"/>
              <a:t>days.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Mandatory </a:t>
            </a:r>
            <a:r>
              <a:rPr lang="en-US" sz="2200" dirty="0"/>
              <a:t>proctoring requiring the physical presence of the proctor in order for the practitioner to exercise clinical privileges for more than 30 </a:t>
            </a:r>
            <a:r>
              <a:rPr lang="en-US" sz="2200" dirty="0" smtClean="0"/>
              <a:t>days.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 </a:t>
            </a:r>
            <a:r>
              <a:rPr lang="en-US" dirty="0"/>
              <a:t>decision is not reportable unless there is a final decision except for </a:t>
            </a:r>
            <a:r>
              <a:rPr lang="en-US" dirty="0" smtClean="0"/>
              <a:t>summary </a:t>
            </a:r>
            <a:r>
              <a:rPr lang="en-US" dirty="0"/>
              <a:t>suspensions and other decisions which restrict privileges for more than 30 days.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Reportable?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891" y="1409700"/>
            <a:ext cx="8013609" cy="4881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Actions </a:t>
            </a:r>
            <a:r>
              <a:rPr lang="en-US" dirty="0"/>
              <a:t>taken which do not involve professional competence or professional </a:t>
            </a:r>
            <a:r>
              <a:rPr lang="en-US" dirty="0" smtClean="0"/>
              <a:t>conduct.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A</a:t>
            </a:r>
            <a:r>
              <a:rPr lang="en-US" dirty="0" smtClean="0"/>
              <a:t>dministrative action/automatic </a:t>
            </a:r>
            <a:r>
              <a:rPr lang="en-US" dirty="0"/>
              <a:t>suspensions for: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F</a:t>
            </a:r>
            <a:r>
              <a:rPr lang="en-US" sz="2200" dirty="0" smtClean="0"/>
              <a:t>ailure </a:t>
            </a:r>
            <a:r>
              <a:rPr lang="en-US" sz="2200" dirty="0"/>
              <a:t>to pay dues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/>
              <a:t>M</a:t>
            </a:r>
            <a:r>
              <a:rPr lang="en-US" sz="2200" dirty="0" smtClean="0"/>
              <a:t>alpractice </a:t>
            </a:r>
            <a:r>
              <a:rPr lang="en-US" sz="2200" dirty="0"/>
              <a:t>insurance reductions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Failure </a:t>
            </a:r>
            <a:r>
              <a:rPr lang="en-US" sz="2200" dirty="0"/>
              <a:t>to obtain </a:t>
            </a:r>
            <a:r>
              <a:rPr lang="en-US" sz="2200" dirty="0" smtClean="0"/>
              <a:t>or maintain board </a:t>
            </a:r>
            <a:r>
              <a:rPr lang="en-US" sz="2200" dirty="0"/>
              <a:t>certification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Failure </a:t>
            </a:r>
            <a:r>
              <a:rPr lang="en-US" sz="2200" dirty="0"/>
              <a:t>to complete medical records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/>
              <a:t>Failure </a:t>
            </a:r>
            <a:r>
              <a:rPr lang="en-US" sz="2200" dirty="0"/>
              <a:t>to get </a:t>
            </a:r>
            <a:r>
              <a:rPr lang="en-US" sz="2200" dirty="0" smtClean="0"/>
              <a:t>vaccinated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Reportable?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409700"/>
            <a:ext cx="8013609" cy="48815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Denial </a:t>
            </a:r>
            <a:r>
              <a:rPr lang="en-US" dirty="0"/>
              <a:t>based on failure to satisfy eligibility </a:t>
            </a:r>
            <a:r>
              <a:rPr lang="en-US" dirty="0" smtClean="0"/>
              <a:t>criteria.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Giving </a:t>
            </a:r>
            <a:r>
              <a:rPr lang="en-US" dirty="0"/>
              <a:t>up privileges </a:t>
            </a:r>
            <a:r>
              <a:rPr lang="en-US" dirty="0" smtClean="0"/>
              <a:t>voluntarily.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Resignation </a:t>
            </a:r>
            <a:r>
              <a:rPr lang="en-US" dirty="0"/>
              <a:t>during routine peer review where there is no threat of an investigation or a professional review </a:t>
            </a:r>
            <a:r>
              <a:rPr lang="en-US" dirty="0" smtClean="0"/>
              <a:t>action.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Reportable?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8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383587"/>
            <a:ext cx="8001000" cy="4576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The </a:t>
            </a:r>
            <a:r>
              <a:rPr lang="en-US" dirty="0"/>
              <a:t>Data Bank interprets the word “investigation” </a:t>
            </a:r>
            <a:r>
              <a:rPr lang="en-US" dirty="0" smtClean="0"/>
              <a:t>expansively.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Not </a:t>
            </a:r>
            <a:r>
              <a:rPr lang="en-US" dirty="0"/>
              <a:t>controlled by how the term is defined in </a:t>
            </a:r>
            <a:r>
              <a:rPr lang="en-US" dirty="0" smtClean="0"/>
              <a:t>Bylaws</a:t>
            </a:r>
            <a:r>
              <a:rPr lang="en-US" dirty="0"/>
              <a:t>, policies or procedures.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The </a:t>
            </a:r>
            <a:r>
              <a:rPr lang="en-US" dirty="0"/>
              <a:t>investigation must be focused on the practitioner in </a:t>
            </a:r>
            <a:r>
              <a:rPr lang="en-US" dirty="0" smtClean="0"/>
              <a:t>question.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Must </a:t>
            </a:r>
            <a:r>
              <a:rPr lang="en-US" dirty="0"/>
              <a:t>concern the professional competence and/or professional conduct of the practitioner in </a:t>
            </a:r>
            <a:r>
              <a:rPr lang="en-US" dirty="0" smtClean="0"/>
              <a:t>question.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</a:pPr>
            <a:r>
              <a:rPr lang="en-US" dirty="0" smtClean="0"/>
              <a:t>The </a:t>
            </a:r>
            <a:r>
              <a:rPr lang="en-US" dirty="0"/>
              <a:t>activity should be the precursor to a professional review </a:t>
            </a:r>
            <a:r>
              <a:rPr lang="en-US" dirty="0" smtClean="0"/>
              <a:t>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891" y="528241"/>
            <a:ext cx="8419856" cy="4154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Updated Data Bank Position on “Investigations”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1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1" y="1409700"/>
            <a:ext cx="7917982" cy="4881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The investigation is ongoing until the entity’s decision making authority makes a final decision or closes the investigation.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</a:t>
            </a:r>
            <a:r>
              <a:rPr lang="en-US" dirty="0"/>
              <a:t>routine or general review of cases is not an </a:t>
            </a:r>
            <a:r>
              <a:rPr lang="en-US" dirty="0" smtClean="0"/>
              <a:t>investigation.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A </a:t>
            </a:r>
            <a:r>
              <a:rPr lang="en-US" dirty="0"/>
              <a:t>routine review of a particular practitioner is not an </a:t>
            </a:r>
            <a:r>
              <a:rPr lang="en-US" dirty="0" smtClean="0"/>
              <a:t>investigation.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There </a:t>
            </a:r>
            <a:r>
              <a:rPr lang="en-US" dirty="0"/>
              <a:t>is no requirement that the practitioner be notified that they are under </a:t>
            </a:r>
            <a:r>
              <a:rPr lang="en-US" dirty="0" smtClean="0"/>
              <a:t>investigation.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/>
              <a:t>If </a:t>
            </a:r>
            <a:r>
              <a:rPr lang="en-US" dirty="0"/>
              <a:t>conducting an investigation but privileges remain intact, there is nothing to </a:t>
            </a:r>
            <a:r>
              <a:rPr lang="en-US" dirty="0" smtClean="0"/>
              <a:t>report.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8891" y="528241"/>
            <a:ext cx="8419856" cy="4154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Updated Data Bank Position on “Investigations</a:t>
            </a:r>
            <a:r>
              <a:rPr lang="en-US" dirty="0" smtClean="0"/>
              <a:t>” </a:t>
            </a:r>
            <a:r>
              <a:rPr lang="en-US" sz="1800" i="1" dirty="0">
                <a:solidFill>
                  <a:prstClr val="white"/>
                </a:solidFill>
              </a:rPr>
              <a:t>cont’d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B51E1-8803-4749-9D0B-B601DC446A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tten_PPT_Template_Standard_(08-05-20).pptx" id="{DDAABEAC-11D7-43BF-825B-9D3001571368}" vid="{147A4241-B38E-4E71-A375-5E5F0BA9B7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</TotalTime>
  <Words>1334</Words>
  <Application>Microsoft Office PowerPoint</Application>
  <PresentationFormat>On-screen Show (4:3)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Wingdings</vt:lpstr>
      <vt:lpstr>Office Theme</vt:lpstr>
      <vt:lpstr>New York State Association  Medical Staff Services</vt:lpstr>
      <vt:lpstr>Background</vt:lpstr>
      <vt:lpstr>Background cont’d</vt:lpstr>
      <vt:lpstr>What is Reportable?</vt:lpstr>
      <vt:lpstr>What is Reportable? cont’d </vt:lpstr>
      <vt:lpstr>What Is Not Reportable?</vt:lpstr>
      <vt:lpstr>What Is Not Reportable? cont’d</vt:lpstr>
      <vt:lpstr>Updated Data Bank Position on “Investigations” </vt:lpstr>
      <vt:lpstr>Updated Data Bank Position on “Investigations” cont’d </vt:lpstr>
      <vt:lpstr>Updated Data Bank Position on “Investigations” cont’d </vt:lpstr>
      <vt:lpstr>What Impact and What Problems?</vt:lpstr>
      <vt:lpstr>What Impact and What Problems? cont’d</vt:lpstr>
      <vt:lpstr>Recommendations</vt:lpstr>
      <vt:lpstr>Recommendations cont’d</vt:lpstr>
      <vt:lpstr>Recommendations cont’d</vt:lpstr>
      <vt:lpstr>Other Recommendations</vt:lpstr>
      <vt:lpstr>Other Recommendations cont’d</vt:lpstr>
      <vt:lpstr>Questions?</vt:lpstr>
      <vt:lpstr>Katten Locations</vt:lpstr>
    </vt:vector>
  </TitlesOfParts>
  <Company>Katten Muchin Rosenman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State Association  Medical Staff Services</dc:title>
  <dc:creator>Janisch, Rosemary B.</dc:creator>
  <cp:lastModifiedBy>Janisch, Rosemary B.</cp:lastModifiedBy>
  <cp:revision>11</cp:revision>
  <cp:lastPrinted>2020-01-02T19:09:49Z</cp:lastPrinted>
  <dcterms:created xsi:type="dcterms:W3CDTF">2021-03-31T16:04:36Z</dcterms:created>
  <dcterms:modified xsi:type="dcterms:W3CDTF">2021-04-01T14:11:42Z</dcterms:modified>
</cp:coreProperties>
</file>