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48" r:id="rId2"/>
    <p:sldMasterId id="2147483684" r:id="rId3"/>
    <p:sldMasterId id="2147483672" r:id="rId4"/>
  </p:sldMasterIdLst>
  <p:notesMasterIdLst>
    <p:notesMasterId r:id="rId32"/>
  </p:notesMasterIdLst>
  <p:handoutMasterIdLst>
    <p:handoutMasterId r:id="rId33"/>
  </p:handoutMasterIdLst>
  <p:sldIdLst>
    <p:sldId id="256" r:id="rId5"/>
    <p:sldId id="257" r:id="rId6"/>
    <p:sldId id="417" r:id="rId7"/>
    <p:sldId id="429" r:id="rId8"/>
    <p:sldId id="438" r:id="rId9"/>
    <p:sldId id="439" r:id="rId10"/>
    <p:sldId id="259" r:id="rId11"/>
    <p:sldId id="440" r:id="rId12"/>
    <p:sldId id="419" r:id="rId13"/>
    <p:sldId id="435" r:id="rId14"/>
    <p:sldId id="434" r:id="rId15"/>
    <p:sldId id="437" r:id="rId16"/>
    <p:sldId id="421" r:id="rId17"/>
    <p:sldId id="420" r:id="rId18"/>
    <p:sldId id="430" r:id="rId19"/>
    <p:sldId id="422" r:id="rId20"/>
    <p:sldId id="441" r:id="rId21"/>
    <p:sldId id="423" r:id="rId22"/>
    <p:sldId id="424" r:id="rId23"/>
    <p:sldId id="415" r:id="rId24"/>
    <p:sldId id="416" r:id="rId25"/>
    <p:sldId id="431" r:id="rId26"/>
    <p:sldId id="425" r:id="rId27"/>
    <p:sldId id="426" r:id="rId28"/>
    <p:sldId id="427" r:id="rId29"/>
    <p:sldId id="428" r:id="rId30"/>
    <p:sldId id="376" r:id="rId31"/>
  </p:sldIdLst>
  <p:sldSz cx="9144000" cy="6858000" type="screen4x3"/>
  <p:notesSz cx="6881813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-3828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F21303-D4BA-4261-9082-3F6CC1E97BBC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1FA7F8-282D-4F85-BE6B-D439BC0607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736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877380-1CF0-4300-BC9A-53649F449DEE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3863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43560D0-CFEF-4A3F-8314-A060219D3E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122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DFD3F8-6801-4D26-8263-0695522ED49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latin typeface="Times" pitchFamily="18" charset="0"/>
                <a:cs typeface="Arial" charset="0"/>
              </a:rPr>
              <a:t>Should We Consider Merging with Other Groups: What are the Issues &amp; What is the Process?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latin typeface="Times" pitchFamily="18" charset="0"/>
                <a:cs typeface="Arial" charset="0"/>
              </a:rPr>
              <a:t>February 26, 2012</a:t>
            </a:r>
          </a:p>
        </p:txBody>
      </p:sp>
      <p:sp>
        <p:nvSpPr>
          <p:cNvPr id="3789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latin typeface="Times" pitchFamily="18" charset="0"/>
                <a:cs typeface="Arial" charset="0"/>
              </a:rPr>
              <a:t>Ken Davis, Katten Muchin Rosenman LLP, 312.902.5573</a:t>
            </a:r>
          </a:p>
        </p:txBody>
      </p:sp>
      <p:sp>
        <p:nvSpPr>
          <p:cNvPr id="378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6DD4FFB-FD1A-4ED1-A9FF-A9CC177CE856}" type="slidenum">
              <a:rPr lang="en-US" altLang="en-US" smtClean="0">
                <a:latin typeface="Times" pitchFamily="18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 altLang="en-US" smtClean="0">
              <a:latin typeface="Times" pitchFamily="18" charset="0"/>
              <a:cs typeface="Arial" charset="0"/>
            </a:endParaRPr>
          </a:p>
        </p:txBody>
      </p:sp>
      <p:sp>
        <p:nvSpPr>
          <p:cNvPr id="378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85800"/>
            <a:ext cx="4672013" cy="3505200"/>
          </a:xfr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78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4419600"/>
            <a:ext cx="5046663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473BC-6DF0-4B68-AE24-B04E0B79CA81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873E5-3A86-41DF-835A-849E45952B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20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7AF50-230E-4B18-93E4-F8FC58937D21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2C8ED-BC00-41A0-AE02-1EFDA18E71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600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FFEE0-1018-4E24-87F9-F56C4F0C8522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7C688-8922-4610-8E0C-CD459CF0ED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03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66" b="4520"/>
          <a:stretch>
            <a:fillRect/>
          </a:stretch>
        </p:blipFill>
        <p:spPr bwMode="auto">
          <a:xfrm>
            <a:off x="0" y="0"/>
            <a:ext cx="86868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46B1B-48C3-443C-99E8-022EEFF09D07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E39BE-78C4-4E1C-BBAC-CF9B578349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05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66" b="4520"/>
          <a:stretch>
            <a:fillRect/>
          </a:stretch>
        </p:blipFill>
        <p:spPr bwMode="auto">
          <a:xfrm>
            <a:off x="0" y="0"/>
            <a:ext cx="8686800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BE1B9-E59D-45A4-A2BE-00410F9442C4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68E38-69FD-4300-A035-109250E8EC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471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66" b="4520"/>
          <a:stretch>
            <a:fillRect/>
          </a:stretch>
        </p:blipFill>
        <p:spPr bwMode="auto">
          <a:xfrm>
            <a:off x="0" y="0"/>
            <a:ext cx="8686800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F32C0-EB4C-4469-A84B-F220C79DF32E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338E9-530C-49FC-AB41-1220A0C503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322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F22A9-3CC9-463B-A0BF-966B03C0EC34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AB696-5A28-4951-B6A5-3842C37CC3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382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4F86F-5800-4952-A0FF-E0922DAFA602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C3D18-37B9-45E1-8FEE-D3715199BB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88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2E5DF-5073-4B00-9B63-10E0FC78EB08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28FB0-68EE-4DC8-B236-BE61B71AAC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1069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6BEF6-EE0F-4B48-8125-BF6B78DB77D5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A91CB-7831-416A-801F-1A08B3F456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6052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3BC8E-94CE-4523-B024-920CDF916E13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F6A03-899F-4655-BCAF-6622ACFCD8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89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5956B-04E4-4376-9968-53B194213EC4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7EFDC-A5C5-42AB-AB03-D7854A3B87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2158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09611-7DB9-4A66-898F-E323AC24DF44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9A86F-FA7C-4DFA-924E-987CD57BBA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9529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8A01F-43B5-4BD4-B5D8-76ED6F386E76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1ACCF-7E42-4786-BC54-973C384EB8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638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7CE37-E954-4331-8985-749110FDD1DF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60EA8-492A-404B-9CF7-9F78A7AF56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4936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0368D-A7CE-44C2-89DF-2F4B779A1A63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6364D-226A-4FBA-A537-EB7AE4B9FF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1106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1ED7F-2EA1-4004-980C-2C5DC639B941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AC4CA-2D95-4B64-81B1-AEC94EEEFC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1978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56831-1CCF-4CBB-BAEE-8728A67C977D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A990D-E153-465A-88D1-FD279297EB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2357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36B10-E406-446B-BA77-C014F1494FEF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BA3DA-D9BB-4ED7-8B8D-1199ABC750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950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ED4A3-4104-45B3-B97A-AC7241BD2401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A1CB4-5F75-4558-860C-9EC2DE90E3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4546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70859-A95F-4946-ADA0-9C5E4186966D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D3351-2108-4950-BD9E-2B201A2C10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9652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43A12-1AF1-430E-A5BA-14AD6851DDA5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6905B-0AD1-4B68-9688-F8A36CF483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12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FCB57-2395-43A8-89C3-1C9F156B2A88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14B9F-A488-4DE4-BA36-DEB6B7C9C1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4313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83A33-2A7A-4852-9F39-86030CEA4E48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1F210-959E-4AA0-AAFE-BDD8A7194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3088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ABB47-2E23-4CD8-944F-4E7E54D5530F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121FB-3698-4766-8EED-D0F84729B9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3367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C3B4F-8F6A-4179-AAB0-FE972C6AFBD5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CC50C-18E6-4616-B41E-6252EC27B6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4177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BC349-67EC-4A55-B9D7-FCBB754BC731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31937-8E49-4EDB-B19E-2B05A2B1AD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7442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1E452-2CFB-4043-B860-8C1132AF4530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64EEF-0D93-4D69-B063-3D0B0C1698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871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5E656-802B-4F10-A32D-4F634E6E20C7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9721C-8369-49F9-AACC-49CD9D3B27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3967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2EAC2-8CF4-47A0-B42D-FCFA5B1DB9A9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8C094-C4F4-4992-A6DE-766EDF4519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5648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9483C-D247-45E7-9305-D208F2ECF9E2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B7BA3-82ED-4FAA-A1D9-2C7AA60E4C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943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F5ADA-4F2D-4C9F-804C-24A002FFDA00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1836D-4C4D-428E-8AC0-D6BC852817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7954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992B9-D46B-49AE-AD11-6CA9113411E3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FA858-BD6E-483A-BA93-A9E9491118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597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FAC84-4622-446A-B80C-4B2A2C7987E8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3CA6C-E66E-408C-9AB0-5FEF659174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32062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D5725-6D0D-4C5D-BA0B-6C7534128308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1BEC3-1236-4137-8424-90A1ED80B3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2459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CD2C2-8184-42E4-B796-C0524B660B34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0932E-C089-4512-BC77-D2A2521273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47668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8C859-0220-4571-B047-BA75F18A4418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4F3C9-F38E-42B6-B213-D624FB42B5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08085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F1ABA-8F57-458B-8B4F-C46AD96AAD4D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47929-5642-4C24-BB8F-85CAE29E4B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510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9579A-8163-4EAC-85CC-1C8D0D7D9D86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39D82-73BD-442F-9B61-D8AAE4EB66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729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CDC0B-D17B-4571-87BE-8D95037FCE6D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E473B-BE42-4FEF-A895-395E1DE127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97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3D01B-080B-417D-869B-A26061D8C4D7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EB18B-E2F1-43DA-BFC7-18857387C3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14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C8890-F4E6-4DA9-81B8-C8812FFFC9B2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63AB8-2B58-4F99-B739-A791C2E4AA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10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9693E-F942-4D28-BF2C-DCAB6659F59E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1D491-CC88-4126-9626-EB2C93E9FB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808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DB177-FC06-4B07-8D25-77BC0D84133C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1761E-8408-40E5-8C0D-981F9AF767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7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67DF57D-2080-4C64-857D-7C0F75174E41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4D5E9F-A401-43B6-A3C8-76BB4214B9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34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136775"/>
            <a:ext cx="8229600" cy="398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C8694E-298C-4B09-862B-CF0AD758080F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016264-565F-4718-99B5-C9924EB49F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B1CAA99-9EC6-4E3D-B3E5-19C54A58246D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496A919-6B64-46D1-8CAC-210DF1EA4F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9131111-C50D-4FE6-BC9D-5FE578B6E725}" type="datetimeFigureOut">
              <a:rPr lang="en-US"/>
              <a:pPr>
                <a:defRPr/>
              </a:pPr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D490B4C-3C72-4DF6-A811-E5BE8AEC2A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18573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Proliferation of Radiology PPMCs:</a:t>
            </a:r>
            <a:br>
              <a:rPr lang="en-US" altLang="en-US" sz="3200" smtClean="0"/>
            </a:br>
            <a:r>
              <a:rPr lang="en-US" altLang="en-US" sz="3200" smtClean="0"/>
              <a:t>Their Strategies and Tactics, and Key Issues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1371600" y="361315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1800" smtClean="0">
                <a:solidFill>
                  <a:schemeClr val="tx1"/>
                </a:solidFill>
              </a:rPr>
              <a:t>September 28, 2017</a:t>
            </a:r>
          </a:p>
          <a:p>
            <a:pPr eaLnBrk="1" hangingPunct="1"/>
            <a:endParaRPr lang="en-US" altLang="en-US" sz="1800" smtClean="0">
              <a:solidFill>
                <a:schemeClr val="tx1"/>
              </a:solidFill>
            </a:endParaRPr>
          </a:p>
          <a:p>
            <a:pPr eaLnBrk="1" hangingPunct="1"/>
            <a:r>
              <a:rPr lang="en-US" altLang="en-US" sz="2000" b="1" smtClean="0">
                <a:solidFill>
                  <a:schemeClr val="tx1"/>
                </a:solidFill>
              </a:rPr>
              <a:t>W. Kenneth Davis, Jr</a:t>
            </a:r>
          </a:p>
          <a:p>
            <a:pPr eaLnBrk="1" hangingPunct="1"/>
            <a:r>
              <a:rPr lang="en-US" altLang="en-US" sz="1800" smtClean="0">
                <a:solidFill>
                  <a:schemeClr val="tx1"/>
                </a:solidFill>
              </a:rPr>
              <a:t>Partner</a:t>
            </a:r>
          </a:p>
          <a:p>
            <a:pPr eaLnBrk="1" hangingPunct="1"/>
            <a:r>
              <a:rPr lang="en-US" altLang="en-US" sz="1800" smtClean="0">
                <a:solidFill>
                  <a:schemeClr val="tx1"/>
                </a:solidFill>
              </a:rPr>
              <a:t>Katten Muchin Rosenman LLP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1824038"/>
            <a:ext cx="8229600" cy="1143000"/>
          </a:xfrm>
        </p:spPr>
        <p:txBody>
          <a:bodyPr/>
          <a:lstStyle/>
          <a:p>
            <a:r>
              <a:rPr lang="en-US" altLang="en-US" smtClean="0"/>
              <a:t>Why Sell to a PPMC?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517525" y="2868613"/>
            <a:ext cx="8229600" cy="3989387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What does my group need?</a:t>
            </a:r>
          </a:p>
          <a:p>
            <a:pPr eaLnBrk="1" hangingPunct="1"/>
            <a:r>
              <a:rPr lang="en-US" altLang="en-US" sz="2800" smtClean="0"/>
              <a:t>What is my group’s value proposition?</a:t>
            </a:r>
          </a:p>
          <a:p>
            <a:pPr eaLnBrk="1" hangingPunct="1"/>
            <a:r>
              <a:rPr lang="en-US" altLang="en-US" sz="2800" smtClean="0"/>
              <a:t>Can my group survive, and indeed flourish, in the future?</a:t>
            </a:r>
            <a:endParaRPr lang="en-US" altLang="en-US" sz="2400" smtClean="0"/>
          </a:p>
          <a:p>
            <a:pPr lvl="1" eaLnBrk="1" hangingPunct="1"/>
            <a:r>
              <a:rPr lang="en-US" altLang="en-US" sz="2400" smtClean="0"/>
              <a:t>How?</a:t>
            </a:r>
          </a:p>
          <a:p>
            <a:pPr lvl="1" eaLnBrk="1" hangingPunct="1"/>
            <a:r>
              <a:rPr lang="en-US" altLang="en-US" sz="2400" smtClean="0"/>
              <a:t>For how long?</a:t>
            </a:r>
          </a:p>
          <a:p>
            <a:pPr lvl="1" eaLnBrk="1" hangingPunct="1"/>
            <a:r>
              <a:rPr lang="en-US" altLang="en-US" sz="2400" smtClean="0"/>
              <a:t>Does my group like what that future may hold?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1619250"/>
            <a:ext cx="8229600" cy="1143000"/>
          </a:xfrm>
        </p:spPr>
        <p:txBody>
          <a:bodyPr/>
          <a:lstStyle/>
          <a:p>
            <a:r>
              <a:rPr lang="en-US" altLang="en-US" smtClean="0"/>
              <a:t>Why Sell to a PPMC? </a:t>
            </a:r>
            <a:r>
              <a:rPr lang="en-US" altLang="en-US" sz="1800" smtClean="0"/>
              <a:t>(cont’d)</a:t>
            </a:r>
            <a:endParaRPr lang="en-US" alt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2868613"/>
            <a:ext cx="8229600" cy="3989387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Integration is the name of the game: is my group going to have a major role, or are we going to be a bit player?</a:t>
            </a:r>
          </a:p>
          <a:p>
            <a:pPr eaLnBrk="1" hangingPunct="1"/>
            <a:r>
              <a:rPr lang="en-US" altLang="en-US" sz="2800" smtClean="0"/>
              <a:t>Who should my group “partner” with, </a:t>
            </a:r>
            <a:r>
              <a:rPr lang="en-US" altLang="en-US" sz="2800" i="1" smtClean="0"/>
              <a:t>i.e.</a:t>
            </a:r>
            <a:r>
              <a:rPr lang="en-US" altLang="en-US" sz="2800" smtClean="0"/>
              <a:t>, stake our future with?</a:t>
            </a:r>
          </a:p>
          <a:p>
            <a:pPr eaLnBrk="1" hangingPunct="1"/>
            <a:r>
              <a:rPr lang="en-US" altLang="en-US" sz="2800" smtClean="0"/>
              <a:t>Radiology groups are selling and/or consolidating all over the place: is my group going to be left out if I don’t sell?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1831975"/>
            <a:ext cx="8229600" cy="1143000"/>
          </a:xfrm>
        </p:spPr>
        <p:txBody>
          <a:bodyPr/>
          <a:lstStyle/>
          <a:p>
            <a:r>
              <a:rPr lang="en-US" altLang="en-US" smtClean="0"/>
              <a:t>Why Sell to a PPMC? </a:t>
            </a:r>
            <a:r>
              <a:rPr lang="en-US" altLang="en-US" sz="1800" smtClean="0"/>
              <a:t>(cont’d)</a:t>
            </a:r>
            <a:endParaRPr lang="en-US" altLang="en-US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2974975"/>
            <a:ext cx="8229600" cy="3989388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. . . and don’t kid yourself: you are selling your practice.</a:t>
            </a:r>
          </a:p>
          <a:p>
            <a:pPr eaLnBrk="1" hangingPunct="1"/>
            <a:r>
              <a:rPr lang="en-US" altLang="en-US" sz="2800" smtClean="0"/>
              <a:t>Of course, perhaps your group can be the flagship for the carrier battle group.</a:t>
            </a:r>
          </a:p>
          <a:p>
            <a:pPr lvl="1" eaLnBrk="1" hangingPunct="1"/>
            <a:r>
              <a:rPr lang="en-US" altLang="en-US" sz="2400" smtClean="0"/>
              <a:t>Can my group be the Nimitz-class supercarrier?</a:t>
            </a:r>
          </a:p>
          <a:p>
            <a:pPr eaLnBrk="1" hangingPunct="1"/>
            <a:r>
              <a:rPr lang="en-US" altLang="en-US" sz="2800" smtClean="0"/>
              <a:t>Some observations based on experience.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18669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Strategic Objectives of</a:t>
            </a:r>
            <a:br>
              <a:rPr lang="en-US" altLang="en-US" smtClean="0"/>
            </a:br>
            <a:r>
              <a:rPr lang="en-US" altLang="en-US" smtClean="0"/>
              <a:t>Today’s Radiology PPMCs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3359150"/>
            <a:ext cx="8229600" cy="28702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Today’s Radiology PPMCs want so-called “high value” groups, with capacity.</a:t>
            </a:r>
          </a:p>
          <a:p>
            <a:pPr eaLnBrk="1" hangingPunct="1"/>
            <a:r>
              <a:rPr lang="en-US" altLang="en-US" sz="2000" smtClean="0"/>
              <a:t>The PPMCs can then use “their” radiology groups to:</a:t>
            </a:r>
          </a:p>
          <a:p>
            <a:pPr lvl="1" eaLnBrk="1" hangingPunct="1"/>
            <a:r>
              <a:rPr lang="en-US" altLang="en-US" sz="1600" smtClean="0"/>
              <a:t>Compete for business using teleradiology and/or</a:t>
            </a:r>
          </a:p>
          <a:p>
            <a:pPr lvl="1" eaLnBrk="1" hangingPunct="1"/>
            <a:r>
              <a:rPr lang="en-US" altLang="en-US" sz="1600" smtClean="0"/>
              <a:t>Staff their TC facilities.</a:t>
            </a:r>
            <a:endParaRPr lang="en-US" altLang="en-US" smtClean="0"/>
          </a:p>
          <a:p>
            <a:pPr eaLnBrk="1" hangingPunct="1"/>
            <a:r>
              <a:rPr lang="en-US" altLang="en-US" sz="2000" smtClean="0"/>
              <a:t>The PPMCs also believe that they are better positioned than the typical radiology group to participate in accountable care organizations (“ACOs”) and clinically integrated networks (CINs”).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88938" y="1981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Strategic Objectives of</a:t>
            </a:r>
            <a:br>
              <a:rPr lang="en-US" altLang="en-US" smtClean="0"/>
            </a:br>
            <a:r>
              <a:rPr lang="en-US" altLang="en-US" smtClean="0"/>
              <a:t>Today’s Radiology PPMCs</a:t>
            </a:r>
            <a:r>
              <a:rPr lang="en-US" altLang="en-US" sz="1800" smtClean="0"/>
              <a:t> (cont’d)</a:t>
            </a:r>
            <a:endParaRPr lang="en-US" altLang="en-US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17525" y="3521075"/>
            <a:ext cx="8229600" cy="2998788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Today’s radiology PPMCs usually still want to “own” the radiology group, and “buy” an income stream.</a:t>
            </a:r>
          </a:p>
          <a:p>
            <a:pPr lvl="1" eaLnBrk="1" hangingPunct="1"/>
            <a:r>
              <a:rPr lang="en-US" altLang="en-US" sz="1600" smtClean="0"/>
              <a:t>However, they tend to be less interested in buying a “significant” stream than in the past, and . . .</a:t>
            </a:r>
          </a:p>
          <a:p>
            <a:pPr lvl="1" eaLnBrk="1" hangingPunct="1"/>
            <a:r>
              <a:rPr lang="en-US" altLang="en-US" sz="1600" smtClean="0"/>
              <a:t>The upfront payment tends to be smaller (you’re probably not going to retire on the payment), and. . . </a:t>
            </a:r>
          </a:p>
          <a:p>
            <a:pPr lvl="1" eaLnBrk="1" hangingPunct="1"/>
            <a:r>
              <a:rPr lang="en-US" altLang="en-US" sz="1600" smtClean="0"/>
              <a:t>The payment tends to mostly cash (possibly with a relatively small equity sliver of the PPMC).</a:t>
            </a:r>
          </a:p>
          <a:p>
            <a:pPr lvl="1" eaLnBrk="1" hangingPunct="1"/>
            <a:r>
              <a:rPr lang="en-US" altLang="en-US" sz="1600" u="sng" smtClean="0"/>
              <a:t>Bottom line</a:t>
            </a:r>
            <a:r>
              <a:rPr lang="en-US" altLang="en-US" sz="1600" smtClean="0"/>
              <a:t>: the PPMC generally still views the transaction as them “buying,” and the group “selling,” the practice.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2081213"/>
            <a:ext cx="8229600" cy="1143000"/>
          </a:xfrm>
        </p:spPr>
        <p:txBody>
          <a:bodyPr/>
          <a:lstStyle/>
          <a:p>
            <a:r>
              <a:rPr lang="en-US" altLang="en-US" smtClean="0"/>
              <a:t>Strategic Objectives of</a:t>
            </a:r>
            <a:br>
              <a:rPr lang="en-US" altLang="en-US" smtClean="0"/>
            </a:br>
            <a:r>
              <a:rPr lang="en-US" altLang="en-US" smtClean="0"/>
              <a:t>Today’s Radiology PPMCs</a:t>
            </a:r>
            <a:r>
              <a:rPr lang="en-US" altLang="en-US" sz="1800" smtClean="0"/>
              <a:t> (cont’d)</a:t>
            </a:r>
            <a:endParaRPr lang="en-US" alt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3470275"/>
            <a:ext cx="8229600" cy="2511425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On the one hand, the PPMCs usually want a very high level of control, with such control often taking the PPMC right to the edge of violating any corporate practice of medicine prohibition (“CPOM”).</a:t>
            </a:r>
          </a:p>
          <a:p>
            <a:pPr eaLnBrk="1" hangingPunct="1"/>
            <a:r>
              <a:rPr lang="en-US" altLang="en-US" sz="2000" smtClean="0"/>
              <a:t>On the other hand, the new PPMCs have learned from the mistakes of the past, </a:t>
            </a:r>
            <a:r>
              <a:rPr lang="en-US" altLang="en-US" sz="2000" i="1" smtClean="0"/>
              <a:t>i.e.</a:t>
            </a:r>
            <a:r>
              <a:rPr lang="en-US" altLang="en-US" sz="2000" smtClean="0"/>
              <a:t>, that it is usually beneficial to leave some control in the hands of the physicians, and to exert whatever control that the PPMC does retain in a less heavy-handed, and more selective, fashion.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1444625"/>
            <a:ext cx="8229600" cy="1528763"/>
          </a:xfrm>
        </p:spPr>
        <p:txBody>
          <a:bodyPr/>
          <a:lstStyle/>
          <a:p>
            <a:pPr eaLnBrk="1" hangingPunct="1"/>
            <a:r>
              <a:rPr lang="en-US" altLang="en-US" smtClean="0"/>
              <a:t>Tactics of Radiology PPMCs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3152775"/>
            <a:ext cx="8229600" cy="2973388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PPMCs identify “high value” groups.</a:t>
            </a:r>
          </a:p>
          <a:p>
            <a:pPr lvl="1" eaLnBrk="1" hangingPunct="1"/>
            <a:r>
              <a:rPr lang="en-US" altLang="en-US" sz="1600" u="sng" smtClean="0"/>
              <a:t>What does this mean?</a:t>
            </a:r>
            <a:endParaRPr lang="en-US" altLang="en-US" sz="1600" smtClean="0"/>
          </a:p>
          <a:p>
            <a:pPr lvl="1" eaLnBrk="1" hangingPunct="1"/>
            <a:r>
              <a:rPr lang="en-US" altLang="en-US" sz="1600" smtClean="0"/>
              <a:t>It’s all in the eyes of the beholder.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88938" y="1562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Tactics of Radiology PPMCs</a:t>
            </a:r>
            <a:r>
              <a:rPr lang="en-US" altLang="en-US" sz="1800" smtClean="0"/>
              <a:t> (cont’d)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2700338"/>
            <a:ext cx="8229600" cy="3989387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PPMCs engage in dialogue.</a:t>
            </a:r>
          </a:p>
          <a:p>
            <a:pPr lvl="1" eaLnBrk="1" hangingPunct="1"/>
            <a:r>
              <a:rPr lang="en-US" altLang="en-US" sz="1600" smtClean="0"/>
              <a:t>They emphasize their value proposition for the radiology group.</a:t>
            </a:r>
          </a:p>
          <a:p>
            <a:pPr lvl="2" eaLnBrk="1" hangingPunct="1"/>
            <a:r>
              <a:rPr lang="en-US" altLang="en-US" sz="1200" smtClean="0"/>
              <a:t>Today the “sell” by the PPMC is less about current monetization for the physicians of future earnings, rather . . .</a:t>
            </a:r>
          </a:p>
          <a:p>
            <a:pPr lvl="2" eaLnBrk="1" hangingPunct="1"/>
            <a:r>
              <a:rPr lang="en-US" altLang="en-US" sz="1200" smtClean="0"/>
              <a:t>The PPMC tends to focus on the additional revenue that the PPMC believes it can help generate for the radiology group.</a:t>
            </a:r>
          </a:p>
          <a:p>
            <a:pPr lvl="2" eaLnBrk="1" hangingPunct="1"/>
            <a:r>
              <a:rPr lang="en-US" altLang="en-US" sz="1200" smtClean="0"/>
              <a:t>Beware of simply accepting the PPMC’s propositions: challenge the assumptions; perform due diligence.</a:t>
            </a:r>
          </a:p>
          <a:p>
            <a:pPr lvl="1" eaLnBrk="1" hangingPunct="1"/>
            <a:r>
              <a:rPr lang="en-US" altLang="en-US" sz="1600" smtClean="0"/>
              <a:t>They emphasize the level and types of control that the radiologists will retain.</a:t>
            </a:r>
          </a:p>
          <a:p>
            <a:pPr lvl="2" eaLnBrk="1" hangingPunct="1"/>
            <a:r>
              <a:rPr lang="en-US" altLang="en-US" sz="1200" smtClean="0"/>
              <a:t>Beware: the devil’s in the details.</a:t>
            </a:r>
          </a:p>
          <a:p>
            <a:pPr lvl="1" eaLnBrk="1" hangingPunct="1"/>
            <a:r>
              <a:rPr lang="en-US" altLang="en-US" sz="1600" smtClean="0"/>
              <a:t>To a certain extent, they play to the insecurities, if not outright paranoia, of the radiology group.</a:t>
            </a:r>
          </a:p>
          <a:p>
            <a:pPr lvl="2" eaLnBrk="1" hangingPunct="1"/>
            <a:r>
              <a:rPr lang="en-US" altLang="en-US" sz="1200" smtClean="0"/>
              <a:t>The radiology group must have a realistic sense for its strengths and weaknesses, and for its relative position in the market served by the radiology group.</a:t>
            </a:r>
          </a:p>
          <a:p>
            <a:pPr lvl="2" eaLnBrk="1" hangingPunct="1"/>
            <a:r>
              <a:rPr lang="en-US" altLang="en-US" sz="1200" smtClean="0"/>
              <a:t>Beware of starting down the path to a deal with a PPMC, because it can be very difficult to turn around.</a:t>
            </a:r>
          </a:p>
          <a:p>
            <a:pPr lvl="1" eaLnBrk="1" hangingPunct="1"/>
            <a:r>
              <a:rPr lang="en-US" altLang="en-US" sz="1600" smtClean="0"/>
              <a:t>They connect the target with other radiology groups who are affiliated with the PPMC.</a:t>
            </a:r>
          </a:p>
          <a:p>
            <a:pPr lvl="2" eaLnBrk="1" hangingPunct="1"/>
            <a:r>
              <a:rPr lang="en-US" altLang="en-US" sz="1200" smtClean="0"/>
              <a:t>Beware of groups who have financial incentives to “gild the lily” (such as “founding groups” or “flagship groups”).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1657350"/>
            <a:ext cx="8229600" cy="1085850"/>
          </a:xfrm>
        </p:spPr>
        <p:txBody>
          <a:bodyPr/>
          <a:lstStyle/>
          <a:p>
            <a:pPr eaLnBrk="1" hangingPunct="1"/>
            <a:r>
              <a:rPr lang="en-US" altLang="en-US" smtClean="0"/>
              <a:t>Tactics of Radiology PPMCs</a:t>
            </a:r>
            <a:r>
              <a:rPr lang="en-US" altLang="en-US" sz="1800" smtClean="0"/>
              <a:t> (cont’d)</a:t>
            </a:r>
            <a:endParaRPr lang="en-US" alt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000" dirty="0" smtClean="0"/>
              <a:t>Determine a value for the practice (a “price”) </a:t>
            </a:r>
            <a:r>
              <a:rPr lang="en-US" altLang="en-US" sz="2000" u="sng" dirty="0" smtClean="0"/>
              <a:t>and</a:t>
            </a:r>
            <a:r>
              <a:rPr lang="en-US" altLang="en-US" sz="2000" dirty="0" smtClean="0"/>
              <a:t> for the ongoing relationship (the “compensation”).</a:t>
            </a:r>
          </a:p>
          <a:p>
            <a:pPr lvl="1" eaLnBrk="1" hangingPunct="1">
              <a:defRPr/>
            </a:pPr>
            <a:r>
              <a:rPr lang="en-US" altLang="en-US" sz="1600" dirty="0" smtClean="0"/>
              <a:t>When you’ve seen one valuation, you’ve seen one valuation.</a:t>
            </a:r>
          </a:p>
          <a:p>
            <a:pPr lvl="1" eaLnBrk="1" hangingPunct="1">
              <a:defRPr/>
            </a:pPr>
            <a:r>
              <a:rPr lang="en-US" altLang="en-US" sz="1600" dirty="0" smtClean="0"/>
              <a:t>But also beware of the “bait and switch.”</a:t>
            </a:r>
          </a:p>
          <a:p>
            <a:pPr eaLnBrk="1" hangingPunct="1">
              <a:defRPr/>
            </a:pPr>
            <a:r>
              <a:rPr lang="en-US" altLang="en-US" sz="2000" dirty="0" smtClean="0"/>
              <a:t>Develop preliminary structure for the transaction.</a:t>
            </a:r>
          </a:p>
          <a:p>
            <a:pPr lvl="1" eaLnBrk="1" hangingPunct="1">
              <a:defRPr/>
            </a:pPr>
            <a:r>
              <a:rPr lang="en-US" altLang="en-US" sz="1600" b="1" u="sng" dirty="0" smtClean="0"/>
              <a:t>TAX, TAX, TAX (more in a later slide)!</a:t>
            </a:r>
            <a:endParaRPr lang="en-US" altLang="en-US" sz="1600" dirty="0" smtClean="0"/>
          </a:p>
          <a:p>
            <a:pPr lvl="1" eaLnBrk="1" hangingPunct="1">
              <a:defRPr/>
            </a:pPr>
            <a:r>
              <a:rPr lang="en-US" altLang="en-US" sz="1600" dirty="0" smtClean="0"/>
              <a:t>Don’t assume that certain structures won’t work.</a:t>
            </a:r>
          </a:p>
          <a:p>
            <a:pPr lvl="1" eaLnBrk="1" hangingPunct="1">
              <a:defRPr/>
            </a:pPr>
            <a:r>
              <a:rPr lang="en-US" altLang="en-US" sz="1600" dirty="0" smtClean="0"/>
              <a:t>But also don’t simply accept that the structure proposed by the PPMC will work.</a:t>
            </a:r>
          </a:p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en-US" altLang="en-US" sz="2000" dirty="0" smtClean="0"/>
              <a:t>Persuade (co-opt?) the radiology group’s key leadership.</a:t>
            </a:r>
            <a:endParaRPr lang="en-US" altLang="en-US" sz="1200" dirty="0"/>
          </a:p>
          <a:p>
            <a:pPr lvl="1" eaLnBrk="1" hangingPunct="1">
              <a:defRPr/>
            </a:pPr>
            <a:r>
              <a:rPr lang="en-US" altLang="en-US" sz="1600" dirty="0" smtClean="0"/>
              <a:t>Real-world application: the “alpha wolves” and the “gray hairs.”</a:t>
            </a:r>
          </a:p>
          <a:p>
            <a:pPr eaLnBrk="1" hangingPunct="1">
              <a:defRPr/>
            </a:pPr>
            <a:r>
              <a:rPr lang="en-US" altLang="en-US" sz="2000" dirty="0" smtClean="0"/>
              <a:t>Enter into a letter of intent (“LOI”) with a binding “no shop” provision.</a:t>
            </a:r>
          </a:p>
          <a:p>
            <a:pPr lvl="1" eaLnBrk="1" hangingPunct="1">
              <a:defRPr/>
            </a:pPr>
            <a:r>
              <a:rPr lang="en-US" altLang="en-US" sz="1600" dirty="0" smtClean="0"/>
              <a:t>Query how much effort should be put into the LOI?</a:t>
            </a:r>
          </a:p>
          <a:p>
            <a:pPr lvl="1" eaLnBrk="1" hangingPunct="1">
              <a:defRPr/>
            </a:pPr>
            <a:r>
              <a:rPr lang="en-US" altLang="en-US" sz="1600" dirty="0" smtClean="0"/>
              <a:t>Query when to sign the LOI?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16033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Tactics of Radiology PPMCs</a:t>
            </a:r>
            <a:r>
              <a:rPr lang="en-US" altLang="en-US" sz="1800" smtClean="0"/>
              <a:t> (cont’d)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2709863"/>
            <a:ext cx="8229600" cy="3989387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Prepare documents.</a:t>
            </a:r>
          </a:p>
          <a:p>
            <a:pPr lvl="1" eaLnBrk="1" hangingPunct="1"/>
            <a:r>
              <a:rPr lang="en-US" altLang="en-US" sz="1600" smtClean="0"/>
              <a:t>Beware of “these are our documents, and we can’t move off of them.”</a:t>
            </a:r>
          </a:p>
          <a:p>
            <a:pPr lvl="1" eaLnBrk="1" hangingPunct="1"/>
            <a:r>
              <a:rPr lang="en-US" altLang="en-US" sz="1600" smtClean="0"/>
              <a:t>Beware of “trust us, that’s never going to happen.”</a:t>
            </a:r>
          </a:p>
          <a:p>
            <a:pPr lvl="1" eaLnBrk="1" hangingPunct="1"/>
            <a:r>
              <a:rPr lang="en-US" altLang="en-US" sz="1600" smtClean="0"/>
              <a:t>And beware of signing anything that:</a:t>
            </a:r>
          </a:p>
          <a:p>
            <a:pPr lvl="2" eaLnBrk="1" hangingPunct="1"/>
            <a:r>
              <a:rPr lang="en-US" altLang="en-US" sz="1200" smtClean="0"/>
              <a:t>Is incomprehensible, </a:t>
            </a:r>
          </a:p>
          <a:p>
            <a:pPr lvl="2" eaLnBrk="1" hangingPunct="1"/>
            <a:r>
              <a:rPr lang="en-US" altLang="en-US" sz="1200" smtClean="0"/>
              <a:t>Just doesn’t make sense, or . . .</a:t>
            </a:r>
          </a:p>
          <a:p>
            <a:pPr lvl="2" eaLnBrk="1" hangingPunct="1"/>
            <a:r>
              <a:rPr lang="en-US" altLang="en-US" sz="1200" smtClean="0"/>
              <a:t>Is potentially illegal.</a:t>
            </a:r>
          </a:p>
          <a:p>
            <a:pPr lvl="1" eaLnBrk="1" hangingPunct="1"/>
            <a:r>
              <a:rPr lang="en-US" altLang="en-US" sz="1600" smtClean="0"/>
              <a:t>If it’s important or needs more clarity, then put it in the documents.</a:t>
            </a:r>
          </a:p>
          <a:p>
            <a:pPr eaLnBrk="1" hangingPunct="1"/>
            <a:r>
              <a:rPr lang="en-US" altLang="en-US" sz="2000" smtClean="0"/>
              <a:t>Negotiate the deal.</a:t>
            </a:r>
          </a:p>
          <a:p>
            <a:pPr lvl="1" eaLnBrk="1" hangingPunct="1"/>
            <a:r>
              <a:rPr lang="en-US" altLang="en-US" sz="1600" smtClean="0"/>
              <a:t>If a point is important to you, don’t give up on it.</a:t>
            </a:r>
          </a:p>
          <a:p>
            <a:pPr lvl="1" eaLnBrk="1" hangingPunct="1"/>
            <a:r>
              <a:rPr lang="en-US" altLang="en-US" sz="1600" smtClean="0"/>
              <a:t>Beware of artificial pressure.</a:t>
            </a:r>
          </a:p>
          <a:p>
            <a:pPr lvl="1" eaLnBrk="1" hangingPunct="1"/>
            <a:r>
              <a:rPr lang="en-US" altLang="en-US" sz="1600" smtClean="0"/>
              <a:t>At the same time, remember that today’s world of radiology is much different from what it was 20, 10 or even 5 years ago.</a:t>
            </a:r>
          </a:p>
          <a:p>
            <a:pPr eaLnBrk="1" hangingPunct="1"/>
            <a:r>
              <a:rPr lang="en-US" altLang="en-US" sz="2000" smtClean="0"/>
              <a:t>Close.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84188" y="2209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DISCLOSURE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720725" y="3381375"/>
            <a:ext cx="8229600" cy="253841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b="1" smtClean="0"/>
              <a:t>NONE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88938" y="16271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Significant Threshold Issues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88938" y="2868613"/>
            <a:ext cx="8229600" cy="3989387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What’s the deal that’s on the table?</a:t>
            </a:r>
          </a:p>
          <a:p>
            <a:pPr lvl="1" eaLnBrk="1" hangingPunct="1"/>
            <a:r>
              <a:rPr lang="en-US" altLang="en-US" sz="1600" smtClean="0"/>
              <a:t>Purchase price and then ongoing compensation?</a:t>
            </a:r>
          </a:p>
          <a:p>
            <a:pPr lvl="1" eaLnBrk="1" hangingPunct="1"/>
            <a:r>
              <a:rPr lang="en-US" altLang="en-US" sz="1600" smtClean="0"/>
              <a:t>Form of purchase consideration, </a:t>
            </a:r>
            <a:r>
              <a:rPr lang="en-US" altLang="en-US" sz="1600" i="1" smtClean="0"/>
              <a:t>i.e.</a:t>
            </a:r>
            <a:r>
              <a:rPr lang="en-US" altLang="en-US" sz="1600" smtClean="0"/>
              <a:t>, cash, equity and/or debt?</a:t>
            </a:r>
          </a:p>
          <a:p>
            <a:pPr lvl="1" eaLnBrk="1" hangingPunct="1"/>
            <a:r>
              <a:rPr lang="en-US" altLang="en-US" sz="1600" smtClean="0"/>
              <a:t>Carefully analyze any earnout because they are generally disfavored under the law.</a:t>
            </a:r>
          </a:p>
          <a:p>
            <a:pPr lvl="1" eaLnBrk="1" hangingPunct="1"/>
            <a:r>
              <a:rPr lang="en-US" altLang="en-US" sz="1600" smtClean="0"/>
              <a:t>Will there by any escrow; what are the terms and conditions?</a:t>
            </a:r>
          </a:p>
          <a:p>
            <a:pPr eaLnBrk="1" hangingPunct="1">
              <a:buFont typeface="Arial" charset="0"/>
              <a:buChar char="–"/>
            </a:pPr>
            <a:r>
              <a:rPr lang="en-US" altLang="en-US" sz="2000" b="1" u="sng" smtClean="0"/>
              <a:t>TAX CONSIDERATIONS, PARTICULARLY AS THEY PERTAIN TO THE INITIAL “SALE,” MUST BE ADDRESSED AT THE OUTSET OF THE STRUCTURING PART OF THE DIALOGUE.</a:t>
            </a:r>
          </a:p>
          <a:p>
            <a:pPr lvl="1" eaLnBrk="1" hangingPunct="1"/>
            <a:r>
              <a:rPr lang="en-US" altLang="en-US" sz="1700" b="1" u="sng" smtClean="0"/>
              <a:t>AND REMEMBER ANY TAX/ACCOUNTING “SKELETONS IN THE CLOSET” THE RADIOLOGY GROUP MIGHT HAVE.</a:t>
            </a:r>
          </a:p>
          <a:p>
            <a:pPr lvl="1" eaLnBrk="1" hangingPunct="1"/>
            <a:r>
              <a:rPr lang="en-US" altLang="en-US" sz="1700" b="1" u="sng" smtClean="0"/>
              <a:t>EXAMPLES.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33400" y="167322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Significant Threshold Issues</a:t>
            </a:r>
            <a:r>
              <a:rPr lang="en-US" altLang="en-US" sz="1800" smtClean="0"/>
              <a:t> (cont’d)</a:t>
            </a:r>
            <a:endParaRPr lang="en-US" altLang="en-US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2828925"/>
            <a:ext cx="8229600" cy="3297238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Impact on radiology group’s relationship with its hospital(s).</a:t>
            </a:r>
          </a:p>
          <a:p>
            <a:pPr lvl="1" eaLnBrk="1" hangingPunct="1"/>
            <a:r>
              <a:rPr lang="en-US" altLang="en-US" sz="1600" smtClean="0"/>
              <a:t>When a radiology group does a deal with a PPMC, the radiologists likely, in effect, give up any meaningful control of the radiology group, and . . .</a:t>
            </a:r>
          </a:p>
          <a:p>
            <a:pPr lvl="1" eaLnBrk="1" hangingPunct="1"/>
            <a:r>
              <a:rPr lang="en-US" altLang="en-US" sz="1600" smtClean="0"/>
              <a:t>The PPMC’s interest may not align with the interest of the group’s hospital(s), so . . .</a:t>
            </a:r>
          </a:p>
          <a:p>
            <a:pPr lvl="1" eaLnBrk="1" hangingPunct="1"/>
            <a:r>
              <a:rPr lang="en-US" altLang="en-US" sz="1600" smtClean="0"/>
              <a:t>What happens if a conflict develops between the radiology group’s hospital(s) and the PPMC?</a:t>
            </a:r>
          </a:p>
          <a:p>
            <a:pPr eaLnBrk="1" hangingPunct="1"/>
            <a:r>
              <a:rPr lang="en-US" altLang="en-US" sz="2000" smtClean="0"/>
              <a:t>What is happening to any TC owned by the group.</a:t>
            </a:r>
          </a:p>
          <a:p>
            <a:pPr lvl="1" eaLnBrk="1" hangingPunct="1"/>
            <a:r>
              <a:rPr lang="en-US" altLang="en-US" sz="1600" smtClean="0"/>
              <a:t>What is structurally being implemented to address potential conflicts between the PPMC and any TC that remains with the group.</a:t>
            </a:r>
          </a:p>
          <a:p>
            <a:pPr eaLnBrk="1" hangingPunct="1"/>
            <a:r>
              <a:rPr lang="en-US" altLang="en-US" sz="2000" smtClean="0"/>
              <a:t>How much commitment is the PPMC making to the radiology group?</a:t>
            </a:r>
          </a:p>
          <a:p>
            <a:pPr lvl="1" eaLnBrk="1" hangingPunct="1"/>
            <a:r>
              <a:rPr lang="en-US" altLang="en-US" sz="1600" smtClean="0"/>
              <a:t>Are they willing to put it in writing?</a:t>
            </a:r>
          </a:p>
          <a:p>
            <a:pPr lvl="1" eaLnBrk="1" hangingPunct="1"/>
            <a:r>
              <a:rPr lang="en-US" altLang="en-US" sz="1600" smtClean="0"/>
              <a:t>Restrictive covenants?</a:t>
            </a:r>
          </a:p>
          <a:p>
            <a:pPr lvl="1" eaLnBrk="1" hangingPunct="1"/>
            <a:r>
              <a:rPr lang="en-US" altLang="en-US" sz="1600" smtClean="0"/>
              <a:t>Exclusivity and/or rights of first refusal?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1687513"/>
            <a:ext cx="8229600" cy="1143000"/>
          </a:xfrm>
        </p:spPr>
        <p:txBody>
          <a:bodyPr/>
          <a:lstStyle/>
          <a:p>
            <a:r>
              <a:rPr lang="en-US" altLang="en-US" smtClean="0"/>
              <a:t>Significant Threshold Issues</a:t>
            </a:r>
            <a:r>
              <a:rPr lang="en-US" altLang="en-US" sz="1800" smtClean="0"/>
              <a:t> (cont’d)</a:t>
            </a:r>
            <a:endParaRPr lang="en-US" altLang="en-US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3119438"/>
            <a:ext cx="8229600" cy="3006725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Critically important to “connect the dots.”</a:t>
            </a:r>
          </a:p>
          <a:p>
            <a:pPr lvl="1" eaLnBrk="1" hangingPunct="1"/>
            <a:r>
              <a:rPr lang="en-US" altLang="en-US" sz="1600" smtClean="0"/>
              <a:t>The interplay of all of the documents and all of the moving parts of the arrangement, on a going forward basis, can disguise somewhat insidious consequences for the radiologists.</a:t>
            </a:r>
          </a:p>
          <a:p>
            <a:pPr lvl="1" eaLnBrk="1" hangingPunct="1"/>
            <a:r>
              <a:rPr lang="en-US" altLang="en-US" sz="1600" smtClean="0"/>
              <a:t>So, put it all together and understand exactly what the radiology group is agreeing to and what the potential consequences are.</a:t>
            </a:r>
          </a:p>
          <a:p>
            <a:pPr lvl="1" eaLnBrk="1" hangingPunct="1"/>
            <a:r>
              <a:rPr lang="en-US" altLang="en-US" sz="1600" smtClean="0"/>
              <a:t>Examples.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19637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Transaction:</a:t>
            </a:r>
            <a:br>
              <a:rPr lang="en-US" altLang="en-US" smtClean="0"/>
            </a:br>
            <a:r>
              <a:rPr lang="en-US" altLang="en-US" smtClean="0"/>
              <a:t>Documents/Terms/Conditions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3298825"/>
            <a:ext cx="8229600" cy="2827338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Purchase Agreement.</a:t>
            </a:r>
          </a:p>
          <a:p>
            <a:pPr lvl="1" eaLnBrk="1" hangingPunct="1"/>
            <a:r>
              <a:rPr lang="en-US" altLang="en-US" sz="1600" smtClean="0"/>
              <a:t>Likely will be transacted as an asset purchase.</a:t>
            </a:r>
          </a:p>
          <a:p>
            <a:pPr lvl="1" eaLnBrk="1" hangingPunct="1"/>
            <a:r>
              <a:rPr lang="en-US" altLang="en-US" sz="1600" smtClean="0"/>
              <a:t>In certain states, might be able to transact as an equity acquisition.</a:t>
            </a:r>
          </a:p>
          <a:p>
            <a:pPr lvl="1" eaLnBrk="1" hangingPunct="1"/>
            <a:r>
              <a:rPr lang="en-US" altLang="en-US" sz="1600" smtClean="0"/>
              <a:t>Form of consideration , </a:t>
            </a:r>
            <a:r>
              <a:rPr lang="en-US" altLang="en-US" sz="1600" i="1" smtClean="0"/>
              <a:t>i.e.</a:t>
            </a:r>
            <a:r>
              <a:rPr lang="en-US" altLang="en-US" sz="1600" smtClean="0"/>
              <a:t>, cash, equity and/or debt.</a:t>
            </a:r>
          </a:p>
          <a:p>
            <a:pPr lvl="1" eaLnBrk="1" hangingPunct="1"/>
            <a:r>
              <a:rPr lang="en-US" altLang="en-US" sz="1600" smtClean="0"/>
              <a:t>Earnout (if any).</a:t>
            </a:r>
          </a:p>
          <a:p>
            <a:pPr lvl="1" eaLnBrk="1" hangingPunct="1"/>
            <a:r>
              <a:rPr lang="en-US" altLang="en-US" sz="1600" smtClean="0"/>
              <a:t>Reps and warranties.</a:t>
            </a:r>
          </a:p>
          <a:p>
            <a:pPr lvl="1" eaLnBrk="1" hangingPunct="1"/>
            <a:r>
              <a:rPr lang="en-US" altLang="en-US" sz="1600" smtClean="0"/>
              <a:t>Indemnification.</a:t>
            </a:r>
          </a:p>
          <a:p>
            <a:pPr lvl="1" eaLnBrk="1" hangingPunct="1"/>
            <a:r>
              <a:rPr lang="en-US" altLang="en-US" sz="1600" smtClean="0"/>
              <a:t>Escrow (if any).</a:t>
            </a:r>
          </a:p>
          <a:p>
            <a:pPr lvl="1" eaLnBrk="1" hangingPunct="1"/>
            <a:r>
              <a:rPr lang="en-US" altLang="en-US" sz="1600" smtClean="0"/>
              <a:t>Restrictive covenants (should </a:t>
            </a:r>
            <a:r>
              <a:rPr lang="en-US" altLang="en-US" sz="1600" u="sng" smtClean="0"/>
              <a:t>conform</a:t>
            </a:r>
            <a:r>
              <a:rPr lang="en-US" altLang="en-US" sz="1600" smtClean="0"/>
              <a:t> with all other negotiated restrictive covenants).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396875" y="1785938"/>
            <a:ext cx="8229600" cy="911225"/>
          </a:xfrm>
        </p:spPr>
        <p:txBody>
          <a:bodyPr/>
          <a:lstStyle/>
          <a:p>
            <a:pPr eaLnBrk="1" hangingPunct="1"/>
            <a:r>
              <a:rPr lang="en-US" altLang="en-US" sz="3400" smtClean="0"/>
              <a:t>The Transaction:</a:t>
            </a:r>
            <a:br>
              <a:rPr lang="en-US" altLang="en-US" sz="3400" smtClean="0"/>
            </a:br>
            <a:r>
              <a:rPr lang="en-US" altLang="en-US" sz="3400" smtClean="0"/>
              <a:t>Documents/Terms/Conditions </a:t>
            </a:r>
            <a:r>
              <a:rPr lang="en-US" altLang="en-US" sz="1800" smtClean="0"/>
              <a:t>(cont’d)</a:t>
            </a:r>
            <a:endParaRPr lang="en-US" altLang="en-US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2697163"/>
            <a:ext cx="8229600" cy="3989387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Management Services Agreement.</a:t>
            </a:r>
          </a:p>
          <a:p>
            <a:pPr lvl="1" eaLnBrk="1" hangingPunct="1"/>
            <a:r>
              <a:rPr lang="en-US" altLang="en-US" sz="1600" smtClean="0"/>
              <a:t>Why it’s used?</a:t>
            </a:r>
          </a:p>
          <a:p>
            <a:pPr lvl="1" eaLnBrk="1" hangingPunct="1"/>
            <a:r>
              <a:rPr lang="en-US" altLang="en-US" sz="1600" smtClean="0"/>
              <a:t>And when it might not be as important?</a:t>
            </a:r>
          </a:p>
          <a:p>
            <a:pPr lvl="1" eaLnBrk="1" hangingPunct="1"/>
            <a:r>
              <a:rPr lang="en-US" altLang="en-US" sz="1600" smtClean="0"/>
              <a:t>What is the PPMC supposed to do?</a:t>
            </a:r>
            <a:endParaRPr lang="en-US" altLang="en-US" sz="1200" smtClean="0"/>
          </a:p>
          <a:p>
            <a:pPr lvl="2" eaLnBrk="1" hangingPunct="1"/>
            <a:r>
              <a:rPr lang="en-US" altLang="en-US" sz="1200" smtClean="0"/>
              <a:t>What does it control?</a:t>
            </a:r>
          </a:p>
          <a:p>
            <a:pPr lvl="1" eaLnBrk="1" hangingPunct="1"/>
            <a:r>
              <a:rPr lang="en-US" altLang="en-US" sz="1600" smtClean="0"/>
              <a:t>What is the radiology group supposed to do?</a:t>
            </a:r>
            <a:endParaRPr lang="en-US" altLang="en-US" sz="1200" smtClean="0"/>
          </a:p>
          <a:p>
            <a:pPr lvl="2" eaLnBrk="1" hangingPunct="1"/>
            <a:r>
              <a:rPr lang="en-US" altLang="en-US" sz="1200" smtClean="0"/>
              <a:t>What does it control?</a:t>
            </a:r>
          </a:p>
          <a:p>
            <a:pPr lvl="1" eaLnBrk="1" hangingPunct="1"/>
            <a:r>
              <a:rPr lang="en-US" altLang="en-US" sz="1600" smtClean="0"/>
              <a:t>How does the PPMC get paid?</a:t>
            </a:r>
          </a:p>
          <a:p>
            <a:pPr lvl="2" eaLnBrk="1" hangingPunct="1"/>
            <a:r>
              <a:rPr lang="en-US" altLang="en-US" sz="1200" smtClean="0"/>
              <a:t>Need a “waterfall” provision describing order of priority for payments.</a:t>
            </a:r>
          </a:p>
          <a:p>
            <a:pPr lvl="2" eaLnBrk="1" hangingPunct="1"/>
            <a:r>
              <a:rPr lang="en-US" altLang="en-US" sz="1200" smtClean="0"/>
              <a:t>Should clearly state (</a:t>
            </a:r>
            <a:r>
              <a:rPr lang="en-US" altLang="en-US" sz="1200" u="sng" smtClean="0"/>
              <a:t>not subject to amendment, with third party rights of enforcement</a:t>
            </a:r>
            <a:r>
              <a:rPr lang="en-US" altLang="en-US" sz="1200" smtClean="0"/>
              <a:t>) that the radiologists get paid first, under their respective employment agreements, before the PPMC gets paid.</a:t>
            </a:r>
          </a:p>
          <a:p>
            <a:pPr lvl="1" eaLnBrk="1" hangingPunct="1"/>
            <a:r>
              <a:rPr lang="en-US" altLang="en-US" sz="1600" smtClean="0"/>
              <a:t>Restrictive covenants?</a:t>
            </a:r>
          </a:p>
          <a:p>
            <a:pPr lvl="2" eaLnBrk="1" hangingPunct="1"/>
            <a:r>
              <a:rPr lang="en-US" altLang="en-US" sz="1200" smtClean="0"/>
              <a:t>For radiology group?</a:t>
            </a:r>
          </a:p>
          <a:p>
            <a:pPr lvl="2" eaLnBrk="1" hangingPunct="1"/>
            <a:r>
              <a:rPr lang="en-US" altLang="en-US" sz="1200" smtClean="0"/>
              <a:t>For PPMC?</a:t>
            </a:r>
          </a:p>
          <a:p>
            <a:pPr lvl="1" eaLnBrk="1" hangingPunct="1"/>
            <a:r>
              <a:rPr lang="en-US" altLang="en-US" sz="1600" smtClean="0"/>
              <a:t>Amendments?</a:t>
            </a:r>
          </a:p>
          <a:p>
            <a:pPr lvl="2" eaLnBrk="1" hangingPunct="1"/>
            <a:r>
              <a:rPr lang="en-US" altLang="en-US" sz="1200" smtClean="0"/>
              <a:t>Beware if the PPMC has deployed a “friendly physician model” (see subsequent slide).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111125" y="1631950"/>
            <a:ext cx="8845550" cy="1009650"/>
          </a:xfrm>
        </p:spPr>
        <p:txBody>
          <a:bodyPr/>
          <a:lstStyle/>
          <a:p>
            <a:pPr eaLnBrk="1" hangingPunct="1"/>
            <a:r>
              <a:rPr lang="en-US" altLang="en-US" sz="3400" smtClean="0"/>
              <a:t>The Transaction: Documents/Terms/Conditions </a:t>
            </a:r>
            <a:r>
              <a:rPr lang="en-US" altLang="en-US" sz="1800" smtClean="0"/>
              <a:t/>
            </a:r>
            <a:br>
              <a:rPr lang="en-US" altLang="en-US" sz="1800" smtClean="0"/>
            </a:br>
            <a:r>
              <a:rPr lang="en-US" altLang="en-US" sz="1800" smtClean="0"/>
              <a:t>                                                                                                                                          (cont’d)</a:t>
            </a:r>
            <a:endParaRPr lang="en-US" alt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smtClean="0"/>
              <a:t>Employment Agreements.</a:t>
            </a:r>
          </a:p>
          <a:p>
            <a:pPr lvl="1" eaLnBrk="1" hangingPunct="1"/>
            <a:r>
              <a:rPr lang="en-US" altLang="en-US" sz="1600" smtClean="0"/>
              <a:t>What they require of each radiologist?</a:t>
            </a:r>
          </a:p>
          <a:p>
            <a:pPr lvl="1" eaLnBrk="1" hangingPunct="1"/>
            <a:r>
              <a:rPr lang="en-US" altLang="en-US" sz="1600" smtClean="0"/>
              <a:t>What does the group retain control over and what does the PPMC have control over?</a:t>
            </a:r>
          </a:p>
          <a:p>
            <a:pPr lvl="2" eaLnBrk="1" hangingPunct="1"/>
            <a:r>
              <a:rPr lang="en-US" altLang="en-US" sz="1200" smtClean="0"/>
              <a:t>Closely scrutinize any variation of a “physician advisory council.”</a:t>
            </a:r>
          </a:p>
          <a:p>
            <a:pPr lvl="1" eaLnBrk="1" hangingPunct="1"/>
            <a:r>
              <a:rPr lang="en-US" altLang="en-US" sz="1600" smtClean="0"/>
              <a:t>How is compensation calculated and paid?</a:t>
            </a:r>
          </a:p>
          <a:p>
            <a:pPr lvl="2" eaLnBrk="1" hangingPunct="1"/>
            <a:r>
              <a:rPr lang="en-US" altLang="en-US" sz="1200" smtClean="0"/>
              <a:t>Base plus incentive?</a:t>
            </a:r>
          </a:p>
          <a:p>
            <a:pPr lvl="2" eaLnBrk="1" hangingPunct="1"/>
            <a:r>
              <a:rPr lang="en-US" altLang="en-US" sz="1200" smtClean="0"/>
              <a:t>Draw plus bonus?</a:t>
            </a:r>
          </a:p>
          <a:p>
            <a:pPr lvl="2" eaLnBrk="1" hangingPunct="1"/>
            <a:r>
              <a:rPr lang="en-US" altLang="en-US" sz="1200" smtClean="0"/>
              <a:t>Regulatory compliance?</a:t>
            </a:r>
          </a:p>
          <a:p>
            <a:pPr lvl="2" eaLnBrk="1" hangingPunct="1"/>
            <a:r>
              <a:rPr lang="en-US" altLang="en-US" sz="1200" smtClean="0"/>
              <a:t>Should be objectively calculable; nothing should be left to the discretion of the PPMC.</a:t>
            </a:r>
          </a:p>
          <a:p>
            <a:pPr lvl="1" eaLnBrk="1" hangingPunct="1"/>
            <a:r>
              <a:rPr lang="en-US" altLang="en-US" sz="1600" smtClean="0"/>
              <a:t>Expenses?</a:t>
            </a:r>
          </a:p>
          <a:p>
            <a:pPr lvl="1" eaLnBrk="1" hangingPunct="1"/>
            <a:r>
              <a:rPr lang="en-US" altLang="en-US" sz="1600" smtClean="0"/>
              <a:t>Professional liability insurance?</a:t>
            </a:r>
          </a:p>
          <a:p>
            <a:pPr lvl="2" eaLnBrk="1" hangingPunct="1"/>
            <a:r>
              <a:rPr lang="en-US" altLang="en-US" sz="1200" smtClean="0"/>
              <a:t>Obligation upon termination of the employment agreement?</a:t>
            </a:r>
          </a:p>
          <a:p>
            <a:pPr lvl="1" eaLnBrk="1" hangingPunct="1"/>
            <a:r>
              <a:rPr lang="en-US" altLang="en-US" sz="1600" smtClean="0"/>
              <a:t>Restrictive covenants?</a:t>
            </a:r>
          </a:p>
          <a:p>
            <a:pPr lvl="1" eaLnBrk="1" hangingPunct="1"/>
            <a:r>
              <a:rPr lang="en-US" altLang="en-US" sz="1600" smtClean="0"/>
              <a:t>Ability of radiologists to “talk among themselves.”</a:t>
            </a:r>
          </a:p>
          <a:p>
            <a:pPr lvl="1" eaLnBrk="1" hangingPunct="1"/>
            <a:r>
              <a:rPr lang="en-US" altLang="en-US" sz="1600" smtClean="0"/>
              <a:t>Term and termination?</a:t>
            </a:r>
          </a:p>
          <a:p>
            <a:pPr lvl="2" eaLnBrk="1" hangingPunct="1"/>
            <a:r>
              <a:rPr lang="en-US" altLang="en-US" sz="1200" smtClean="0"/>
              <a:t>Are they terminable without cause, and if so, is that desirable?</a:t>
            </a:r>
          </a:p>
          <a:p>
            <a:pPr lvl="1" eaLnBrk="1" hangingPunct="1"/>
            <a:r>
              <a:rPr lang="en-US" altLang="en-US" sz="1600" smtClean="0"/>
              <a:t>Amendments?</a:t>
            </a:r>
          </a:p>
          <a:p>
            <a:pPr lvl="2" eaLnBrk="1" hangingPunct="1"/>
            <a:r>
              <a:rPr lang="en-US" altLang="en-US" sz="1200" smtClean="0"/>
              <a:t>What if a single radiologist wants to terminate and/or amend her/his employment agreement?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2051050"/>
            <a:ext cx="8229600" cy="863600"/>
          </a:xfrm>
        </p:spPr>
        <p:txBody>
          <a:bodyPr/>
          <a:lstStyle/>
          <a:p>
            <a:pPr eaLnBrk="1" hangingPunct="1"/>
            <a:r>
              <a:rPr lang="en-US" altLang="en-US" sz="3400" smtClean="0"/>
              <a:t>The Transaction:</a:t>
            </a:r>
            <a:br>
              <a:rPr lang="en-US" altLang="en-US" sz="3400" smtClean="0"/>
            </a:br>
            <a:r>
              <a:rPr lang="en-US" altLang="en-US" sz="3400" smtClean="0"/>
              <a:t>Documents/Terms/Conditions</a:t>
            </a:r>
            <a:r>
              <a:rPr lang="en-US" altLang="en-US" sz="1800" smtClean="0"/>
              <a:t> (cont’d)</a:t>
            </a:r>
            <a:endParaRPr lang="en-US" altLang="en-US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3041650"/>
            <a:ext cx="8229600" cy="37338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Option Agreement.</a:t>
            </a:r>
          </a:p>
          <a:p>
            <a:pPr lvl="1" eaLnBrk="1" hangingPunct="1"/>
            <a:r>
              <a:rPr lang="en-US" altLang="en-US" sz="1600" smtClean="0"/>
              <a:t>Implements the “friendly physician model.”</a:t>
            </a:r>
          </a:p>
          <a:p>
            <a:pPr lvl="2" eaLnBrk="1" hangingPunct="1"/>
            <a:r>
              <a:rPr lang="en-US" altLang="en-US" sz="1200" smtClean="0"/>
              <a:t>What is this?</a:t>
            </a:r>
          </a:p>
          <a:p>
            <a:pPr lvl="1" eaLnBrk="1" hangingPunct="1"/>
            <a:r>
              <a:rPr lang="en-US" altLang="en-US" sz="1600" smtClean="0"/>
              <a:t>Why and how the Option Agreement accomplishes this?</a:t>
            </a:r>
          </a:p>
          <a:p>
            <a:pPr lvl="1" eaLnBrk="1" hangingPunct="1"/>
            <a:r>
              <a:rPr lang="en-US" altLang="en-US" sz="1600" smtClean="0"/>
              <a:t>When an Option Agreement might not be necessary.</a:t>
            </a:r>
          </a:p>
          <a:p>
            <a:pPr lvl="1" eaLnBrk="1" hangingPunct="1"/>
            <a:r>
              <a:rPr lang="en-US" altLang="en-US" sz="1600" smtClean="0"/>
              <a:t>Beware of how this agreement interacts with all of the other “going forward” agreements.</a:t>
            </a:r>
          </a:p>
          <a:p>
            <a:pPr lvl="2" eaLnBrk="1" hangingPunct="1"/>
            <a:r>
              <a:rPr lang="en-US" altLang="en-US" sz="1200" smtClean="0"/>
              <a:t>Management Services Agreement.</a:t>
            </a:r>
          </a:p>
          <a:p>
            <a:pPr lvl="2" eaLnBrk="1" hangingPunct="1"/>
            <a:r>
              <a:rPr lang="en-US" altLang="en-US" sz="1200" smtClean="0"/>
              <a:t>Employment Agreements.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6925" y="2492375"/>
            <a:ext cx="75438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7200" dirty="0" smtClean="0"/>
              <a:t>Thank you!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96925" y="4092575"/>
            <a:ext cx="7543800" cy="1031875"/>
          </a:xfrm>
        </p:spPr>
        <p:txBody>
          <a:bodyPr/>
          <a:lstStyle/>
          <a:p>
            <a:pPr eaLnBrk="1" hangingPunct="1"/>
            <a:r>
              <a:rPr lang="en-US" altLang="en-US" sz="2800" u="sng" smtClean="0">
                <a:solidFill>
                  <a:schemeClr val="tx1"/>
                </a:solidFill>
              </a:rPr>
              <a:t>www.kattenlaw.com</a:t>
            </a:r>
            <a:endParaRPr lang="en-US" altLang="en-US" sz="28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19764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Introduction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3175000"/>
            <a:ext cx="8229600" cy="3367088"/>
          </a:xfrm>
        </p:spPr>
        <p:txBody>
          <a:bodyPr/>
          <a:lstStyle/>
          <a:p>
            <a:r>
              <a:rPr lang="en-US" altLang="en-US" sz="2800" smtClean="0"/>
              <a:t>Macro level catalysts within health care that are forcing change within radiology.</a:t>
            </a:r>
          </a:p>
          <a:p>
            <a:r>
              <a:rPr lang="en-US" altLang="en-US" sz="2800" smtClean="0"/>
              <a:t>History of physician practice management companies (“PPMCs”), and the rationales behind the recent proliferation into radiology.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024063"/>
            <a:ext cx="8229600" cy="1143000"/>
          </a:xfrm>
        </p:spPr>
        <p:txBody>
          <a:bodyPr/>
          <a:lstStyle/>
          <a:p>
            <a:r>
              <a:rPr lang="en-US" altLang="en-US" smtClean="0"/>
              <a:t>Introduction</a:t>
            </a:r>
            <a:r>
              <a:rPr lang="en-US" altLang="en-US" sz="1800" smtClean="0"/>
              <a:t> (cont’d)</a:t>
            </a:r>
            <a:endParaRPr lang="en-US" alt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3192463"/>
            <a:ext cx="8229600" cy="3543300"/>
          </a:xfrm>
        </p:spPr>
        <p:txBody>
          <a:bodyPr/>
          <a:lstStyle/>
          <a:p>
            <a:r>
              <a:rPr lang="en-US" altLang="en-US" sz="2800" smtClean="0"/>
              <a:t>Why sell to a PPMC.</a:t>
            </a:r>
          </a:p>
          <a:p>
            <a:r>
              <a:rPr lang="en-US" altLang="en-US" sz="2800" smtClean="0"/>
              <a:t>Strategic objectives of today’s radiology PPMCs.</a:t>
            </a:r>
          </a:p>
          <a:p>
            <a:r>
              <a:rPr lang="en-US" altLang="en-US" sz="2800" smtClean="0"/>
              <a:t>Tactics of radiology PPMCs.</a:t>
            </a:r>
          </a:p>
          <a:p>
            <a:r>
              <a:rPr lang="en-US" altLang="en-US" sz="2800" smtClean="0"/>
              <a:t>Significant threshold issues that every radiology group has to work through.</a:t>
            </a:r>
          </a:p>
          <a:p>
            <a:r>
              <a:rPr lang="en-US" altLang="en-US" sz="2800" smtClean="0"/>
              <a:t>What the transaction may look like, and the key documents, terms and conditions.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573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000" smtClean="0"/>
              <a:t>Macro Level Catalysts</a:t>
            </a:r>
            <a:br>
              <a:rPr lang="en-US" altLang="en-US" sz="3000" smtClean="0"/>
            </a:br>
            <a:r>
              <a:rPr lang="en-US" altLang="en-US" sz="3000" smtClean="0"/>
              <a:t>Forcing Change in Radiology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22250" y="2711450"/>
            <a:ext cx="8672513" cy="3989388"/>
          </a:xfrm>
        </p:spPr>
        <p:txBody>
          <a:bodyPr/>
          <a:lstStyle/>
          <a:p>
            <a:pPr eaLnBrk="1" hangingPunct="1"/>
            <a:r>
              <a:rPr lang="en-US" altLang="en-US" sz="1700" smtClean="0"/>
              <a:t>Perhaps at no other time in history has health care, especially radiology, experienced the recent volume and velocity of change.</a:t>
            </a:r>
          </a:p>
          <a:p>
            <a:pPr eaLnBrk="1" hangingPunct="1"/>
            <a:r>
              <a:rPr lang="en-US" altLang="en-US" sz="1700" smtClean="0"/>
              <a:t>The drivers:</a:t>
            </a:r>
          </a:p>
          <a:p>
            <a:pPr lvl="1" eaLnBrk="1" hangingPunct="1"/>
            <a:r>
              <a:rPr lang="en-US" altLang="en-US" sz="1500" smtClean="0"/>
              <a:t>Health care "reform.”</a:t>
            </a:r>
          </a:p>
          <a:p>
            <a:pPr lvl="1" eaLnBrk="1" hangingPunct="1"/>
            <a:r>
              <a:rPr lang="en-US" altLang="en-US" sz="1500" smtClean="0"/>
              <a:t>Federal scrutiny of diagnostic imaging.</a:t>
            </a:r>
          </a:p>
          <a:p>
            <a:pPr lvl="1" eaLnBrk="1" hangingPunct="1"/>
            <a:r>
              <a:rPr lang="en-US" altLang="en-US" sz="1500" smtClean="0"/>
              <a:t>Reimbursement pressure from all governmental and non-governmental payors.</a:t>
            </a:r>
          </a:p>
          <a:p>
            <a:pPr lvl="1" eaLnBrk="1" hangingPunct="1"/>
            <a:r>
              <a:rPr lang="en-US" altLang="en-US" sz="1500" smtClean="0"/>
              <a:t>More and more (expensive) technology.</a:t>
            </a:r>
          </a:p>
          <a:p>
            <a:pPr lvl="1" eaLnBrk="1" hangingPunct="1"/>
            <a:r>
              <a:rPr lang="en-US" altLang="en-US" sz="1500" smtClean="0"/>
              <a:t>Heightened tension with hospitals and their efforts to acquire (or consolidate) physician practices (even radiology groups).</a:t>
            </a:r>
          </a:p>
          <a:p>
            <a:pPr lvl="1" eaLnBrk="1" hangingPunct="1"/>
            <a:r>
              <a:rPr lang="en-US" altLang="en-US" sz="1500" smtClean="0"/>
              <a:t>Accountable care organizations, as well as other integrative efforts, most often being driven by hospitals.</a:t>
            </a:r>
          </a:p>
          <a:p>
            <a:pPr lvl="1" eaLnBrk="1" hangingPunct="1"/>
            <a:r>
              <a:rPr lang="en-US" altLang="en-US" sz="1500" smtClean="0"/>
              <a:t>“Big" teleradiology businesses and other investor-owned businesses are changing the competitive landscape for professional radiology services.</a:t>
            </a:r>
          </a:p>
          <a:p>
            <a:pPr eaLnBrk="1" hangingPunct="1"/>
            <a:r>
              <a:rPr lang="en-US" altLang="en-US" sz="1700" smtClean="0"/>
              <a:t>Radiology groups are left asking, “What should we do?”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19637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PPMCs:</a:t>
            </a:r>
            <a:br>
              <a:rPr lang="en-US" altLang="en-US" smtClean="0"/>
            </a:br>
            <a:r>
              <a:rPr lang="en-US" altLang="en-US" smtClean="0"/>
              <a:t>What Are We Talking About?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3563938"/>
            <a:ext cx="8229600" cy="2836862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“PPMC” is a commonly used acronym for investor-owned (often by private equity) physician practice management companies.</a:t>
            </a:r>
          </a:p>
          <a:p>
            <a:pPr eaLnBrk="1" hangingPunct="1"/>
            <a:r>
              <a:rPr lang="en-US" altLang="en-US" sz="2800" smtClean="0"/>
              <a:t>They use a “management model” when they really would like to simply build/own a national physician practice.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76263" y="17256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History of PPMCs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2868613"/>
            <a:ext cx="8229600" cy="3989387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First understand/recognize the role often played by private equity in PPMCs.</a:t>
            </a:r>
          </a:p>
          <a:p>
            <a:pPr lvl="1" eaLnBrk="1" hangingPunct="1"/>
            <a:r>
              <a:rPr lang="en-US" altLang="en-US" sz="2400" smtClean="0"/>
              <a:t>Identify a “flagship.”</a:t>
            </a:r>
          </a:p>
          <a:p>
            <a:pPr lvl="1" eaLnBrk="1" hangingPunct="1"/>
            <a:r>
              <a:rPr lang="en-US" altLang="en-US" sz="2400" smtClean="0"/>
              <a:t>Build the platform.</a:t>
            </a:r>
          </a:p>
          <a:p>
            <a:pPr lvl="1" eaLnBrk="1" hangingPunct="1"/>
            <a:r>
              <a:rPr lang="en-US" altLang="en-US" sz="2400" smtClean="0"/>
              <a:t>Capitalize the platform.</a:t>
            </a:r>
          </a:p>
          <a:p>
            <a:pPr lvl="1" eaLnBrk="1" hangingPunct="1"/>
            <a:r>
              <a:rPr lang="en-US" altLang="en-US" sz="2400" smtClean="0"/>
              <a:t>Monetize the equity value in the platform.</a:t>
            </a:r>
          </a:p>
          <a:p>
            <a:pPr lvl="1" eaLnBrk="1" hangingPunct="1"/>
            <a:r>
              <a:rPr lang="en-US" altLang="en-US" sz="2400" smtClean="0"/>
              <a:t>Exit.</a:t>
            </a:r>
          </a:p>
          <a:p>
            <a:pPr lvl="2" eaLnBrk="1" hangingPunct="1"/>
            <a:r>
              <a:rPr lang="en-US" altLang="en-US" sz="2000" smtClean="0"/>
              <a:t>Private to private.</a:t>
            </a:r>
          </a:p>
          <a:p>
            <a:pPr lvl="2" eaLnBrk="1" hangingPunct="1"/>
            <a:r>
              <a:rPr lang="en-US" altLang="en-US" sz="2000" smtClean="0"/>
              <a:t>Private to public.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81000" y="1462088"/>
            <a:ext cx="8229600" cy="1204912"/>
          </a:xfrm>
        </p:spPr>
        <p:txBody>
          <a:bodyPr/>
          <a:lstStyle/>
          <a:p>
            <a:pPr eaLnBrk="1" hangingPunct="1"/>
            <a:r>
              <a:rPr lang="en-US" altLang="en-US" smtClean="0"/>
              <a:t>History of PPMCs</a:t>
            </a:r>
            <a:r>
              <a:rPr lang="en-US" altLang="en-US" sz="1800" smtClean="0"/>
              <a:t> (cont’d)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2366963"/>
            <a:ext cx="8229600" cy="3989387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Over the past 5-10 years, there’s been a resurgence of PPMCs. </a:t>
            </a:r>
          </a:p>
          <a:p>
            <a:pPr lvl="1" eaLnBrk="1" hangingPunct="1"/>
            <a:r>
              <a:rPr lang="en-US" altLang="en-US" sz="1600" smtClean="0"/>
              <a:t>In virtually all specialties.</a:t>
            </a:r>
          </a:p>
          <a:p>
            <a:pPr eaLnBrk="1" hangingPunct="1"/>
            <a:r>
              <a:rPr lang="en-US" altLang="en-US" sz="2000" smtClean="0"/>
              <a:t>As far back as 20 years ago, most of the early PPMCs were struggling operationally and financially, and eventually most of them went into bankruptcy.</a:t>
            </a:r>
          </a:p>
          <a:p>
            <a:pPr lvl="1" eaLnBrk="1" hangingPunct="1"/>
            <a:r>
              <a:rPr lang="en-US" altLang="en-US" sz="1600" smtClean="0"/>
              <a:t>They tended to be purely financially-driven plays, with few plans for how they were going to create value and achieve growth.</a:t>
            </a:r>
          </a:p>
          <a:p>
            <a:pPr lvl="1" eaLnBrk="1" hangingPunct="1"/>
            <a:r>
              <a:rPr lang="en-US" altLang="en-US" sz="1600" smtClean="0"/>
              <a:t>They would buy an EBITDA stream (out of the pockets of the physicians) at “x” multiple with a mix of equity, debt and/or cash as the consideration, and then go public or sell to a strategic buyer at “x plus” multiple, with the investors benefitting from the “plus” part of the multiple.</a:t>
            </a:r>
          </a:p>
          <a:p>
            <a:pPr lvl="1" eaLnBrk="1" hangingPunct="1"/>
            <a:r>
              <a:rPr lang="en-US" altLang="en-US" sz="1600" smtClean="0"/>
              <a:t>Usually the equity and the debt was, or quickly became, worthless.</a:t>
            </a:r>
          </a:p>
          <a:p>
            <a:pPr lvl="1" eaLnBrk="1" hangingPunct="1"/>
            <a:r>
              <a:rPr lang="en-US" altLang="en-US" sz="1600" smtClean="0"/>
              <a:t>The PPMCs wanted total control.</a:t>
            </a:r>
          </a:p>
          <a:p>
            <a:pPr lvl="1" eaLnBrk="1" hangingPunct="1"/>
            <a:r>
              <a:rPr lang="en-US" altLang="en-US" sz="1600" smtClean="0"/>
              <a:t>They often demonstrated an acute ignorance of how to work with physicians, and . . .</a:t>
            </a:r>
          </a:p>
          <a:p>
            <a:pPr lvl="1" eaLnBrk="1" hangingPunct="1"/>
            <a:r>
              <a:rPr lang="en-US" altLang="en-US" sz="1600" smtClean="0"/>
              <a:t>They were often willing to take significant regulatory compliance risks.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8240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Recent Proliferation Into Radiology</a:t>
            </a:r>
            <a:br>
              <a:rPr lang="en-US" altLang="en-US" sz="4000" smtClean="0"/>
            </a:br>
            <a:r>
              <a:rPr lang="en-US" altLang="en-US" sz="4000" smtClean="0"/>
              <a:t>(and New Approaches)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2967038"/>
            <a:ext cx="8229600" cy="3890962"/>
          </a:xfrm>
        </p:spPr>
        <p:txBody>
          <a:bodyPr/>
          <a:lstStyle/>
          <a:p>
            <a:pPr eaLnBrk="1" hangingPunct="1"/>
            <a:r>
              <a:rPr lang="en-US" altLang="en-US" sz="1800" smtClean="0"/>
              <a:t>Despite the above ignominious history, a second (and perhaps even a third) generation of PPMCs has begun to spread throughout medicine.  </a:t>
            </a:r>
          </a:p>
          <a:p>
            <a:pPr lvl="1" eaLnBrk="1" hangingPunct="1"/>
            <a:r>
              <a:rPr lang="en-US" altLang="en-US" sz="1600" smtClean="0"/>
              <a:t>Most recently, PPMCs (and companies that want to behave like PPMCs) have begun to proliferate aggressively into the practice of radiology.</a:t>
            </a:r>
          </a:p>
          <a:p>
            <a:pPr lvl="1" eaLnBrk="1" hangingPunct="1"/>
            <a:r>
              <a:rPr lang="en-US" altLang="en-US" sz="1600" smtClean="0"/>
              <a:t>They are still often owned by private equity.</a:t>
            </a:r>
          </a:p>
          <a:p>
            <a:pPr lvl="1" eaLnBrk="1" hangingPunct="1"/>
            <a:r>
              <a:rPr lang="en-US" altLang="en-US" sz="1600" smtClean="0"/>
              <a:t>Some base themselves around the technical component (“TC”).</a:t>
            </a:r>
          </a:p>
          <a:p>
            <a:pPr lvl="1" eaLnBrk="1" hangingPunct="1"/>
            <a:r>
              <a:rPr lang="en-US" altLang="en-US" sz="1600" smtClean="0"/>
              <a:t>Others are focusing on teleradiology and tout themselves as being tantamount to “super groups.”</a:t>
            </a:r>
          </a:p>
          <a:p>
            <a:pPr eaLnBrk="1" hangingPunct="1"/>
            <a:r>
              <a:rPr lang="en-US" altLang="en-US" sz="1800" smtClean="0"/>
              <a:t>These “new” PPMCs tend to have different strategic objectives than their ancestors.</a:t>
            </a:r>
          </a:p>
          <a:p>
            <a:pPr eaLnBrk="1" hangingPunct="1"/>
            <a:r>
              <a:rPr lang="en-US" altLang="en-US" sz="1800" smtClean="0"/>
              <a:t>And although their tactics for achieving these objectives have some components in common with the old way of doing things, . . .</a:t>
            </a:r>
          </a:p>
          <a:p>
            <a:pPr eaLnBrk="1" hangingPunct="1"/>
            <a:r>
              <a:rPr lang="en-US" altLang="en-US" sz="1800" smtClean="0"/>
              <a:t>They also have some new twists</a:t>
            </a:r>
            <a:r>
              <a:rPr lang="en-US" altLang="en-US" sz="20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2371</Words>
  <Application>Microsoft Office PowerPoint</Application>
  <PresentationFormat>On-screen Show (4:3)</PresentationFormat>
  <Paragraphs>221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Calibri</vt:lpstr>
      <vt:lpstr>Arial</vt:lpstr>
      <vt:lpstr>Times</vt:lpstr>
      <vt:lpstr>1_Office Theme</vt:lpstr>
      <vt:lpstr>Office Theme</vt:lpstr>
      <vt:lpstr>3_Office Theme</vt:lpstr>
      <vt:lpstr>2_Office Theme</vt:lpstr>
      <vt:lpstr>Proliferation of Radiology PPMCs: Their Strategies and Tactics, and Key Issues</vt:lpstr>
      <vt:lpstr>DISCLOSURE</vt:lpstr>
      <vt:lpstr>Introduction</vt:lpstr>
      <vt:lpstr>Introduction (cont’d)</vt:lpstr>
      <vt:lpstr>Macro Level Catalysts Forcing Change in Radiology</vt:lpstr>
      <vt:lpstr>PPMCs: What Are We Talking About?</vt:lpstr>
      <vt:lpstr>History of PPMCs</vt:lpstr>
      <vt:lpstr>History of PPMCs (cont’d)</vt:lpstr>
      <vt:lpstr>Recent Proliferation Into Radiology (and New Approaches)</vt:lpstr>
      <vt:lpstr>Why Sell to a PPMC?</vt:lpstr>
      <vt:lpstr>Why Sell to a PPMC? (cont’d)</vt:lpstr>
      <vt:lpstr>Why Sell to a PPMC? (cont’d)</vt:lpstr>
      <vt:lpstr>Strategic Objectives of Today’s Radiology PPMCs</vt:lpstr>
      <vt:lpstr>Strategic Objectives of Today’s Radiology PPMCs (cont’d)</vt:lpstr>
      <vt:lpstr>Strategic Objectives of Today’s Radiology PPMCs (cont’d)</vt:lpstr>
      <vt:lpstr>Tactics of Radiology PPMCs</vt:lpstr>
      <vt:lpstr>Tactics of Radiology PPMCs (cont’d)</vt:lpstr>
      <vt:lpstr>Tactics of Radiology PPMCs (cont’d)</vt:lpstr>
      <vt:lpstr>Tactics of Radiology PPMCs (cont’d)</vt:lpstr>
      <vt:lpstr>Significant Threshold Issues</vt:lpstr>
      <vt:lpstr>Significant Threshold Issues (cont’d)</vt:lpstr>
      <vt:lpstr>Significant Threshold Issues (cont’d)</vt:lpstr>
      <vt:lpstr>The Transaction: Documents/Terms/Conditions</vt:lpstr>
      <vt:lpstr>The Transaction: Documents/Terms/Conditions (cont’d)</vt:lpstr>
      <vt:lpstr>The Transaction: Documents/Terms/Conditions                                                                                                                                            (cont’d)</vt:lpstr>
      <vt:lpstr>The Transaction: Documents/Terms/Conditions (cont’d)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Proliferation of Radiology PPMCs: Their Strategies and Tactics, and Key Issues</dc:title>
  <dc:creator>Liz Mugo</dc:creator>
  <cp:lastModifiedBy>Davis, W. Kenneth</cp:lastModifiedBy>
  <cp:revision>4</cp:revision>
  <dcterms:modified xsi:type="dcterms:W3CDTF">2017-09-25T14:19:57Z</dcterms:modified>
</cp:coreProperties>
</file>