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80" r:id="rId5"/>
    <p:sldId id="261" r:id="rId6"/>
    <p:sldId id="259" r:id="rId7"/>
    <p:sldId id="264" r:id="rId8"/>
    <p:sldId id="269" r:id="rId9"/>
    <p:sldId id="271" r:id="rId10"/>
    <p:sldId id="272" r:id="rId11"/>
    <p:sldId id="266" r:id="rId12"/>
    <p:sldId id="267" r:id="rId13"/>
    <p:sldId id="262" r:id="rId14"/>
    <p:sldId id="270" r:id="rId15"/>
    <p:sldId id="290" r:id="rId16"/>
    <p:sldId id="294" r:id="rId17"/>
    <p:sldId id="292" r:id="rId18"/>
    <p:sldId id="293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e A. Priddy" initials="NAP" lastIdx="6" clrIdx="0">
    <p:extLst/>
  </p:cmAuthor>
  <p:cmAuthor id="2" name="Edward Crooke" initials="EC" lastIdx="1" clrIdx="1">
    <p:extLst/>
  </p:cmAuthor>
  <p:cmAuthor id="3" name="Pericak, William C." initials="WCP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58014705105893"/>
          <c:y val="0.12486036579893886"/>
          <c:w val="0.65747293552044339"/>
          <c:h val="0.631309827990484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'13-17 CMP recoveries'!$B$28</c:f>
              <c:strCache>
                <c:ptCount val="1"/>
                <c:pt idx="0">
                  <c:v>$ of Affirmative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'13-17 CMP recoveries'!$A$29:$A$33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'13-17 CMP recoveries'!$B$29:$B$33</c:f>
              <c:numCache>
                <c:formatCode>"$"#,##0.00</c:formatCode>
                <c:ptCount val="5"/>
                <c:pt idx="0">
                  <c:v>5148132.4400000004</c:v>
                </c:pt>
                <c:pt idx="1">
                  <c:v>18897723.52</c:v>
                </c:pt>
                <c:pt idx="2">
                  <c:v>23457826.670000002</c:v>
                </c:pt>
                <c:pt idx="3">
                  <c:v>11065058.430000002</c:v>
                </c:pt>
                <c:pt idx="4">
                  <c:v>11808118.49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3C-453F-94D9-F18DCD5C686A}"/>
            </c:ext>
          </c:extLst>
        </c:ser>
        <c:ser>
          <c:idx val="1"/>
          <c:order val="1"/>
          <c:tx>
            <c:strRef>
              <c:f>'13-17 CMP recoveries'!$C$28</c:f>
              <c:strCache>
                <c:ptCount val="1"/>
                <c:pt idx="0">
                  <c:v>$ of Self - Disclosure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'13-17 CMP recoveries'!$A$29:$A$33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'13-17 CMP recoveries'!$C$29:$C$33</c:f>
              <c:numCache>
                <c:formatCode>"$"#,##0.00</c:formatCode>
                <c:ptCount val="5"/>
                <c:pt idx="0">
                  <c:v>10142073.02</c:v>
                </c:pt>
                <c:pt idx="1">
                  <c:v>18808038.850000001</c:v>
                </c:pt>
                <c:pt idx="2">
                  <c:v>47314057.299999997</c:v>
                </c:pt>
                <c:pt idx="3">
                  <c:v>80561375.789999977</c:v>
                </c:pt>
                <c:pt idx="4">
                  <c:v>32294464.029999997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3C-453F-94D9-F18DCD5C68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48975744"/>
        <c:axId val="248977280"/>
      </c:barChart>
      <c:lineChart>
        <c:grouping val="standard"/>
        <c:varyColors val="0"/>
        <c:ser>
          <c:idx val="2"/>
          <c:order val="2"/>
          <c:tx>
            <c:strRef>
              <c:f>'13-17 CMP recoveries'!$D$28</c:f>
              <c:strCache>
                <c:ptCount val="1"/>
                <c:pt idx="0">
                  <c:v># of Affirmative Settlements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'13-17 CMP recoveries'!$A$29:$A$33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'13-17 CMP recoveries'!$D$29:$D$33</c:f>
              <c:numCache>
                <c:formatCode>General</c:formatCode>
                <c:ptCount val="5"/>
                <c:pt idx="0">
                  <c:v>33</c:v>
                </c:pt>
                <c:pt idx="1">
                  <c:v>53</c:v>
                </c:pt>
                <c:pt idx="2">
                  <c:v>49</c:v>
                </c:pt>
                <c:pt idx="3">
                  <c:v>83</c:v>
                </c:pt>
                <c:pt idx="4">
                  <c:v>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D3C-453F-94D9-F18DCD5C686A}"/>
            </c:ext>
          </c:extLst>
        </c:ser>
        <c:ser>
          <c:idx val="3"/>
          <c:order val="3"/>
          <c:tx>
            <c:strRef>
              <c:f>'13-17 CMP recoveries'!$E$28</c:f>
              <c:strCache>
                <c:ptCount val="1"/>
                <c:pt idx="0">
                  <c:v># of Self-Disclosure Settlements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'13-17 CMP recoveries'!$A$29:$A$33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'13-17 CMP recoveries'!$E$29:$E$33</c:f>
              <c:numCache>
                <c:formatCode>General</c:formatCode>
                <c:ptCount val="5"/>
                <c:pt idx="0">
                  <c:v>50</c:v>
                </c:pt>
                <c:pt idx="1">
                  <c:v>70</c:v>
                </c:pt>
                <c:pt idx="2">
                  <c:v>61</c:v>
                </c:pt>
                <c:pt idx="3">
                  <c:v>111</c:v>
                </c:pt>
                <c:pt idx="4">
                  <c:v>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D3C-453F-94D9-F18DCD5C68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001088"/>
        <c:axId val="248978816"/>
      </c:lineChart>
      <c:catAx>
        <c:axId val="24897574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977280"/>
        <c:crosses val="autoZero"/>
        <c:auto val="1"/>
        <c:lblAlgn val="ctr"/>
        <c:lblOffset val="100"/>
        <c:noMultiLvlLbl val="0"/>
      </c:catAx>
      <c:valAx>
        <c:axId val="24897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975744"/>
        <c:crosses val="autoZero"/>
        <c:crossBetween val="between"/>
      </c:valAx>
      <c:valAx>
        <c:axId val="2489788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001088"/>
        <c:crosses val="max"/>
        <c:crossBetween val="between"/>
      </c:valAx>
      <c:catAx>
        <c:axId val="249001088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2489788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029260832007879"/>
          <c:w val="0.99898793198288516"/>
          <c:h val="0.138731292870934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66870680466252"/>
          <c:y val="0.14147161671981268"/>
          <c:w val="0.84729635869752085"/>
          <c:h val="0.672297629546784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'13-17 CIAs and exclusions'!$B$1</c:f>
              <c:strCache>
                <c:ptCount val="1"/>
                <c:pt idx="0">
                  <c:v>CIAs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1.852583103466115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0A1-41F8-8D66-8907EF3A58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'13-17 CIAs and exclusions'!$A$2:$A$6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'13-17 CIAs and exclusions'!$B$2:$B$6</c:f>
              <c:numCache>
                <c:formatCode>General</c:formatCode>
                <c:ptCount val="5"/>
                <c:pt idx="0">
                  <c:v>38</c:v>
                </c:pt>
                <c:pt idx="1">
                  <c:v>39</c:v>
                </c:pt>
                <c:pt idx="2">
                  <c:v>55</c:v>
                </c:pt>
                <c:pt idx="3">
                  <c:v>44</c:v>
                </c:pt>
                <c:pt idx="4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A1-41F8-8D66-8907EF3A5816}"/>
            </c:ext>
          </c:extLst>
        </c:ser>
        <c:ser>
          <c:idx val="1"/>
          <c:order val="1"/>
          <c:tx>
            <c:strRef>
              <c:f>'13-17 CIAs and exclusions'!$C$1</c:f>
              <c:strCache>
                <c:ptCount val="1"/>
                <c:pt idx="0">
                  <c:v>Exclusion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'13-17 CIAs and exclusions'!$A$2:$A$6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'13-17 CIAs and exclusions'!$C$2:$C$6</c:f>
              <c:numCache>
                <c:formatCode>General</c:formatCode>
                <c:ptCount val="5"/>
                <c:pt idx="0">
                  <c:v>28</c:v>
                </c:pt>
                <c:pt idx="1">
                  <c:v>24</c:v>
                </c:pt>
                <c:pt idx="2">
                  <c:v>32</c:v>
                </c:pt>
                <c:pt idx="3">
                  <c:v>34</c:v>
                </c:pt>
                <c:pt idx="4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0A1-41F8-8D66-8907EF3A5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114624"/>
        <c:axId val="249116160"/>
      </c:barChart>
      <c:catAx>
        <c:axId val="24911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116160"/>
        <c:crosses val="autoZero"/>
        <c:auto val="1"/>
        <c:lblAlgn val="ctr"/>
        <c:lblOffset val="100"/>
        <c:noMultiLvlLbl val="0"/>
      </c:catAx>
      <c:valAx>
        <c:axId val="24911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11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ysClr val="window" lastClr="FFFFFF">
          <a:lumMod val="95000"/>
        </a:sysClr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96563623991444"/>
          <c:y val="3.6295921994943393E-2"/>
          <c:w val="0.82505905511811028"/>
          <c:h val="0.65313370878197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'$ by allegation'!$B$1</c:f>
              <c:strCache>
                <c:ptCount val="1"/>
                <c:pt idx="0">
                  <c:v>Employment of Excluded Individual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numRef>
              <c:f>'$ by allegation'!$A$2:$A$7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'$ by allegation'!$B$2:$B$7</c:f>
              <c:numCache>
                <c:formatCode>"$"#,##0.00</c:formatCode>
                <c:ptCount val="6"/>
                <c:pt idx="0">
                  <c:v>3864242.52</c:v>
                </c:pt>
                <c:pt idx="1">
                  <c:v>5532137.0099999998</c:v>
                </c:pt>
                <c:pt idx="2">
                  <c:v>3415811.76</c:v>
                </c:pt>
                <c:pt idx="3">
                  <c:v>9635838.75</c:v>
                </c:pt>
                <c:pt idx="4">
                  <c:v>7192525.3099999996</c:v>
                </c:pt>
                <c:pt idx="5">
                  <c:v>30550705.310000006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11-4534-BFB2-3CAB46BEE954}"/>
            </c:ext>
          </c:extLst>
        </c:ser>
        <c:ser>
          <c:idx val="1"/>
          <c:order val="1"/>
          <c:tx>
            <c:strRef>
              <c:f>'$ by allegation'!$C$1</c:f>
              <c:strCache>
                <c:ptCount val="1"/>
                <c:pt idx="0">
                  <c:v>False Claims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'$ by allegation'!$A$2:$A$7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'$ by allegation'!$C$2:$C$7</c:f>
              <c:numCache>
                <c:formatCode>"$"#,##0.00</c:formatCode>
                <c:ptCount val="6"/>
                <c:pt idx="0">
                  <c:v>7056589.8099999996</c:v>
                </c:pt>
                <c:pt idx="1">
                  <c:v>4823783.96</c:v>
                </c:pt>
                <c:pt idx="2">
                  <c:v>9232820.5999999996</c:v>
                </c:pt>
                <c:pt idx="3">
                  <c:v>22093858.57</c:v>
                </c:pt>
                <c:pt idx="4">
                  <c:v>40682014.079999998</c:v>
                </c:pt>
                <c:pt idx="5">
                  <c:v>40595118.320000008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11-4534-BFB2-3CAB46BEE954}"/>
            </c:ext>
          </c:extLst>
        </c:ser>
        <c:ser>
          <c:idx val="2"/>
          <c:order val="2"/>
          <c:tx>
            <c:strRef>
              <c:f>'$ by allegation'!$D$1</c:f>
              <c:strCache>
                <c:ptCount val="1"/>
                <c:pt idx="0">
                  <c:v>EMTALA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'$ by allegation'!$A$2:$A$7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'$ by allegation'!$D$2:$D$7</c:f>
              <c:numCache>
                <c:formatCode>"$"#,##0.00</c:formatCode>
                <c:ptCount val="6"/>
                <c:pt idx="0">
                  <c:v>314500</c:v>
                </c:pt>
                <c:pt idx="1">
                  <c:v>529395.54</c:v>
                </c:pt>
                <c:pt idx="2">
                  <c:v>635000</c:v>
                </c:pt>
                <c:pt idx="3">
                  <c:v>485750</c:v>
                </c:pt>
                <c:pt idx="4">
                  <c:v>310000</c:v>
                </c:pt>
                <c:pt idx="5">
                  <c:v>490000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611-4534-BFB2-3CAB46BEE954}"/>
            </c:ext>
          </c:extLst>
        </c:ser>
        <c:ser>
          <c:idx val="3"/>
          <c:order val="3"/>
          <c:tx>
            <c:strRef>
              <c:f>'$ by allegation'!$E$1</c:f>
              <c:strCache>
                <c:ptCount val="1"/>
                <c:pt idx="0">
                  <c:v>Stark/Kickback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'$ by allegation'!$A$2:$A$7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'$ by allegation'!$E$2:$E$7</c:f>
              <c:numCache>
                <c:formatCode>"$"#,##0.00</c:formatCode>
                <c:ptCount val="6"/>
                <c:pt idx="0">
                  <c:v>5783364.0300000003</c:v>
                </c:pt>
                <c:pt idx="1">
                  <c:v>9815968.6799999997</c:v>
                </c:pt>
                <c:pt idx="2">
                  <c:v>1610795.68</c:v>
                </c:pt>
                <c:pt idx="3">
                  <c:v>5275315.05</c:v>
                </c:pt>
                <c:pt idx="4">
                  <c:v>6790244.5800000001</c:v>
                </c:pt>
                <c:pt idx="5">
                  <c:v>11612665.039999999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611-4534-BFB2-3CAB46BEE954}"/>
            </c:ext>
          </c:extLst>
        </c:ser>
        <c:ser>
          <c:idx val="4"/>
          <c:order val="4"/>
          <c:tx>
            <c:strRef>
              <c:f>'$ by allegation'!$F$1</c:f>
              <c:strCache>
                <c:ptCount val="1"/>
                <c:pt idx="0">
                  <c:v>Drug Price Reporting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'$ by allegation'!$A$2:$A$7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'$ by allegation'!$F$2:$F$7</c:f>
              <c:numCache>
                <c:formatCode>"$"#,##0.00</c:formatCode>
                <c:ptCount val="6"/>
                <c:pt idx="0">
                  <c:v>100000</c:v>
                </c:pt>
                <c:pt idx="1">
                  <c:v>240000</c:v>
                </c:pt>
                <c:pt idx="2">
                  <c:v>0</c:v>
                </c:pt>
                <c:pt idx="3">
                  <c:v>0</c:v>
                </c:pt>
                <c:pt idx="4">
                  <c:v>15797100</c:v>
                </c:pt>
                <c:pt idx="5">
                  <c:v>2007000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611-4534-BFB2-3CAB46BEE954}"/>
            </c:ext>
          </c:extLst>
        </c:ser>
        <c:ser>
          <c:idx val="5"/>
          <c:order val="5"/>
          <c:tx>
            <c:strRef>
              <c:f>'$ by allegation'!$G$1</c:f>
              <c:strCache>
                <c:ptCount val="1"/>
                <c:pt idx="0">
                  <c:v>Overcharging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'$ by allegation'!$A$2:$A$7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'$ by allegation'!$G$2:$G$7</c:f>
              <c:numCache>
                <c:formatCode>"$"#,##0.00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170777.42</c:v>
                </c:pt>
                <c:pt idx="3">
                  <c:v>0</c:v>
                </c:pt>
                <c:pt idx="4">
                  <c:v>0</c:v>
                </c:pt>
                <c:pt idx="5">
                  <c:v>57839.5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611-4534-BFB2-3CAB46BEE954}"/>
            </c:ext>
          </c:extLst>
        </c:ser>
        <c:ser>
          <c:idx val="6"/>
          <c:order val="6"/>
          <c:tx>
            <c:strRef>
              <c:f>'$ by allegation'!$H$1</c:f>
              <c:strCache>
                <c:ptCount val="1"/>
                <c:pt idx="0">
                  <c:v>Managed Care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'$ by allegation'!$A$2:$A$7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'$ by allegation'!$H$2:$H$7</c:f>
              <c:numCache>
                <c:formatCode>"$"#,##0.00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225000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611-4534-BFB2-3CAB46BEE954}"/>
            </c:ext>
          </c:extLst>
        </c:ser>
        <c:ser>
          <c:idx val="7"/>
          <c:order val="7"/>
          <c:tx>
            <c:strRef>
              <c:f>'$ by allegation'!$I$1</c:f>
              <c:strCache>
                <c:ptCount val="1"/>
                <c:pt idx="0">
                  <c:v>Select Agent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'$ by allegation'!$A$2:$A$7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'$ by allegation'!$I$2:$I$7</c:f>
              <c:numCache>
                <c:formatCode>"$"#,##0.00</c:formatCode>
                <c:ptCount val="6"/>
                <c:pt idx="0">
                  <c:v>50000</c:v>
                </c:pt>
                <c:pt idx="1">
                  <c:v>25000</c:v>
                </c:pt>
                <c:pt idx="2">
                  <c:v>0</c:v>
                </c:pt>
                <c:pt idx="3">
                  <c:v>215000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611-4534-BFB2-3CAB46BEE954}"/>
            </c:ext>
          </c:extLst>
        </c:ser>
        <c:ser>
          <c:idx val="8"/>
          <c:order val="8"/>
          <c:tx>
            <c:strRef>
              <c:f>'$ by allegation'!$J$1</c:f>
              <c:strCache>
                <c:ptCount val="1"/>
                <c:pt idx="0">
                  <c:v>Failure to Return Overpayments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'$ by allegation'!$A$2:$A$7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'$ by allegation'!$J$2:$J$7</c:f>
              <c:numCache>
                <c:formatCode>"$"#,##0.00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4677642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611-4534-BFB2-3CAB46BEE9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9090816"/>
        <c:axId val="249092352"/>
      </c:barChart>
      <c:catAx>
        <c:axId val="24909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092352"/>
        <c:crosses val="autoZero"/>
        <c:auto val="1"/>
        <c:lblAlgn val="ctr"/>
        <c:lblOffset val="100"/>
        <c:noMultiLvlLbl val="0"/>
      </c:catAx>
      <c:valAx>
        <c:axId val="249092352"/>
        <c:scaling>
          <c:orientation val="minMax"/>
          <c:max val="9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09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69417711674928E-4"/>
          <c:y val="0.77516563878228784"/>
          <c:w val="0.99942305822883248"/>
          <c:h val="0.224834361217712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166666666666667E-2"/>
          <c:y val="4.7619142946178396E-2"/>
          <c:w val="0.96944444444444444"/>
          <c:h val="0.7989864755904236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Average Time in Protocol at end of FY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1A9-41AF-80A3-18C3F4A4533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1A9-41AF-80A3-18C3F4A45335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1A9-41AF-80A3-18C3F4A45335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1A9-41AF-80A3-18C3F4A45335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1A9-41AF-80A3-18C3F4A45335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1A9-41AF-80A3-18C3F4A45335}"/>
              </c:ext>
            </c:extLst>
          </c:dPt>
          <c:dPt>
            <c:idx val="6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1A9-41AF-80A3-18C3F4A45335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1A9-41AF-80A3-18C3F4A45335}"/>
              </c:ext>
            </c:extLst>
          </c:dPt>
          <c:dPt>
            <c:idx val="8"/>
            <c:invertIfNegative val="0"/>
            <c:bubble3D val="0"/>
            <c:spPr>
              <a:solidFill>
                <a:srgbClr val="B5CEE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1A9-41AF-80A3-18C3F4A45335}"/>
              </c:ext>
            </c:extLst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1A9-41AF-80A3-18C3F4A45335}"/>
                </c:ext>
              </c:extLst>
            </c:dLbl>
            <c:dLbl>
              <c:idx val="6"/>
              <c:layout/>
              <c:tx>
                <c:rich>
                  <a:bodyPr anchor="t" anchorCtr="0"/>
                  <a:lstStyle/>
                  <a:p>
                    <a:pPr>
                      <a:defRPr sz="2400"/>
                    </a:pPr>
                    <a:r>
                      <a:rPr lang="en-US" dirty="0" smtClean="0"/>
                      <a:t>9.09</a:t>
                    </a:r>
                    <a:endParaRPr lang="en-US" dirty="0"/>
                  </a:p>
                </c:rich>
              </c:tx>
              <c:numFmt formatCode="General" sourceLinked="0"/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1A9-41AF-80A3-18C3F4A45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2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19</c:v>
                </c:pt>
                <c:pt idx="1">
                  <c:v>16</c:v>
                </c:pt>
                <c:pt idx="2">
                  <c:v>13</c:v>
                </c:pt>
                <c:pt idx="3">
                  <c:v>10</c:v>
                </c:pt>
                <c:pt idx="4">
                  <c:v>10</c:v>
                </c:pt>
                <c:pt idx="5">
                  <c:v>9.25</c:v>
                </c:pt>
                <c:pt idx="6">
                  <c:v>9.09</c:v>
                </c:pt>
                <c:pt idx="7">
                  <c:v>7.78</c:v>
                </c:pt>
                <c:pt idx="8">
                  <c:v>8.34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11A9-41AF-80A3-18C3F4A45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248791808"/>
        <c:axId val="248793344"/>
      </c:barChart>
      <c:catAx>
        <c:axId val="24879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48793344"/>
        <c:crosses val="autoZero"/>
        <c:auto val="1"/>
        <c:lblAlgn val="ctr"/>
        <c:lblOffset val="100"/>
        <c:noMultiLvlLbl val="0"/>
      </c:catAx>
      <c:valAx>
        <c:axId val="248793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8791808"/>
        <c:crosses val="autoZero"/>
        <c:crossBetween val="between"/>
      </c:valAx>
    </c:plotArea>
    <c:plotVisOnly val="1"/>
    <c:dispBlanksAs val="gap"/>
    <c:showDLblsOverMax val="0"/>
  </c:chart>
  <c:userShapes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0.01537</cdr:x>
      <cdr:y>0.01751</cdr:y>
    </cdr:from>
    <cdr:to>
      <cdr:x>0.98463</cdr:x>
      <cdr:y>0.14337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058" y="63614"/>
          <a:ext cx="4038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>
              <a:solidFill>
                <a:schemeClr val="tx1"/>
              </a:solidFill>
            </a:rPr>
            <a:t>CMP Settlements and Recoveries by FY</a:t>
          </a:r>
          <a:endParaRPr lang="en-US" sz="16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0.05263</cdr:x>
      <cdr:y>0.68852</cdr:y>
    </cdr:from>
    <cdr:to>
      <cdr:x>0.07895</cdr:x>
      <cdr:y>0.70492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0" y="3200400"/>
          <a:ext cx="228600" cy="76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0.30833</cdr:x>
      <cdr:y>0.65574</cdr:y>
    </cdr:from>
    <cdr:to>
      <cdr:x>0.41667</cdr:x>
      <cdr:y>0.7541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19400" y="3048000"/>
          <a:ext cx="990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0.58333</cdr:x>
      <cdr:y>0.67213</cdr:y>
    </cdr:from>
    <cdr:to>
      <cdr:x>0.69167</cdr:x>
      <cdr:y>0.7541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334000" y="31242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0.03008</cdr:x>
      <cdr:y>0.48825</cdr:y>
    </cdr:from>
    <cdr:to>
      <cdr:x>0.10526</cdr:x>
      <cdr:y>0.6061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04800" y="2209797"/>
          <a:ext cx="762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42FDB-6E4E-4F31-9A13-4E175D209CB5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0F923-379B-4BAB-ABCC-97D3BBC0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52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5388B-8AC8-4A35-AABC-A5D01C3F63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DFA7D-2ACA-4F0C-AD22-A731AA68F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6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61A28-6917-48DE-9078-7C03D388CEE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331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950" indent="-2803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462" indent="-2242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46" indent="-2242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631" indent="-2242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216" indent="-2242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5799" indent="-2242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385" indent="-2242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2969" indent="-2242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527BA8-744D-4E15-A497-78822F7B75D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130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2023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0619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C1F4B-17E3-41CD-AA12-FD5FB44282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5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B458-9B35-4F65-BEC5-64BABC29536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1627-CED8-4EDB-914F-3DE303BBE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9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B458-9B35-4F65-BEC5-64BABC29536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1627-CED8-4EDB-914F-3DE303BBE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8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B458-9B35-4F65-BEC5-64BABC29536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1627-CED8-4EDB-914F-3DE303BBE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B458-9B35-4F65-BEC5-64BABC29536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1627-CED8-4EDB-914F-3DE303BBE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6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B458-9B35-4F65-BEC5-64BABC29536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1627-CED8-4EDB-914F-3DE303BBE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5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B458-9B35-4F65-BEC5-64BABC29536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1627-CED8-4EDB-914F-3DE303BBE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2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B458-9B35-4F65-BEC5-64BABC29536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1627-CED8-4EDB-914F-3DE303BBE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1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B458-9B35-4F65-BEC5-64BABC29536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1627-CED8-4EDB-914F-3DE303BBE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0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B458-9B35-4F65-BEC5-64BABC29536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1627-CED8-4EDB-914F-3DE303BBE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5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B458-9B35-4F65-BEC5-64BABC29536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1627-CED8-4EDB-914F-3DE303BBE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0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B458-9B35-4F65-BEC5-64BABC29536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1627-CED8-4EDB-914F-3DE303BBE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BB458-9B35-4F65-BEC5-64BABC29536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C1627-CED8-4EDB-914F-3DE303BBE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7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62000"/>
            <a:ext cx="6858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Government Enforcers:</a:t>
            </a:r>
            <a:br>
              <a:rPr lang="en-US" dirty="0" smtClean="0"/>
            </a:br>
            <a:r>
              <a:rPr lang="en-US" dirty="0" smtClean="0"/>
              <a:t>Behind the </a:t>
            </a:r>
            <a:r>
              <a:rPr lang="en-US" dirty="0" smtClean="0"/>
              <a:t>Curtain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Moderated By:</a:t>
            </a:r>
            <a:br>
              <a:rPr lang="en-US" sz="2000" dirty="0" smtClean="0"/>
            </a:br>
            <a:r>
              <a:rPr lang="en-US" sz="2000" dirty="0" smtClean="0"/>
              <a:t>William C. Pericak, Partner</a:t>
            </a:r>
            <a:br>
              <a:rPr lang="en-US" sz="2000" dirty="0" smtClean="0"/>
            </a:br>
            <a:r>
              <a:rPr lang="en-US" sz="2000" dirty="0" smtClean="0"/>
              <a:t>Katten </a:t>
            </a:r>
            <a:r>
              <a:rPr lang="en-US" sz="2000" dirty="0" err="1" smtClean="0"/>
              <a:t>Muchin</a:t>
            </a:r>
            <a:r>
              <a:rPr lang="en-US" sz="2000" dirty="0" smtClean="0"/>
              <a:t> </a:t>
            </a:r>
            <a:r>
              <a:rPr lang="en-US" sz="2000" dirty="0" err="1" smtClean="0"/>
              <a:t>Rosenman</a:t>
            </a:r>
            <a:r>
              <a:rPr lang="en-US" sz="2000" dirty="0" smtClean="0"/>
              <a:t> LLP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838200"/>
            <a:ext cx="69342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Annual</a:t>
            </a:r>
            <a:endParaRPr lang="en-US" dirty="0"/>
          </a:p>
          <a:p>
            <a:r>
              <a:rPr lang="en-US" dirty="0" smtClean="0"/>
              <a:t>ABA Washington Health Law Summit</a:t>
            </a:r>
          </a:p>
          <a:p>
            <a:r>
              <a:rPr lang="en-US" dirty="0" smtClean="0"/>
              <a:t>December 5, </a:t>
            </a:r>
            <a:r>
              <a:rPr lang="en-US" dirty="0" smtClean="0"/>
              <a:t>2017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4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Coordinated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Criminal Fraud </a:t>
            </a:r>
          </a:p>
          <a:p>
            <a:pPr lvl="1"/>
            <a:r>
              <a:rPr lang="en-US" dirty="0" smtClean="0"/>
              <a:t>Primary sanction - jail, asset seizures/freezes</a:t>
            </a:r>
          </a:p>
          <a:p>
            <a:pPr lvl="1"/>
            <a:r>
              <a:rPr lang="en-US" dirty="0" smtClean="0"/>
              <a:t>Focus is on individuals and criminal entities</a:t>
            </a:r>
          </a:p>
          <a:p>
            <a:r>
              <a:rPr lang="en-US" dirty="0" smtClean="0"/>
              <a:t>Civil Fraud </a:t>
            </a:r>
          </a:p>
          <a:p>
            <a:pPr lvl="1"/>
            <a:r>
              <a:rPr lang="en-US" dirty="0" smtClean="0"/>
              <a:t>Treble damages and per claim penalties available under the False Claims Act</a:t>
            </a:r>
          </a:p>
          <a:p>
            <a:pPr lvl="1"/>
            <a:r>
              <a:rPr lang="en-US" dirty="0" smtClean="0"/>
              <a:t>Can focus a broad range of corporate entities and individuals </a:t>
            </a:r>
          </a:p>
          <a:p>
            <a:r>
              <a:rPr lang="en-US" dirty="0" smtClean="0"/>
              <a:t>HHS </a:t>
            </a:r>
          </a:p>
          <a:p>
            <a:pPr lvl="1"/>
            <a:r>
              <a:rPr lang="en-US" dirty="0" smtClean="0"/>
              <a:t>Primary sanction – exclusion </a:t>
            </a:r>
          </a:p>
          <a:p>
            <a:pPr lvl="1"/>
            <a:r>
              <a:rPr lang="en-US" dirty="0" smtClean="0"/>
              <a:t>Focus on future participation in federal health care programs</a:t>
            </a:r>
          </a:p>
        </p:txBody>
      </p:sp>
    </p:spTree>
    <p:extLst>
      <p:ext uri="{BB962C8B-B14F-4D97-AF65-F5344CB8AC3E}">
        <p14:creationId xmlns:p14="http://schemas.microsoft.com/office/powerpoint/2010/main" val="350774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Individual 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099050" cy="51054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Guidance issued by DOJ’s Deputy General Sally Yates in Sept. 2015</a:t>
            </a:r>
            <a:endParaRPr lang="en-US" dirty="0"/>
          </a:p>
          <a:p>
            <a:pPr eaLnBrk="1" fontAlgn="auto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Seeks consistency in “efforts to hold to account individuals responsible for illegal corporate conduct”</a:t>
            </a:r>
          </a:p>
          <a:p>
            <a:pPr eaLnBrk="1" fontAlgn="auto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Establishes six </a:t>
            </a:r>
            <a:r>
              <a:rPr lang="en-US" dirty="0" smtClean="0"/>
              <a:t>steps intended to strengthen the pursuit of individual corporate wrongdoing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48400"/>
            <a:ext cx="4876800" cy="473075"/>
          </a:xfrm>
        </p:spPr>
        <p:txBody>
          <a:bodyPr/>
          <a:lstStyle/>
          <a:p>
            <a:pPr>
              <a:defRPr/>
            </a:pPr>
            <a:r>
              <a:rPr lang="en-US"/>
              <a:t>ABA Washington Health Law Summit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605463" y="1981200"/>
            <a:ext cx="3124200" cy="4070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16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DOJ’s Policy re Individuals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“(1) in order to qualify for </a:t>
            </a:r>
            <a:r>
              <a:rPr lang="en-US" altLang="en-US" b="1" dirty="0" smtClean="0"/>
              <a:t>any</a:t>
            </a:r>
            <a:r>
              <a:rPr lang="en-US" altLang="en-US" dirty="0" smtClean="0"/>
              <a:t> cooperation credit, </a:t>
            </a:r>
            <a:r>
              <a:rPr lang="en-US" altLang="en-US" b="1" dirty="0" smtClean="0"/>
              <a:t>corporations must provide </a:t>
            </a:r>
            <a:r>
              <a:rPr lang="en-US" altLang="en-US" dirty="0" smtClean="0"/>
              <a:t>to the Department </a:t>
            </a:r>
            <a:r>
              <a:rPr lang="en-US" altLang="en-US" b="1" u="sng" dirty="0" smtClean="0"/>
              <a:t>all relevant facts</a:t>
            </a:r>
            <a:r>
              <a:rPr lang="en-US" altLang="en-US" b="1" dirty="0" smtClean="0"/>
              <a:t> relating to the individuals responsible for the misconduct</a:t>
            </a:r>
            <a:r>
              <a:rPr lang="en-US" altLang="en-US" dirty="0" smtClean="0"/>
              <a:t>;”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“The guidance in this memo will also apply to civil corporate matters.”</a:t>
            </a:r>
          </a:p>
          <a:p>
            <a:pPr lvl="1"/>
            <a:r>
              <a:rPr lang="en-US" altLang="en-US" dirty="0" smtClean="0"/>
              <a:t>Recent Examples</a:t>
            </a:r>
          </a:p>
          <a:p>
            <a:pPr lvl="1"/>
            <a:r>
              <a:rPr lang="en-US" altLang="en-US" dirty="0" smtClean="0"/>
              <a:t>Indemnification Agreements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ABA Washington Health Law Summit</a:t>
            </a:r>
          </a:p>
        </p:txBody>
      </p:sp>
    </p:spTree>
    <p:extLst>
      <p:ext uri="{BB962C8B-B14F-4D97-AF65-F5344CB8AC3E}">
        <p14:creationId xmlns:p14="http://schemas.microsoft.com/office/powerpoint/2010/main" val="267526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2017 HCF Takedown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41 Federal Districts</a:t>
            </a:r>
          </a:p>
          <a:p>
            <a:r>
              <a:rPr lang="en-US" sz="3000" dirty="0" smtClean="0"/>
              <a:t>Law Enforcement Resources and Participation</a:t>
            </a:r>
          </a:p>
          <a:p>
            <a:pPr lvl="1"/>
            <a:r>
              <a:rPr lang="en-US" sz="2000" dirty="0" smtClean="0"/>
              <a:t>Over 1,000 federal agents</a:t>
            </a:r>
          </a:p>
          <a:p>
            <a:pPr lvl="1"/>
            <a:r>
              <a:rPr lang="en-US" sz="2000" dirty="0" smtClean="0"/>
              <a:t>30 state Medicaid Fraud Control Units (MFCUs)</a:t>
            </a:r>
          </a:p>
          <a:p>
            <a:r>
              <a:rPr lang="en-US" sz="3000" dirty="0" smtClean="0"/>
              <a:t>Multi-day takedown resulted in charges involving:</a:t>
            </a:r>
          </a:p>
          <a:p>
            <a:pPr lvl="1"/>
            <a:r>
              <a:rPr lang="en-US" sz="2000" dirty="0" smtClean="0"/>
              <a:t>115 medical professionals (up from 64 in 2016)</a:t>
            </a:r>
          </a:p>
          <a:p>
            <a:pPr lvl="1"/>
            <a:r>
              <a:rPr lang="en-US" sz="2000" dirty="0" smtClean="0"/>
              <a:t>In total, 412 defendants (up from 301 in 2016)</a:t>
            </a:r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articular focus on medical professionals involved in unlawful distribution of opioids and other prescription narcotics</a:t>
            </a:r>
          </a:p>
          <a:p>
            <a:r>
              <a:rPr lang="en-US" sz="3000" dirty="0" smtClean="0"/>
              <a:t>HHS initiated exclusion actions against 295 providers, including doctors, nurses, pharmacists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311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Other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295400"/>
            <a:ext cx="7675350" cy="4881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“</a:t>
            </a:r>
            <a:r>
              <a:rPr lang="en-US" dirty="0"/>
              <a:t>Cases involving fraud by </a:t>
            </a:r>
            <a:r>
              <a:rPr lang="en-US" b="1" dirty="0"/>
              <a:t>executives at health care providers such as hospitals </a:t>
            </a:r>
            <a:r>
              <a:rPr lang="en-US" dirty="0"/>
              <a:t>are also a </a:t>
            </a:r>
            <a:r>
              <a:rPr lang="en-US" b="1" dirty="0"/>
              <a:t>high priority</a:t>
            </a:r>
            <a:r>
              <a:rPr lang="en-US" dirty="0"/>
              <a:t> for </a:t>
            </a:r>
            <a:r>
              <a:rPr lang="en-US" dirty="0" smtClean="0"/>
              <a:t>us”</a:t>
            </a:r>
            <a:endParaRPr lang="en-US" dirty="0"/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AAG Leslie R. Caldwell, Sept. 17, 2014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Riverside </a:t>
            </a:r>
            <a:r>
              <a:rPr lang="en-US" dirty="0"/>
              <a:t>Hospital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catalyst </a:t>
            </a:r>
            <a:r>
              <a:rPr lang="en-US" dirty="0"/>
              <a:t>- aberrant real time data trends 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body wire used to record hospital administrator discussing kickback payments; search warrants executed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Tenet Hospital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catalyst </a:t>
            </a:r>
            <a:r>
              <a:rPr lang="en-US" dirty="0"/>
              <a:t>– qui tam complaint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Government agents </a:t>
            </a:r>
            <a:r>
              <a:rPr lang="en-US" dirty="0"/>
              <a:t>confronted hospital administrator and kickback payee; both decided to plead guilty and </a:t>
            </a:r>
            <a:r>
              <a:rPr lang="en-US" dirty="0" smtClean="0"/>
              <a:t>cooperate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Hospital Administrator indicted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ABA Washington Health Law Summit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9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34400" cy="9525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1128(b)(7) Risk Spectrum</a:t>
            </a:r>
            <a:b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/>
              <a:t>OIG Revised Exclusion Criteria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685712"/>
            <a:ext cx="2133600" cy="181394"/>
          </a:xfrm>
        </p:spPr>
        <p:txBody>
          <a:bodyPr/>
          <a:lstStyle/>
          <a:p>
            <a:fld id="{D40099F8-29F1-4D13-98EE-F452494F9DFB}" type="slidenum">
              <a:rPr lang="en-US" smtClean="0">
                <a:solidFill>
                  <a:prstClr val="white">
                    <a:lumMod val="85000"/>
                  </a:prstClr>
                </a:solidFill>
              </a:rPr>
              <a:pPr/>
              <a:t>15</a:t>
            </a:fld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609600" y="2286000"/>
            <a:ext cx="8001000" cy="2663825"/>
            <a:chOff x="384" y="1440"/>
            <a:chExt cx="5040" cy="1678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384" y="1440"/>
              <a:ext cx="5040" cy="1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440"/>
              <a:ext cx="5046" cy="1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8303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CMP recoveries, CIAs and </a:t>
            </a:r>
            <a:br>
              <a:rPr lang="en-US" sz="3600" dirty="0" smtClean="0"/>
            </a:br>
            <a:r>
              <a:rPr lang="en-US" sz="3600" dirty="0" smtClean="0"/>
              <a:t>exclusions resulting from fraud settlements</a:t>
            </a:r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199" y="365127"/>
            <a:ext cx="8991601" cy="1052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3565759"/>
              </p:ext>
            </p:extLst>
          </p:nvPr>
        </p:nvGraphicFramePr>
        <p:xfrm>
          <a:off x="457200" y="2057400"/>
          <a:ext cx="4228148" cy="3935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106931"/>
              </p:ext>
            </p:extLst>
          </p:nvPr>
        </p:nvGraphicFramePr>
        <p:xfrm>
          <a:off x="4876800" y="2057399"/>
          <a:ext cx="3618548" cy="3935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4572000" y="2057399"/>
            <a:ext cx="4098174" cy="49526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/>
              <a:t>Negotiated CIAs and Exclusions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46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OIG CMP Recoveries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046921"/>
              </p:ext>
            </p:extLst>
          </p:nvPr>
        </p:nvGraphicFramePr>
        <p:xfrm>
          <a:off x="685800" y="1524000"/>
          <a:ext cx="7543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685712"/>
            <a:ext cx="2133600" cy="181394"/>
          </a:xfrm>
        </p:spPr>
        <p:txBody>
          <a:bodyPr/>
          <a:lstStyle/>
          <a:p>
            <a:fld id="{D40099F8-29F1-4D13-98EE-F452494F9DFB}" type="slidenum">
              <a:rPr lang="en-US" smtClean="0">
                <a:solidFill>
                  <a:prstClr val="white">
                    <a:lumMod val="85000"/>
                  </a:prstClr>
                </a:solidFill>
              </a:rPr>
              <a:pPr/>
              <a:t>17</a:t>
            </a:fld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3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228600"/>
            <a:ext cx="5486400" cy="1143000"/>
          </a:xfrm>
        </p:spPr>
        <p:txBody>
          <a:bodyPr>
            <a:normAutofit/>
          </a:bodyPr>
          <a:lstStyle/>
          <a:p>
            <a:r>
              <a:rPr lang="en-US" dirty="0"/>
              <a:t>OIG Self-Disclosures Average Time in Protocol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133830"/>
              </p:ext>
            </p:extLst>
          </p:nvPr>
        </p:nvGraphicFramePr>
        <p:xfrm>
          <a:off x="800100" y="1600203"/>
          <a:ext cx="7543800" cy="4495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685712"/>
            <a:ext cx="2133600" cy="181394"/>
          </a:xfrm>
        </p:spPr>
        <p:txBody>
          <a:bodyPr/>
          <a:lstStyle/>
          <a:p>
            <a:fld id="{D40099F8-29F1-4D13-98EE-F452494F9DFB}" type="slidenum">
              <a:rPr lang="en-US" smtClean="0">
                <a:solidFill>
                  <a:prstClr val="white">
                    <a:lumMod val="85000"/>
                  </a:prstClr>
                </a:solidFill>
              </a:rPr>
              <a:pPr/>
              <a:t>18</a:t>
            </a:fld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97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b="1" dirty="0" smtClean="0">
                <a:cs typeface="Arial" panose="020B0604020202020204" pitchFamily="34" charset="0"/>
              </a:rPr>
              <a:t>Joseph Beemsterboer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b="1" dirty="0" smtClean="0">
                <a:cs typeface="Arial" panose="020B0604020202020204" pitchFamily="34" charset="0"/>
              </a:rPr>
              <a:t>Deputy Chief, Health Care Fraud Unit, Criminal Division, Fraud Section, DOJ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b="1" dirty="0" smtClean="0">
                <a:cs typeface="Arial" panose="020B0604020202020204" pitchFamily="34" charset="0"/>
              </a:rPr>
              <a:t>Natalie Priddy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b="1" dirty="0" smtClean="0">
                <a:cs typeface="Arial" panose="020B0604020202020204" pitchFamily="34" charset="0"/>
              </a:rPr>
              <a:t>Senior Counsel for Health Care Fraud, Civil Division, Fraud Section, DOJ 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b="1" dirty="0" smtClean="0">
                <a:cs typeface="Arial" panose="020B0604020202020204" pitchFamily="34" charset="0"/>
              </a:rPr>
              <a:t>Lisa Re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b="1" dirty="0" smtClean="0">
                <a:cs typeface="Arial" panose="020B0604020202020204" pitchFamily="34" charset="0"/>
              </a:rPr>
              <a:t>Assistant Inspector General for Legal Affairs, Office of Inspector General, HHS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1600" u="sng" dirty="0" smtClean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b="1" u="sng" dirty="0" smtClean="0"/>
              <a:t>Disclaimer</a:t>
            </a:r>
            <a:r>
              <a:rPr lang="en-US" sz="1600" b="1" dirty="0" smtClean="0"/>
              <a:t>:  </a:t>
            </a:r>
            <a:r>
              <a:rPr lang="en-US" sz="1600" b="1" dirty="0"/>
              <a:t>T</a:t>
            </a:r>
            <a:r>
              <a:rPr lang="en-US" sz="1600" b="1" dirty="0" smtClean="0"/>
              <a:t>his presentation was prepared by the moderator to facilitate discussion.  The presentation does not necessarily reflect the views of the Department of Justice.</a:t>
            </a:r>
          </a:p>
        </p:txBody>
      </p:sp>
    </p:spTree>
    <p:extLst>
      <p:ext uri="{BB962C8B-B14F-4D97-AF65-F5344CB8AC3E}">
        <p14:creationId xmlns:p14="http://schemas.microsoft.com/office/powerpoint/2010/main" val="73276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Key Areas of Investigative Focus</a:t>
            </a:r>
          </a:p>
          <a:p>
            <a:r>
              <a:rPr lang="en-US" sz="3000" dirty="0" smtClean="0"/>
              <a:t>Impact of Coordinated Enforcement</a:t>
            </a:r>
          </a:p>
          <a:p>
            <a:r>
              <a:rPr lang="en-US" sz="3000" dirty="0" smtClean="0"/>
              <a:t>Working with Whistleblowers</a:t>
            </a:r>
          </a:p>
          <a:p>
            <a:r>
              <a:rPr lang="en-US" sz="3000" dirty="0" smtClean="0"/>
              <a:t>Tips for putting client in best position prior to and during an investigation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3340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DOJ Criminal </a:t>
            </a:r>
          </a:p>
          <a:p>
            <a:pPr lvl="1"/>
            <a:r>
              <a:rPr lang="en-US" dirty="0" smtClean="0"/>
              <a:t>Fraud Section, Healthcare Fraud Unit</a:t>
            </a:r>
          </a:p>
          <a:p>
            <a:pPr lvl="1"/>
            <a:r>
              <a:rPr lang="en-US" dirty="0" smtClean="0"/>
              <a:t>attorneys </a:t>
            </a:r>
            <a:r>
              <a:rPr lang="en-US" dirty="0" smtClean="0"/>
              <a:t>assigned to 9 strike force </a:t>
            </a:r>
            <a:r>
              <a:rPr lang="en-US" dirty="0" smtClean="0"/>
              <a:t>locations</a:t>
            </a:r>
            <a:endParaRPr lang="en-US" dirty="0" smtClean="0"/>
          </a:p>
          <a:p>
            <a:pPr lvl="1"/>
            <a:r>
              <a:rPr lang="en-US" dirty="0" smtClean="0"/>
              <a:t>Includes corporate strike force unit</a:t>
            </a:r>
          </a:p>
          <a:p>
            <a:r>
              <a:rPr lang="en-US" dirty="0" smtClean="0"/>
              <a:t>DOJ Civil (affirmative litigation)</a:t>
            </a:r>
          </a:p>
          <a:p>
            <a:pPr lvl="1"/>
            <a:r>
              <a:rPr lang="en-US" dirty="0" smtClean="0"/>
              <a:t>Commercial Litigation Branch, Fraud Section </a:t>
            </a:r>
          </a:p>
          <a:p>
            <a:pPr lvl="1"/>
            <a:r>
              <a:rPr lang="en-US" b="1" dirty="0" smtClean="0"/>
              <a:t>~</a:t>
            </a:r>
            <a:r>
              <a:rPr lang="en-US" dirty="0" smtClean="0"/>
              <a:t>130 attorneys; approximately 2/3</a:t>
            </a:r>
            <a:r>
              <a:rPr lang="en-US" baseline="30000" dirty="0" smtClean="0"/>
              <a:t>rd</a:t>
            </a:r>
            <a:r>
              <a:rPr lang="en-US" dirty="0" smtClean="0"/>
              <a:t> of the caseload is related to healthcare fraud</a:t>
            </a:r>
          </a:p>
          <a:p>
            <a:r>
              <a:rPr lang="en-US" dirty="0" smtClean="0"/>
              <a:t>HHS OIG </a:t>
            </a:r>
          </a:p>
          <a:p>
            <a:pPr lvl="1"/>
            <a:r>
              <a:rPr lang="en-US" dirty="0" smtClean="0"/>
              <a:t>Administrative &amp; Civil Remedies Branch</a:t>
            </a:r>
          </a:p>
          <a:p>
            <a:pPr lvl="1"/>
            <a:r>
              <a:rPr lang="en-US" dirty="0"/>
              <a:t>~50 attorneys assigned </a:t>
            </a:r>
            <a:r>
              <a:rPr lang="en-US" dirty="0" smtClean="0"/>
              <a:t>to FCA cases nationwide, self-disclosures, CIA monitoring and OIG-initiated litigation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825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>
            <a:normAutofit/>
          </a:bodyPr>
          <a:lstStyle/>
          <a:p>
            <a:r>
              <a:rPr lang="en-US" altLang="en-US" sz="3200" dirty="0" smtClean="0"/>
              <a:t>Medicare Fraud Strike Force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lang="en-US" smtClean="0">
                <a:solidFill>
                  <a:srgbClr val="FFFFFF"/>
                </a:solidFill>
                <a:latin typeface="Lucida Bright" panose="02040602050505020304" pitchFamily="18" charset="0"/>
              </a:rPr>
              <a:pPr/>
              <a:t>5</a:t>
            </a:fld>
            <a:endParaRPr lang="en-US" dirty="0">
              <a:solidFill>
                <a:srgbClr val="FFFFFF"/>
              </a:solidFill>
              <a:latin typeface="Lucida Bright" panose="02040602050505020304" pitchFamily="18" charset="0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93076"/>
            <a:ext cx="838200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49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Civil Enforcement Efforts FY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$2.5 billion recovered for health care fraud matters in FY 2016 </a:t>
            </a:r>
          </a:p>
          <a:p>
            <a:r>
              <a:rPr lang="en-US" dirty="0" smtClean="0"/>
              <a:t>More than $2 billion recovered for health care fraud matters each year since FY2010</a:t>
            </a:r>
          </a:p>
          <a:p>
            <a:r>
              <a:rPr lang="en-US" dirty="0" smtClean="0"/>
              <a:t>Approximately 650-700 new qui tam matters filed each year, the majority related to health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6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Sources of HCF Cases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77200" cy="5334000"/>
          </a:xfrm>
        </p:spPr>
        <p:txBody>
          <a:bodyPr>
            <a:normAutofit/>
          </a:bodyPr>
          <a:lstStyle/>
          <a:p>
            <a:r>
              <a:rPr lang="en-US" altLang="en-US" sz="2500" i="1" dirty="0" smtClean="0"/>
              <a:t>Qui Tam </a:t>
            </a:r>
            <a:r>
              <a:rPr lang="en-US" altLang="en-US" sz="2500" dirty="0" smtClean="0"/>
              <a:t>False Claims Act complaints/relators</a:t>
            </a:r>
          </a:p>
          <a:p>
            <a:r>
              <a:rPr lang="en-US" altLang="en-US" sz="2500" dirty="0" smtClean="0"/>
              <a:t>Data analysis</a:t>
            </a:r>
          </a:p>
          <a:p>
            <a:r>
              <a:rPr lang="en-US" altLang="en-US" sz="2500" dirty="0" smtClean="0"/>
              <a:t>Self-disclosures by healthcare providers</a:t>
            </a:r>
          </a:p>
          <a:p>
            <a:pPr>
              <a:lnSpc>
                <a:spcPct val="100000"/>
              </a:lnSpc>
            </a:pPr>
            <a:r>
              <a:rPr lang="en-US" altLang="en-US" sz="2500" dirty="0" smtClean="0"/>
              <a:t>HHS-OIG and FBI hotline complaints</a:t>
            </a:r>
          </a:p>
          <a:p>
            <a:pPr>
              <a:lnSpc>
                <a:spcPct val="100000"/>
              </a:lnSpc>
            </a:pPr>
            <a:r>
              <a:rPr lang="en-US" altLang="en-US" sz="2500" dirty="0" smtClean="0"/>
              <a:t>Zone Program Integrity Contractor (ZPIC) referrals</a:t>
            </a:r>
          </a:p>
          <a:p>
            <a:pPr>
              <a:lnSpc>
                <a:spcPct val="100000"/>
              </a:lnSpc>
            </a:pPr>
            <a:r>
              <a:rPr lang="en-US" altLang="en-US" sz="2500" dirty="0" smtClean="0"/>
              <a:t>Medicare Hotline complaints from beneficiaries</a:t>
            </a:r>
          </a:p>
          <a:p>
            <a:pPr>
              <a:lnSpc>
                <a:spcPct val="100000"/>
              </a:lnSpc>
            </a:pPr>
            <a:r>
              <a:rPr lang="en-US" altLang="en-US" sz="2500" dirty="0" smtClean="0"/>
              <a:t>Referrals </a:t>
            </a:r>
            <a:r>
              <a:rPr lang="en-US" altLang="en-US" sz="2500" dirty="0"/>
              <a:t>from law enforcement partners </a:t>
            </a:r>
            <a:r>
              <a:rPr lang="en-US" altLang="en-US" sz="2500" dirty="0" smtClean="0"/>
              <a:t>(e.g., HHS-OIG</a:t>
            </a:r>
            <a:r>
              <a:rPr lang="en-US" altLang="en-US" sz="2500" dirty="0"/>
              <a:t>, FBI, FDA-OI, Medicaid Fraud Control Units</a:t>
            </a:r>
            <a:r>
              <a:rPr lang="en-US" altLang="en-US" sz="2500" dirty="0" smtClean="0"/>
              <a:t>, State AGs, </a:t>
            </a:r>
            <a:r>
              <a:rPr lang="en-US" altLang="en-US" sz="2500" dirty="0"/>
              <a:t>DCIS, IRS, Postal OIG</a:t>
            </a:r>
            <a:r>
              <a:rPr lang="en-US" altLang="en-US" sz="2500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en-US" altLang="en-US" sz="2500" dirty="0" smtClean="0"/>
              <a:t>Cooperating defendants/witnesses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685712"/>
            <a:ext cx="2133600" cy="181394"/>
          </a:xfrm>
        </p:spPr>
        <p:txBody>
          <a:bodyPr/>
          <a:lstStyle/>
          <a:p>
            <a:fld id="{2C6B1FF6-39B9-40F5-8B67-33C6354A3D4F}" type="slidenum">
              <a:rPr kumimoji="0" lang="en-US" smtClean="0">
                <a:latin typeface="Lucida Bright" panose="02040602050505020304" pitchFamily="18" charset="0"/>
              </a:rPr>
              <a:pPr/>
              <a:t>7</a:t>
            </a:fld>
            <a:endParaRPr kumimoji="0" lang="en-US" dirty="0"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27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Proactive 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417638"/>
            <a:ext cx="8220075" cy="483076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0" dirty="0" smtClean="0"/>
              <a:t>Criminal Division, Corporate HCF Unit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7600" dirty="0" smtClean="0"/>
              <a:t>The </a:t>
            </a:r>
            <a:r>
              <a:rPr lang="en-US" sz="7600" dirty="0"/>
              <a:t>[Corporate HCF] unit is staffed by experienced health care fraud prosecutors, “</a:t>
            </a:r>
            <a:r>
              <a:rPr lang="en-US" sz="7600" b="1" dirty="0"/>
              <a:t>who carefully review virtually every False Claims Act lawsuit filed </a:t>
            </a:r>
            <a:r>
              <a:rPr lang="en-US" sz="7600" dirty="0"/>
              <a:t>by </a:t>
            </a:r>
            <a:r>
              <a:rPr lang="en-US" sz="7600" i="1" dirty="0"/>
              <a:t>qui tam</a:t>
            </a:r>
            <a:r>
              <a:rPr lang="en-US" sz="7600" dirty="0"/>
              <a:t> relators across the U.S</a:t>
            </a:r>
            <a:r>
              <a:rPr lang="en-US" sz="7600" dirty="0" smtClean="0"/>
              <a:t>.” “We </a:t>
            </a:r>
            <a:r>
              <a:rPr lang="en-US" sz="7600" dirty="0"/>
              <a:t>now have over a dozen active corporate investigations, and we are steering additional prosecutorial resources to this area.”</a:t>
            </a:r>
          </a:p>
          <a:p>
            <a:pPr lvl="2">
              <a:defRPr/>
            </a:pPr>
            <a:r>
              <a:rPr lang="en-US" sz="6800" dirty="0"/>
              <a:t>AAG Caldwell, April 18, </a:t>
            </a:r>
            <a:r>
              <a:rPr lang="en-US" sz="6800" dirty="0" smtClean="0"/>
              <a:t>2016</a:t>
            </a:r>
            <a:endParaRPr lang="en-US" sz="6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742950" lvl="2" indent="-342900">
              <a:defRPr/>
            </a:pPr>
            <a:r>
              <a:rPr lang="en-US" sz="7600" dirty="0"/>
              <a:t>Obtain real time data from CMS to create/corroborate investigative leads, identify data outliers and strategic trends, and corroborate fraud tips.  </a:t>
            </a:r>
          </a:p>
          <a:p>
            <a:pPr lvl="2">
              <a:defRPr/>
            </a:pPr>
            <a:r>
              <a:rPr lang="en-US" sz="6800" dirty="0"/>
              <a:t>AAG Caldwell, April 18, 2016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marL="742950" lvl="2" indent="-342900">
              <a:defRPr/>
            </a:pPr>
            <a:r>
              <a:rPr lang="en-US" sz="7600" dirty="0"/>
              <a:t>DOJ is “increasingly applying traditional investigative techniques. . . undercover officers, informants with body wires, bugs in offices, hidden cameras, GPS trackers and many other law enforcement tools—in . . . corporate health care fraud investigations.”</a:t>
            </a:r>
          </a:p>
          <a:p>
            <a:pPr lvl="2">
              <a:defRPr/>
            </a:pPr>
            <a:r>
              <a:rPr lang="en-US" sz="6800" dirty="0"/>
              <a:t>AAG Caldwell, May 14, </a:t>
            </a:r>
            <a:r>
              <a:rPr lang="en-US" sz="6800" dirty="0" smtClean="0"/>
              <a:t>2015</a:t>
            </a:r>
          </a:p>
          <a:p>
            <a:pPr marL="914400" lvl="2" indent="0">
              <a:buNone/>
              <a:defRPr/>
            </a:pPr>
            <a:endParaRPr lang="en-US" sz="6800" dirty="0" smtClean="0"/>
          </a:p>
          <a:p>
            <a:pPr>
              <a:defRPr/>
            </a:pPr>
            <a:r>
              <a:rPr lang="en-US" sz="7200" dirty="0" smtClean="0"/>
              <a:t>Civil Division, Fraud Section</a:t>
            </a:r>
          </a:p>
          <a:p>
            <a:pPr lvl="1">
              <a:defRPr/>
            </a:pPr>
            <a:r>
              <a:rPr lang="en-US" sz="6800" dirty="0" smtClean="0"/>
              <a:t>Relationship </a:t>
            </a:r>
            <a:r>
              <a:rPr lang="en-US" sz="6800" dirty="0"/>
              <a:t>between DOJ attorneys and qui tam counsel </a:t>
            </a:r>
          </a:p>
          <a:p>
            <a:pPr>
              <a:defRPr/>
            </a:pPr>
            <a:endParaRPr lang="en-US" sz="7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ABA Washington Health Law Summit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Areas of Investigative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Fraud Schemes</a:t>
            </a:r>
          </a:p>
          <a:p>
            <a:pPr lvl="1"/>
            <a:r>
              <a:rPr lang="en-US" dirty="0" smtClean="0"/>
              <a:t>Kickbacks to induce referrals</a:t>
            </a:r>
          </a:p>
          <a:p>
            <a:pPr lvl="1"/>
            <a:r>
              <a:rPr lang="en-US" dirty="0" err="1" smtClean="0"/>
              <a:t>Upcoding</a:t>
            </a:r>
            <a:endParaRPr lang="en-US" dirty="0" smtClean="0"/>
          </a:p>
          <a:p>
            <a:pPr lvl="1"/>
            <a:r>
              <a:rPr lang="en-US" dirty="0" smtClean="0"/>
              <a:t>Claims for services that were unnecessary or not provided</a:t>
            </a:r>
          </a:p>
          <a:p>
            <a:r>
              <a:rPr lang="en-US" dirty="0" smtClean="0"/>
              <a:t>Recent Areas of Focus</a:t>
            </a:r>
          </a:p>
          <a:p>
            <a:pPr lvl="1"/>
            <a:r>
              <a:rPr lang="en-US" dirty="0" smtClean="0"/>
              <a:t>Opioids</a:t>
            </a:r>
          </a:p>
          <a:p>
            <a:pPr lvl="1"/>
            <a:r>
              <a:rPr lang="en-US" dirty="0" smtClean="0"/>
              <a:t>Managed Care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Electronic Medical Records</a:t>
            </a:r>
          </a:p>
        </p:txBody>
      </p:sp>
    </p:spTree>
    <p:extLst>
      <p:ext uri="{BB962C8B-B14F-4D97-AF65-F5344CB8AC3E}">
        <p14:creationId xmlns:p14="http://schemas.microsoft.com/office/powerpoint/2010/main" val="99196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876</Words>
  <Application>Microsoft Office PowerPoint</Application>
  <PresentationFormat>On-screen Show (4:3)</PresentationFormat>
  <Paragraphs>130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Government Enforcers: Behind the Curtain  Moderated By: William C. Pericak, Partner Katten Muchin Rosenman LLP</vt:lpstr>
      <vt:lpstr>Panelists</vt:lpstr>
      <vt:lpstr>Overview</vt:lpstr>
      <vt:lpstr>Overview of Agencies</vt:lpstr>
      <vt:lpstr>Medicare Fraud Strike Force</vt:lpstr>
      <vt:lpstr>Civil Enforcement Efforts FY 2016</vt:lpstr>
      <vt:lpstr>Sources of HCF Cases</vt:lpstr>
      <vt:lpstr>Proactive Investigations</vt:lpstr>
      <vt:lpstr>Key Areas of Investigative Focus</vt:lpstr>
      <vt:lpstr>Impact of Coordinated Enforcement</vt:lpstr>
      <vt:lpstr>Individual Accountability</vt:lpstr>
      <vt:lpstr>DOJ’s Policy re Individuals</vt:lpstr>
      <vt:lpstr>2017 HCF Takedown</vt:lpstr>
      <vt:lpstr>Other Examples</vt:lpstr>
      <vt:lpstr>Section 1128(b)(7) Risk Spectrum OIG Revised Exclusion Criteria</vt:lpstr>
      <vt:lpstr>CMP recoveries, CIAs and  exclusions resulting from fraud settlements</vt:lpstr>
      <vt:lpstr> OIG CMP Recoveries</vt:lpstr>
      <vt:lpstr>OIG Self-Disclosures Average Time in Protocol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Enforcers: Behind the Curtain</dc:title>
  <dc:creator>Natalie A. Priddy</dc:creator>
  <cp:lastModifiedBy>Pericak, William C.</cp:lastModifiedBy>
  <cp:revision>25</cp:revision>
  <cp:lastPrinted>2017-12-04T16:29:57Z</cp:lastPrinted>
  <dcterms:modified xsi:type="dcterms:W3CDTF">2017-12-04T16:49:37Z</dcterms:modified>
</cp:coreProperties>
</file>