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2.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handoutMasters/handoutMaster1.xml" ContentType="application/vnd.openxmlformats-officedocument.presentationml.handoutMaster+xml"/>
  <Override PartName="/ppt/theme/theme3.xml" ContentType="application/vnd.openxmlformats-officedocument.theme+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7" r:id="rId1"/>
  </p:sldMasterIdLst>
  <p:notesMasterIdLst>
    <p:notesMasterId r:id="rId35"/>
  </p:notesMasterIdLst>
  <p:handoutMasterIdLst>
    <p:handoutMasterId r:id="rId36"/>
  </p:handoutMasterIdLst>
  <p:sldIdLst>
    <p:sldId id="291" r:id="rId2"/>
    <p:sldId id="372" r:id="rId3"/>
    <p:sldId id="339" r:id="rId4"/>
    <p:sldId id="292" r:id="rId5"/>
    <p:sldId id="340" r:id="rId6"/>
    <p:sldId id="293" r:id="rId7"/>
    <p:sldId id="341" r:id="rId8"/>
    <p:sldId id="296" r:id="rId9"/>
    <p:sldId id="297" r:id="rId10"/>
    <p:sldId id="298" r:id="rId11"/>
    <p:sldId id="299" r:id="rId12"/>
    <p:sldId id="300" r:id="rId13"/>
    <p:sldId id="301" r:id="rId14"/>
    <p:sldId id="303" r:id="rId15"/>
    <p:sldId id="323" r:id="rId16"/>
    <p:sldId id="325" r:id="rId17"/>
    <p:sldId id="342" r:id="rId18"/>
    <p:sldId id="344" r:id="rId19"/>
    <p:sldId id="346" r:id="rId20"/>
    <p:sldId id="347" r:id="rId21"/>
    <p:sldId id="352" r:id="rId22"/>
    <p:sldId id="353" r:id="rId23"/>
    <p:sldId id="382" r:id="rId24"/>
    <p:sldId id="354" r:id="rId25"/>
    <p:sldId id="356" r:id="rId26"/>
    <p:sldId id="357" r:id="rId27"/>
    <p:sldId id="358" r:id="rId28"/>
    <p:sldId id="375" r:id="rId29"/>
    <p:sldId id="376" r:id="rId30"/>
    <p:sldId id="378" r:id="rId31"/>
    <p:sldId id="383" r:id="rId32"/>
    <p:sldId id="379" r:id="rId33"/>
    <p:sldId id="380"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0">
          <p15:clr>
            <a:srgbClr val="A4A3A4"/>
          </p15:clr>
        </p15:guide>
        <p15:guide id="2" orient="horz" pos="288">
          <p15:clr>
            <a:srgbClr val="A4A3A4"/>
          </p15:clr>
        </p15:guide>
        <p15:guide id="3" orient="horz" pos="4109">
          <p15:clr>
            <a:srgbClr val="A4A3A4"/>
          </p15:clr>
        </p15:guide>
        <p15:guide id="4" orient="horz" pos="4013">
          <p15:clr>
            <a:srgbClr val="A4A3A4"/>
          </p15:clr>
        </p15:guide>
        <p15:guide id="5" orient="horz" pos="4208">
          <p15:clr>
            <a:srgbClr val="A4A3A4"/>
          </p15:clr>
        </p15:guide>
        <p15:guide id="6" orient="horz" pos="799">
          <p15:clr>
            <a:srgbClr val="A4A3A4"/>
          </p15:clr>
        </p15:guide>
        <p15:guide id="7" orient="horz" pos="3813">
          <p15:clr>
            <a:srgbClr val="A4A3A4"/>
          </p15:clr>
        </p15:guide>
        <p15:guide id="8" orient="horz" pos="1691">
          <p15:clr>
            <a:srgbClr val="A4A3A4"/>
          </p15:clr>
        </p15:guide>
        <p15:guide id="9" orient="horz" pos="2156">
          <p15:clr>
            <a:srgbClr val="A4A3A4"/>
          </p15:clr>
        </p15:guide>
        <p15:guide id="10" orient="horz" pos="4319">
          <p15:clr>
            <a:srgbClr val="A4A3A4"/>
          </p15:clr>
        </p15:guide>
        <p15:guide id="11" orient="horz" pos="3701">
          <p15:clr>
            <a:srgbClr val="A4A3A4"/>
          </p15:clr>
        </p15:guide>
        <p15:guide id="12" orient="horz" pos="2456">
          <p15:clr>
            <a:srgbClr val="A4A3A4"/>
          </p15:clr>
        </p15:guide>
        <p15:guide id="13" orient="horz" pos="3501">
          <p15:clr>
            <a:srgbClr val="A4A3A4"/>
          </p15:clr>
        </p15:guide>
        <p15:guide id="14" orient="horz">
          <p15:clr>
            <a:srgbClr val="A4A3A4"/>
          </p15:clr>
        </p15:guide>
        <p15:guide id="15" pos="289">
          <p15:clr>
            <a:srgbClr val="A4A3A4"/>
          </p15:clr>
        </p15:guide>
        <p15:guide id="16" pos="2880">
          <p15:clr>
            <a:srgbClr val="A4A3A4"/>
          </p15:clr>
        </p15:guide>
        <p15:guide id="17" pos="5472">
          <p15:clr>
            <a:srgbClr val="A4A3A4"/>
          </p15:clr>
        </p15:guide>
        <p15:guide id="18" pos="591">
          <p15:clr>
            <a:srgbClr val="A4A3A4"/>
          </p15:clr>
        </p15:guide>
        <p15:guide id="19" pos="1931">
          <p15:clr>
            <a:srgbClr val="A4A3A4"/>
          </p15:clr>
        </p15:guide>
        <p15:guide id="20" pos="5166">
          <p15:clr>
            <a:srgbClr val="A4A3A4"/>
          </p15:clr>
        </p15:guide>
        <p15:guide id="21" pos="2781">
          <p15:clr>
            <a:srgbClr val="A4A3A4"/>
          </p15:clr>
        </p15:guide>
        <p15:guide id="22" pos="2980">
          <p15:clr>
            <a:srgbClr val="A4A3A4"/>
          </p15:clr>
        </p15:guide>
        <p15:guide id="23">
          <p15:clr>
            <a:srgbClr val="A4A3A4"/>
          </p15:clr>
        </p15:guide>
        <p15:guide id="24" pos="575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D99"/>
    <a:srgbClr val="018D8A"/>
    <a:srgbClr val="CCEDF0"/>
    <a:srgbClr val="A1D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snapToObjects="1" showGuides="1">
      <p:cViewPr varScale="1">
        <p:scale>
          <a:sx n="81" d="100"/>
          <a:sy n="81" d="100"/>
        </p:scale>
        <p:origin x="1080" y="62"/>
      </p:cViewPr>
      <p:guideLst>
        <p:guide orient="horz" pos="1000"/>
        <p:guide orient="horz" pos="288"/>
        <p:guide orient="horz" pos="4109"/>
        <p:guide orient="horz" pos="4013"/>
        <p:guide orient="horz" pos="4208"/>
        <p:guide orient="horz" pos="799"/>
        <p:guide orient="horz" pos="3813"/>
        <p:guide orient="horz" pos="1691"/>
        <p:guide orient="horz" pos="2156"/>
        <p:guide orient="horz" pos="4319"/>
        <p:guide orient="horz" pos="3701"/>
        <p:guide orient="horz" pos="2456"/>
        <p:guide orient="horz" pos="3501"/>
        <p:guide orient="horz"/>
        <p:guide pos="289"/>
        <p:guide pos="2880"/>
        <p:guide pos="5472"/>
        <p:guide pos="591"/>
        <p:guide pos="1931"/>
        <p:guide pos="5166"/>
        <p:guide pos="2781"/>
        <p:guide pos="2980"/>
        <p:guide/>
        <p:guide pos="5759"/>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varScale="1">
        <p:scale>
          <a:sx n="59" d="100"/>
          <a:sy n="59" d="100"/>
        </p:scale>
        <p:origin x="-2678" y="-82"/>
      </p:cViewPr>
      <p:guideLst>
        <p:guide orient="horz" pos="2909"/>
        <p:guide pos="2189"/>
      </p:guideLst>
    </p:cSldViewPr>
  </p:notes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9" Type="http://schemas.openxmlformats.org/officeDocument/2006/relationships/theme" Target="theme/theme1.xml" />
  <Relationship Id="rId38" Type="http://schemas.openxmlformats.org/officeDocument/2006/relationships/viewProps" Target="viewProps.xml" />
  <Relationship Id="rId1" Type="http://schemas.openxmlformats.org/officeDocument/2006/relationships/slideMaster" Target="slideMasters/slideMaster1.xml" />
  <Relationship Id="rId37" Type="http://schemas.openxmlformats.org/officeDocument/2006/relationships/presProps" Target="presProps.xml" />
  <Relationship Id="rId40" Type="http://schemas.openxmlformats.org/officeDocument/2006/relationships/tableStyles" Target="tableStyles.xml" />
  <Relationship Id="rId36" Type="http://schemas.openxmlformats.org/officeDocument/2006/relationships/handoutMaster" Target="handoutMasters/handoutMaster1.xml" />
  <Relationship Id="rId35" Type="http://schemas.openxmlformats.org/officeDocument/2006/relationships/notesMaster" Target="notesMasters/notesMaster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660FEDE-C6AF-49C5-A501-0BE5547808DC}" type="datetimeFigureOut">
              <a:rPr lang="en-US" smtClean="0"/>
              <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E1F2056-16E2-4B81-B969-71043C9BADE7}" type="slidenum">
              <a:rPr lang="en-US" smtClean="0"/>
              <a:t>‹#›</a:t>
            </a:fld>
            <a:endParaRPr lang="en-US" dirty="0"/>
          </a:p>
        </p:txBody>
      </p:sp>
    </p:spTree>
    <p:extLst>
      <p:ext uri="{BB962C8B-B14F-4D97-AF65-F5344CB8AC3E}">
        <p14:creationId xmlns:p14="http://schemas.microsoft.com/office/powerpoint/2010/main" val="385041020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7784C45-7CAE-4766-A8F4-0BF330D12C79}" type="datetimeFigureOut">
              <a:rPr lang="en-US" smtClean="0"/>
              <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9D92F61-B29F-4722-BDE4-FDE4DC6AC8E8}" type="slidenum">
              <a:rPr lang="en-US" smtClean="0"/>
              <a:t>‹#›</a:t>
            </a:fld>
            <a:endParaRPr lang="en-US" dirty="0"/>
          </a:p>
        </p:txBody>
      </p:sp>
    </p:spTree>
    <p:extLst>
      <p:ext uri="{BB962C8B-B14F-4D97-AF65-F5344CB8AC3E}">
        <p14:creationId xmlns:p14="http://schemas.microsoft.com/office/powerpoint/2010/main" val="186341415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2579" eaLnBrk="0" hangingPunct="0">
              <a:spcBef>
                <a:spcPct val="30000"/>
              </a:spcBef>
              <a:defRPr sz="1200">
                <a:solidFill>
                  <a:schemeClr val="tx1"/>
                </a:solidFill>
                <a:latin typeface="Arial" charset="0"/>
              </a:defRPr>
            </a:lvl1pPr>
            <a:lvl2pPr marL="751494" indent="-289036" defTabSz="942579" eaLnBrk="0" hangingPunct="0">
              <a:spcBef>
                <a:spcPct val="30000"/>
              </a:spcBef>
              <a:defRPr sz="1200">
                <a:solidFill>
                  <a:schemeClr val="tx1"/>
                </a:solidFill>
                <a:latin typeface="Arial" charset="0"/>
              </a:defRPr>
            </a:lvl2pPr>
            <a:lvl3pPr marL="1156145" indent="-231229" defTabSz="942579" eaLnBrk="0" hangingPunct="0">
              <a:spcBef>
                <a:spcPct val="30000"/>
              </a:spcBef>
              <a:defRPr sz="1200">
                <a:solidFill>
                  <a:schemeClr val="tx1"/>
                </a:solidFill>
                <a:latin typeface="Arial" charset="0"/>
              </a:defRPr>
            </a:lvl3pPr>
            <a:lvl4pPr marL="1618602" indent="-231229" defTabSz="942579" eaLnBrk="0" hangingPunct="0">
              <a:spcBef>
                <a:spcPct val="30000"/>
              </a:spcBef>
              <a:defRPr sz="1200">
                <a:solidFill>
                  <a:schemeClr val="tx1"/>
                </a:solidFill>
                <a:latin typeface="Arial" charset="0"/>
              </a:defRPr>
            </a:lvl4pPr>
            <a:lvl5pPr marL="2081060" indent="-231229" defTabSz="942579" eaLnBrk="0" hangingPunct="0">
              <a:spcBef>
                <a:spcPct val="30000"/>
              </a:spcBef>
              <a:defRPr sz="1200">
                <a:solidFill>
                  <a:schemeClr val="tx1"/>
                </a:solidFill>
                <a:latin typeface="Arial" charset="0"/>
              </a:defRPr>
            </a:lvl5pPr>
            <a:lvl6pPr marL="2543518" indent="-231229" defTabSz="942579" eaLnBrk="0" fontAlgn="base" hangingPunct="0">
              <a:spcBef>
                <a:spcPct val="30000"/>
              </a:spcBef>
              <a:spcAft>
                <a:spcPct val="0"/>
              </a:spcAft>
              <a:defRPr sz="1200">
                <a:solidFill>
                  <a:schemeClr val="tx1"/>
                </a:solidFill>
                <a:latin typeface="Arial" charset="0"/>
              </a:defRPr>
            </a:lvl6pPr>
            <a:lvl7pPr marL="3005976" indent="-231229" defTabSz="942579" eaLnBrk="0" fontAlgn="base" hangingPunct="0">
              <a:spcBef>
                <a:spcPct val="30000"/>
              </a:spcBef>
              <a:spcAft>
                <a:spcPct val="0"/>
              </a:spcAft>
              <a:defRPr sz="1200">
                <a:solidFill>
                  <a:schemeClr val="tx1"/>
                </a:solidFill>
                <a:latin typeface="Arial" charset="0"/>
              </a:defRPr>
            </a:lvl7pPr>
            <a:lvl8pPr marL="3468434" indent="-231229" defTabSz="942579" eaLnBrk="0" fontAlgn="base" hangingPunct="0">
              <a:spcBef>
                <a:spcPct val="30000"/>
              </a:spcBef>
              <a:spcAft>
                <a:spcPct val="0"/>
              </a:spcAft>
              <a:defRPr sz="1200">
                <a:solidFill>
                  <a:schemeClr val="tx1"/>
                </a:solidFill>
                <a:latin typeface="Arial" charset="0"/>
              </a:defRPr>
            </a:lvl8pPr>
            <a:lvl9pPr marL="3930891" indent="-231229" defTabSz="942579"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1FA131C1-CF57-4326-A012-45D6480285B6}" type="slidenum">
              <a:rPr lang="en-US" altLang="en-US">
                <a:solidFill>
                  <a:srgbClr val="000000"/>
                </a:solidFill>
              </a:rPr>
              <a:pPr eaLnBrk="1" fontAlgn="base" hangingPunct="1">
                <a:spcBef>
                  <a:spcPct val="0"/>
                </a:spcBef>
                <a:spcAft>
                  <a:spcPct val="0"/>
                </a:spcAft>
                <a:defRPr/>
              </a:pPr>
              <a:t>33</a:t>
            </a:fld>
            <a:endParaRPr lang="en-US" altLang="en-US" dirty="0">
              <a:solidFill>
                <a:srgbClr val="000000"/>
              </a:solidFill>
            </a:endParaRPr>
          </a:p>
        </p:txBody>
      </p:sp>
      <p:sp>
        <p:nvSpPr>
          <p:cNvPr id="7171" name="Rectangle 2"/>
          <p:cNvSpPr>
            <a:spLocks noGrp="1" noRot="1" noChangeAspect="1" noChangeArrowheads="1" noTextEdit="1"/>
          </p:cNvSpPr>
          <p:nvPr>
            <p:ph type="sldImg"/>
          </p:nvPr>
        </p:nvSpPr>
        <p:spPr>
          <a:xfrm>
            <a:off x="1195388" y="741363"/>
            <a:ext cx="4718050" cy="3538537"/>
          </a:xfrm>
          <a:ln/>
        </p:spPr>
      </p:sp>
      <p:sp>
        <p:nvSpPr>
          <p:cNvPr id="7172" name="Rectangle 3"/>
          <p:cNvSpPr>
            <a:spLocks noGrp="1" noChangeArrowheads="1"/>
          </p:cNvSpPr>
          <p:nvPr>
            <p:ph type="body" idx="1"/>
          </p:nvPr>
        </p:nvSpPr>
        <p:spPr>
          <a:xfrm>
            <a:off x="939549" y="4488156"/>
            <a:ext cx="5215774" cy="4170665"/>
          </a:xfrm>
          <a:noFill/>
        </p:spPr>
        <p:txBody>
          <a:bodyPr/>
          <a:lstStyle/>
          <a:p>
            <a:pPr eaLnBrk="1" hangingPunct="1"/>
            <a:endParaRPr lang="en-US" altLang="en-US" dirty="0" smtClean="0"/>
          </a:p>
        </p:txBody>
      </p:sp>
    </p:spTree>
    <p:extLst>
      <p:ext uri="{BB962C8B-B14F-4D97-AF65-F5344CB8AC3E}">
        <p14:creationId xmlns:p14="http://schemas.microsoft.com/office/powerpoint/2010/main" val="3421755521"/>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smtClean="0"/>
              <a:t>Click to edit Master title style</a:t>
            </a:r>
            <a:endParaRPr lang="en-US" noProof="0" dirty="0" smtClean="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smtClean="0"/>
              <a:t>Click to edit Master subtitle style</a:t>
            </a:r>
            <a:endParaRPr lang="en-US" noProof="0" dirty="0" smtClean="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90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186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98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81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smtClean="0"/>
              <a:t>Click icon to add table</a:t>
            </a:r>
          </a:p>
        </p:txBody>
      </p:sp>
    </p:spTree>
    <p:extLst>
      <p:ext uri="{BB962C8B-B14F-4D97-AF65-F5344CB8AC3E}">
        <p14:creationId xmlns:p14="http://schemas.microsoft.com/office/powerpoint/2010/main" val="412624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smtClean="0"/>
              <a:t>Click to edit Master title style</a:t>
            </a:r>
            <a:endParaRPr lang="en-US" noProof="0" dirty="0" smtClean="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smtClean="0"/>
              <a:t>Click to edit Master subtitle style</a:t>
            </a:r>
            <a:endParaRPr lang="en-US" noProof="0" dirty="0" smtClean="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1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9959"/>
            <a:ext cx="8455025" cy="1045029"/>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27192" y="1295400"/>
            <a:ext cx="8418513" cy="4621212"/>
          </a:xfrm>
          <a:prstGeom prst="rect">
            <a:avLst/>
          </a:prstGeom>
        </p:spPr>
        <p:txBody>
          <a:bodyPr/>
          <a:lstStyle>
            <a:lvl1pPr>
              <a:defRPr sz="1650" b="0"/>
            </a:lvl1pPr>
            <a:lvl2pPr>
              <a:defRPr sz="1650"/>
            </a:lvl2pPr>
            <a:lvl3pPr>
              <a:defRPr sz="1650"/>
            </a:lvl3pPr>
            <a:lvl4pPr>
              <a:defRPr sz="1650"/>
            </a:lvl4pPr>
            <a:lvl5pPr>
              <a:defRPr sz="16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6353" y="6027024"/>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5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6989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479454"/>
            <a:ext cx="4132263" cy="4621212"/>
          </a:xfrm>
          <a:prstGeom prst="rect">
            <a:avLst/>
          </a:prstGeom>
        </p:spPr>
        <p:txBody>
          <a:bodyPr/>
          <a:lstStyle>
            <a:lvl1pPr marL="0" indent="0">
              <a:buNone/>
              <a:defRPr sz="1650"/>
            </a:lvl1pPr>
            <a:lvl2pPr marL="457200" indent="0">
              <a:buNone/>
              <a:defRPr sz="1650"/>
            </a:lvl2pPr>
            <a:lvl3pPr marL="914400" indent="0">
              <a:buNone/>
              <a:defRPr sz="1650"/>
            </a:lvl3pPr>
            <a:lvl4pPr marL="1371600" indent="0">
              <a:buNone/>
              <a:defRPr sz="1650"/>
            </a:lvl4pPr>
            <a:lvl5pPr marL="1828800" indent="0">
              <a:buNone/>
              <a:defRPr sz="165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3138" y="1479454"/>
            <a:ext cx="4133850" cy="4621212"/>
          </a:xfrm>
          <a:prstGeom prst="rect">
            <a:avLst/>
          </a:prstGeom>
        </p:spPr>
        <p:txBody>
          <a:bodyPr/>
          <a:lstStyle>
            <a:lvl1pPr marL="0" indent="0">
              <a:buNone/>
              <a:defRPr sz="1650"/>
            </a:lvl1pPr>
            <a:lvl2pPr marL="457200" indent="0">
              <a:buNone/>
              <a:defRPr sz="1650"/>
            </a:lvl2pPr>
            <a:lvl3pPr marL="914400" indent="0">
              <a:buNone/>
              <a:defRPr sz="1650"/>
            </a:lvl3pPr>
            <a:lvl4pPr marL="1371600" indent="0">
              <a:buNone/>
              <a:defRPr sz="1650"/>
            </a:lvl4pPr>
            <a:lvl5pPr marL="1828800" indent="0">
              <a:buNone/>
              <a:defRPr sz="165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363" y="5978525"/>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335902" y="1596377"/>
            <a:ext cx="4040188" cy="3951288"/>
          </a:xfrm>
          <a:prstGeom prst="rect">
            <a:avLst/>
          </a:prstGeom>
        </p:spPr>
        <p:txBody>
          <a:bodyPr/>
          <a:lstStyle>
            <a:lvl1pPr>
              <a:defRPr sz="1650"/>
            </a:lvl1pPr>
            <a:lvl2pPr>
              <a:defRPr sz="1650"/>
            </a:lvl2pPr>
            <a:lvl3pPr>
              <a:defRPr sz="1650"/>
            </a:lvl3pPr>
            <a:lvl4pPr>
              <a:defRPr sz="1650"/>
            </a:lvl4pPr>
            <a:lvl5pPr>
              <a:defRPr sz="165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572000" y="1596377"/>
            <a:ext cx="4041775" cy="3951288"/>
          </a:xfrm>
          <a:prstGeom prst="rect">
            <a:avLst/>
          </a:prstGeom>
        </p:spPr>
        <p:txBody>
          <a:bodyPr/>
          <a:lstStyle>
            <a:lvl1pPr>
              <a:defRPr sz="1650"/>
            </a:lvl1pPr>
            <a:lvl2pPr>
              <a:defRPr sz="1650"/>
            </a:lvl2pPr>
            <a:lvl3pPr>
              <a:defRPr sz="1650"/>
            </a:lvl3pPr>
            <a:lvl4pPr>
              <a:defRPr sz="1650"/>
            </a:lvl4pPr>
            <a:lvl5pPr>
              <a:defRPr sz="165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321" y="5978525"/>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34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5409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30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616810271"/>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364" y="320927"/>
            <a:ext cx="8455025" cy="7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Line 20"/>
          <p:cNvSpPr>
            <a:spLocks noChangeShapeType="1"/>
          </p:cNvSpPr>
          <p:nvPr/>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sp>
        <p:nvSpPr>
          <p:cNvPr id="1033" name="Rectangle 3"/>
          <p:cNvSpPr>
            <a:spLocks noGrp="1" noChangeArrowheads="1"/>
          </p:cNvSpPr>
          <p:nvPr>
            <p:ph type="body" idx="1"/>
          </p:nvPr>
        </p:nvSpPr>
        <p:spPr bwMode="auto">
          <a:xfrm>
            <a:off x="356585" y="1352669"/>
            <a:ext cx="8418513"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3" name="Line 20"/>
          <p:cNvSpPr>
            <a:spLocks noChangeShapeType="1"/>
          </p:cNvSpPr>
          <p:nvPr userDrawn="1"/>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spTree>
    <p:extLst>
      <p:ext uri="{BB962C8B-B14F-4D97-AF65-F5344CB8AC3E}">
        <p14:creationId xmlns:p14="http://schemas.microsoft.com/office/powerpoint/2010/main" val="114833421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004961"/>
        </a:buClr>
        <a:buFont typeface="Wingdings" pitchFamily="2" charset="2"/>
        <a:buChar char="§"/>
        <a:defRPr sz="1650" b="0">
          <a:solidFill>
            <a:schemeClr val="tx1"/>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65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65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65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65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hyperlink" Target="mailto:michael.callahan@kattenlaw.cm" TargetMode="Externa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hyperlink" Target="mailto:michael.callahan@kattenlaw.com" TargetMode="External" />
  <Relationship Id="rId1" Type="http://schemas.openxmlformats.org/officeDocument/2006/relationships/slideLayout" Target="../slideLayouts/slideLayout3.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3.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5.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image" Target="../media/image4.emf" />
  <Relationship Id="rId1" Type="http://schemas.openxmlformats.org/officeDocument/2006/relationships/slideLayout" Target="../slideLayouts/slideLayout3.xml" />
  <Relationship Id="rId4" Type="http://schemas.openxmlformats.org/officeDocument/2006/relationships/image" Target="../media/image6.emf"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2.xml" />
  <Relationship Id="rId1" Type="http://schemas.openxmlformats.org/officeDocument/2006/relationships/slideLayout" Target="../slideLayouts/slideLayout8.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1226" y="536999"/>
            <a:ext cx="6182838" cy="961534"/>
          </a:xfrm>
        </p:spPr>
        <p:txBody>
          <a:bodyPr/>
          <a:lstStyle/>
          <a:p>
            <a:pPr>
              <a:spcBef>
                <a:spcPts val="1200"/>
              </a:spcBef>
              <a:spcAft>
                <a:spcPts val="1200"/>
              </a:spcAft>
            </a:pPr>
            <a:r>
              <a:rPr lang="en-US" sz="2850" dirty="0" smtClean="0"/>
              <a:t>Hospital Insurance Forum Sharing Experience, Information and Ideas</a:t>
            </a:r>
            <a:endParaRPr lang="en-US" sz="2850" i="1" dirty="0"/>
          </a:p>
        </p:txBody>
      </p:sp>
      <p:sp>
        <p:nvSpPr>
          <p:cNvPr id="3" name="Subtitle 2"/>
          <p:cNvSpPr>
            <a:spLocks noGrp="1"/>
          </p:cNvSpPr>
          <p:nvPr>
            <p:ph type="subTitle" idx="1"/>
          </p:nvPr>
        </p:nvSpPr>
        <p:spPr>
          <a:xfrm>
            <a:off x="2692629" y="1854870"/>
            <a:ext cx="5773785" cy="622973"/>
          </a:xfrm>
        </p:spPr>
        <p:txBody>
          <a:bodyPr/>
          <a:lstStyle/>
          <a:p>
            <a:pPr algn="ctr"/>
            <a:r>
              <a:rPr lang="en-US" sz="2200" b="1" dirty="0" smtClean="0">
                <a:solidFill>
                  <a:srgbClr val="023B58"/>
                </a:solidFill>
              </a:rPr>
              <a:t>March 17-20, 2019</a:t>
            </a:r>
            <a:endParaRPr lang="en-US" sz="2200" b="1" dirty="0">
              <a:solidFill>
                <a:srgbClr val="023B58"/>
              </a:solidFill>
            </a:endParaRPr>
          </a:p>
        </p:txBody>
      </p:sp>
      <p:sp>
        <p:nvSpPr>
          <p:cNvPr id="4" name="TextBox 3"/>
          <p:cNvSpPr txBox="1"/>
          <p:nvPr/>
        </p:nvSpPr>
        <p:spPr>
          <a:xfrm>
            <a:off x="2692629" y="5053067"/>
            <a:ext cx="2906830" cy="1446550"/>
          </a:xfrm>
          <a:prstGeom prst="rect">
            <a:avLst/>
          </a:prstGeom>
          <a:noFill/>
        </p:spPr>
        <p:txBody>
          <a:bodyPr wrap="square" rtlCol="0">
            <a:spAutoFit/>
          </a:bodyPr>
          <a:lstStyle/>
          <a:p>
            <a:pPr lvl="0"/>
            <a:r>
              <a:rPr lang="en-US" sz="1400" b="1" dirty="0">
                <a:solidFill>
                  <a:srgbClr val="000000"/>
                </a:solidFill>
              </a:rPr>
              <a:t>Michael R. Callahan</a:t>
            </a:r>
          </a:p>
          <a:p>
            <a:pPr lvl="0"/>
            <a:r>
              <a:rPr lang="en-US" sz="1400" dirty="0">
                <a:solidFill>
                  <a:srgbClr val="000000"/>
                </a:solidFill>
              </a:rPr>
              <a:t>Katten Muchin Rosenman LLP</a:t>
            </a:r>
          </a:p>
          <a:p>
            <a:pPr lvl="0"/>
            <a:r>
              <a:rPr lang="en-US" sz="1400" dirty="0">
                <a:solidFill>
                  <a:srgbClr val="000000"/>
                </a:solidFill>
              </a:rPr>
              <a:t>Chicago, Illinois</a:t>
            </a:r>
          </a:p>
          <a:p>
            <a:pPr lvl="0"/>
            <a:r>
              <a:rPr lang="en-US" sz="1400" dirty="0">
                <a:solidFill>
                  <a:srgbClr val="000000"/>
                </a:solidFill>
              </a:rPr>
              <a:t>+1.312.902.5634</a:t>
            </a:r>
          </a:p>
          <a:p>
            <a:pPr lvl="0"/>
            <a:r>
              <a:rPr lang="en-US" sz="1400" dirty="0" smtClean="0">
                <a:solidFill>
                  <a:srgbClr val="000000"/>
                </a:solidFill>
                <a:hlinkClick r:id="rId2"/>
              </a:rPr>
              <a:t>michael.callahan@kattenlaw.com</a:t>
            </a:r>
            <a:endParaRPr lang="en-US" sz="1400" dirty="0">
              <a:solidFill>
                <a:srgbClr val="000000"/>
              </a:solidFill>
            </a:endParaRPr>
          </a:p>
          <a:p>
            <a:endParaRPr lang="en-US" dirty="0"/>
          </a:p>
        </p:txBody>
      </p:sp>
      <p:sp>
        <p:nvSpPr>
          <p:cNvPr id="8" name="Rectangle 7"/>
          <p:cNvSpPr/>
          <p:nvPr/>
        </p:nvSpPr>
        <p:spPr>
          <a:xfrm>
            <a:off x="2533520" y="2253155"/>
            <a:ext cx="6419654" cy="11500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dirty="0"/>
          </a:p>
        </p:txBody>
      </p:sp>
      <p:sp>
        <p:nvSpPr>
          <p:cNvPr id="9" name="Title 1"/>
          <p:cNvSpPr txBox="1">
            <a:spLocks/>
          </p:cNvSpPr>
          <p:nvPr/>
        </p:nvSpPr>
        <p:spPr bwMode="auto">
          <a:xfrm>
            <a:off x="2692629" y="2426752"/>
            <a:ext cx="6341949" cy="217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23B58"/>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a:lstStyle>
          <a:p>
            <a:pPr>
              <a:spcBef>
                <a:spcPts val="1200"/>
              </a:spcBef>
              <a:spcAft>
                <a:spcPts val="1200"/>
              </a:spcAft>
            </a:pPr>
            <a:r>
              <a:rPr lang="en-US" sz="2600" kern="0" dirty="0" smtClean="0"/>
              <a:t>How to Maximize Hospital Peer Review Protection</a:t>
            </a:r>
            <a:r>
              <a:rPr lang="en-US" altLang="en-US" sz="2600" dirty="0" smtClean="0"/>
              <a:t>s</a:t>
            </a:r>
            <a:r>
              <a:rPr lang="en-US" sz="2600" kern="0" dirty="0" smtClean="0"/>
              <a:t> under State and Federal Laws in order to Defend Against Negligent Credentialing and other Liability Claims</a:t>
            </a:r>
            <a:endParaRPr lang="en-US" sz="2600" kern="0" dirty="0"/>
          </a:p>
        </p:txBody>
      </p:sp>
      <p:sp>
        <p:nvSpPr>
          <p:cNvPr id="10" name="TextBox 9"/>
          <p:cNvSpPr txBox="1"/>
          <p:nvPr/>
        </p:nvSpPr>
        <p:spPr>
          <a:xfrm>
            <a:off x="2533520" y="6504166"/>
            <a:ext cx="1887651" cy="230832"/>
          </a:xfrm>
          <a:prstGeom prst="rect">
            <a:avLst/>
          </a:prstGeom>
          <a:noFill/>
        </p:spPr>
        <p:txBody>
          <a:bodyPr wrap="square" rtlCol="0">
            <a:spAutoFit/>
          </a:bodyPr>
          <a:lstStyle/>
          <a:p>
            <a:r>
              <a:rPr lang="en-US" sz="900" dirty="0" smtClean="0"/>
              <a:t>138224413</a:t>
            </a:r>
            <a:endParaRPr lang="en-US" sz="900" dirty="0"/>
          </a:p>
        </p:txBody>
      </p:sp>
    </p:spTree>
    <p:extLst>
      <p:ext uri="{BB962C8B-B14F-4D97-AF65-F5344CB8AC3E}">
        <p14:creationId xmlns:p14="http://schemas.microsoft.com/office/powerpoint/2010/main" val="3857993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t>Duty - Doctrine of Corporate Negligence (cont’d)</a:t>
            </a:r>
            <a:endParaRPr lang="en-US" altLang="en-US" dirty="0" smtClean="0"/>
          </a:p>
        </p:txBody>
      </p:sp>
      <p:sp>
        <p:nvSpPr>
          <p:cNvPr id="14340" name="Rectangle 3"/>
          <p:cNvSpPr>
            <a:spLocks noGrp="1" noChangeArrowheads="1"/>
          </p:cNvSpPr>
          <p:nvPr>
            <p:ph idx="1"/>
          </p:nvPr>
        </p:nvSpPr>
        <p:spPr/>
        <p:txBody>
          <a:bodyPr/>
          <a:lstStyle/>
          <a:p>
            <a:r>
              <a:rPr lang="en-US" altLang="en-US" smtClean="0"/>
              <a:t>Some questions associated with this duty:</a:t>
            </a:r>
          </a:p>
          <a:p>
            <a:pPr lvl="1"/>
            <a:r>
              <a:rPr lang="en-US" altLang="en-US" smtClean="0"/>
              <a:t>How are core privileges determined?</a:t>
            </a:r>
          </a:p>
          <a:p>
            <a:pPr lvl="1"/>
            <a:r>
              <a:rPr lang="en-US" altLang="en-US" smtClean="0"/>
              <a:t>Based on what criteria does hospital grant more specialized privileges?</a:t>
            </a:r>
          </a:p>
          <a:p>
            <a:pPr lvl="1"/>
            <a:r>
              <a:rPr lang="en-US" altLang="en-US" smtClean="0"/>
              <a:t>Are hospital practices and standards consistent with those of peer hospitals?</a:t>
            </a:r>
          </a:p>
          <a:p>
            <a:pPr lvl="1"/>
            <a:r>
              <a:rPr lang="en-US" altLang="en-US" smtClean="0"/>
              <a:t>Were any exceptions to criteria made and, if so, on what basis?</a:t>
            </a:r>
            <a:endParaRPr lang="en-US" altLang="en-US" dirty="0" smtClean="0"/>
          </a:p>
        </p:txBody>
      </p:sp>
    </p:spTree>
    <p:extLst>
      <p:ext uri="{BB962C8B-B14F-4D97-AF65-F5344CB8AC3E}">
        <p14:creationId xmlns:p14="http://schemas.microsoft.com/office/powerpoint/2010/main" val="71091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smtClean="0"/>
              <a:t>Duty - Doctrine of Corporate Negligence (cont’d)</a:t>
            </a:r>
            <a:endParaRPr lang="en-US" altLang="en-US" dirty="0" smtClean="0"/>
          </a:p>
        </p:txBody>
      </p:sp>
      <p:sp>
        <p:nvSpPr>
          <p:cNvPr id="15364" name="Rectangle 3"/>
          <p:cNvSpPr>
            <a:spLocks noGrp="1" noChangeArrowheads="1"/>
          </p:cNvSpPr>
          <p:nvPr>
            <p:ph idx="1"/>
          </p:nvPr>
        </p:nvSpPr>
        <p:spPr/>
        <p:txBody>
          <a:bodyPr/>
          <a:lstStyle/>
          <a:p>
            <a:pPr lvl="1"/>
            <a:r>
              <a:rPr lang="en-US" altLang="en-US" smtClean="0"/>
              <a:t>Were physicians to whom the exemption applied “grandfathered” and, if so, why?</a:t>
            </a:r>
          </a:p>
          <a:p>
            <a:pPr lvl="1"/>
            <a:r>
              <a:rPr lang="en-US" altLang="en-US" smtClean="0"/>
              <a:t>Did you really scrutinize the privilege card of Dr. Callahan who is up for reappointment but has not actively practiced at the Hospital for the last two or more years?</a:t>
            </a:r>
          </a:p>
          <a:p>
            <a:pPr lvl="2"/>
            <a:r>
              <a:rPr lang="en-US" altLang="en-US" smtClean="0"/>
              <a:t>How volume / no volume practitioners</a:t>
            </a:r>
          </a:p>
          <a:p>
            <a:pPr lvl="1"/>
            <a:r>
              <a:rPr lang="en-US" altLang="en-US" smtClean="0"/>
              <a:t>Has each of your department’s adopted criteria which they are measuring as part of The Joint Commission FPPE or OPPE obligations such as length of stay patterns or morbidity and mortality data?</a:t>
            </a:r>
          </a:p>
          <a:p>
            <a:pPr lvl="1"/>
            <a:r>
              <a:rPr lang="en-US" altLang="en-US" smtClean="0"/>
              <a:t>Has the hospital developed policies to identify, implement, monitor and enforce provider compliance with required quality metrics?</a:t>
            </a:r>
          </a:p>
          <a:p>
            <a:pPr lvl="1"/>
            <a:r>
              <a:rPr lang="en-US" altLang="en-US" smtClean="0"/>
              <a:t>How as the hospital responded when adverse patient event have internally occurred?</a:t>
            </a:r>
            <a:endParaRPr lang="en-US" altLang="en-US" dirty="0" smtClean="0"/>
          </a:p>
        </p:txBody>
      </p:sp>
    </p:spTree>
    <p:extLst>
      <p:ext uri="{BB962C8B-B14F-4D97-AF65-F5344CB8AC3E}">
        <p14:creationId xmlns:p14="http://schemas.microsoft.com/office/powerpoint/2010/main" val="161120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Breach of Duty</a:t>
            </a:r>
            <a:endParaRPr lang="en-US" altLang="en-US" dirty="0" smtClean="0"/>
          </a:p>
        </p:txBody>
      </p:sp>
      <p:sp>
        <p:nvSpPr>
          <p:cNvPr id="16388" name="Rectangle 3"/>
          <p:cNvSpPr>
            <a:spLocks noGrp="1" noChangeArrowheads="1"/>
          </p:cNvSpPr>
          <p:nvPr>
            <p:ph idx="1"/>
          </p:nvPr>
        </p:nvSpPr>
        <p:spPr>
          <a:xfrm>
            <a:off x="341312" y="1184988"/>
            <a:ext cx="8418513" cy="5124254"/>
          </a:xfrm>
        </p:spPr>
        <p:txBody>
          <a:bodyPr/>
          <a:lstStyle/>
          <a:p>
            <a:r>
              <a:rPr lang="en-US" altLang="en-US" dirty="0" smtClean="0"/>
              <a:t>The hospital breached its duty because:</a:t>
            </a:r>
          </a:p>
          <a:p>
            <a:pPr lvl="1"/>
            <a:r>
              <a:rPr lang="en-US" altLang="en-US" dirty="0" smtClean="0"/>
              <a:t>It failed to adopt or follow state licensing requirements</a:t>
            </a:r>
          </a:p>
          <a:p>
            <a:pPr lvl="1"/>
            <a:r>
              <a:rPr lang="en-US" altLang="en-US" dirty="0" smtClean="0"/>
              <a:t>It failed to adopt or follow accreditation standards, i.e., </a:t>
            </a:r>
            <a:r>
              <a:rPr lang="en-US" altLang="en-US" dirty="0" err="1" smtClean="0"/>
              <a:t>FPPE</a:t>
            </a:r>
            <a:r>
              <a:rPr lang="en-US" altLang="en-US" dirty="0" smtClean="0"/>
              <a:t> and </a:t>
            </a:r>
            <a:r>
              <a:rPr lang="en-US" altLang="en-US" dirty="0" err="1" smtClean="0"/>
              <a:t>OPPE</a:t>
            </a:r>
            <a:endParaRPr lang="en-US" altLang="en-US" dirty="0" smtClean="0"/>
          </a:p>
          <a:p>
            <a:pPr lvl="1"/>
            <a:r>
              <a:rPr lang="en-US" altLang="en-US" dirty="0" smtClean="0"/>
              <a:t>It failed to adopt or follow its medical staff bylaws, rules and regulations, policies, core privileging criteria, etc.</a:t>
            </a:r>
          </a:p>
          <a:p>
            <a:pPr lvl="1"/>
            <a:r>
              <a:rPr lang="en-US" altLang="en-US" dirty="0" smtClean="0"/>
              <a:t>It reappointed physicians without taking into account their accumulated quality or performance improvement files</a:t>
            </a:r>
          </a:p>
          <a:p>
            <a:pPr lvl="1"/>
            <a:r>
              <a:rPr lang="en-US" altLang="en-US" dirty="0"/>
              <a:t>It reappointed physicians even though they have not performed any procedures at hospital over the past two years and/or never produced adequate documentation that the procedures were performed successfully elsewhere</a:t>
            </a:r>
          </a:p>
          <a:p>
            <a:pPr lvl="1"/>
            <a:r>
              <a:rPr lang="en-US" altLang="en-US" dirty="0"/>
              <a:t>It failed to require physicians to establish that they obtained additional or continuing medical education consistent with requirement to exercise specialized procedures</a:t>
            </a:r>
          </a:p>
          <a:p>
            <a:pPr lvl="1"/>
            <a:r>
              <a:rPr lang="en-US" altLang="en-US" dirty="0"/>
              <a:t>It appointed/reappointed physician without any restrictions even though they had a history of malpractice settlements/judgments, disciplinary actions, insurance gaps, licensure problems, pattern of substandard care which has not improved despite medical staff intervention, current history or evidence of impairment, non-compliance with quality metrics, etc.</a:t>
            </a:r>
          </a:p>
          <a:p>
            <a:pPr lvl="1"/>
            <a:endParaRPr lang="en-US" altLang="en-US" dirty="0" smtClean="0"/>
          </a:p>
        </p:txBody>
      </p:sp>
    </p:spTree>
    <p:extLst>
      <p:ext uri="{BB962C8B-B14F-4D97-AF65-F5344CB8AC3E}">
        <p14:creationId xmlns:p14="http://schemas.microsoft.com/office/powerpoint/2010/main" val="278162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Breach of Duty (cont’d)</a:t>
            </a:r>
            <a:endParaRPr lang="en-US" altLang="en-US" dirty="0" smtClean="0"/>
          </a:p>
        </p:txBody>
      </p:sp>
      <p:sp>
        <p:nvSpPr>
          <p:cNvPr id="17412" name="Rectangle 3"/>
          <p:cNvSpPr>
            <a:spLocks noGrp="1" noChangeArrowheads="1"/>
          </p:cNvSpPr>
          <p:nvPr>
            <p:ph idx="1"/>
          </p:nvPr>
        </p:nvSpPr>
        <p:spPr>
          <a:xfrm>
            <a:off x="427192" y="1295400"/>
            <a:ext cx="8418513" cy="4992278"/>
          </a:xfrm>
        </p:spPr>
        <p:txBody>
          <a:bodyPr/>
          <a:lstStyle/>
          <a:p>
            <a:pPr lvl="1"/>
            <a:r>
              <a:rPr lang="en-US" altLang="en-US" dirty="0" smtClean="0"/>
              <a:t>It </a:t>
            </a:r>
            <a:r>
              <a:rPr lang="en-US" altLang="en-US" dirty="0"/>
              <a:t>failed to grandfather or provide written explanation as to why physician, who did not meet or satisfy credentialing criteria, was otherwise given certain clinical privileges</a:t>
            </a:r>
          </a:p>
          <a:p>
            <a:pPr lvl="1"/>
            <a:r>
              <a:rPr lang="en-US" altLang="en-US" dirty="0"/>
              <a:t>It required physician to take ED call even though physician clearly was not qualified to exercise certain </a:t>
            </a:r>
            <a:r>
              <a:rPr lang="en-US" altLang="en-US" dirty="0" smtClean="0"/>
              <a:t>privileges</a:t>
            </a:r>
          </a:p>
          <a:p>
            <a:pPr lvl="1"/>
            <a:r>
              <a:rPr lang="en-US" altLang="en-US" dirty="0"/>
              <a:t>It gave privileges  to a physician who did not meet their eligibility criteria</a:t>
            </a:r>
          </a:p>
          <a:p>
            <a:pPr lvl="1"/>
            <a:r>
              <a:rPr lang="en-US" altLang="en-US" dirty="0"/>
              <a:t>It did not collect and/or review all of the information required as part of its appointment/reappointment procedures</a:t>
            </a:r>
          </a:p>
          <a:p>
            <a:pPr lvl="1"/>
            <a:endParaRPr lang="en-US" altLang="en-US" dirty="0"/>
          </a:p>
          <a:p>
            <a:pPr lvl="1"/>
            <a:endParaRPr lang="en-US" altLang="en-US" dirty="0" smtClean="0"/>
          </a:p>
        </p:txBody>
      </p:sp>
    </p:spTree>
    <p:extLst>
      <p:ext uri="{BB962C8B-B14F-4D97-AF65-F5344CB8AC3E}">
        <p14:creationId xmlns:p14="http://schemas.microsoft.com/office/powerpoint/2010/main" val="825729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Causation</a:t>
            </a:r>
            <a:endParaRPr lang="en-US" altLang="en-US" dirty="0" smtClean="0"/>
          </a:p>
        </p:txBody>
      </p:sp>
      <p:sp>
        <p:nvSpPr>
          <p:cNvPr id="19460" name="Rectangle 3"/>
          <p:cNvSpPr>
            <a:spLocks noGrp="1" noChangeArrowheads="1"/>
          </p:cNvSpPr>
          <p:nvPr>
            <p:ph idx="1"/>
          </p:nvPr>
        </p:nvSpPr>
        <p:spPr/>
        <p:txBody>
          <a:bodyPr/>
          <a:lstStyle/>
          <a:p>
            <a:r>
              <a:rPr lang="en-US" altLang="en-US" dirty="0" smtClean="0"/>
              <a:t>The hospital’s breach of its duty caused the patient’s injury because:</a:t>
            </a:r>
          </a:p>
          <a:p>
            <a:pPr lvl="1"/>
            <a:r>
              <a:rPr lang="en-US" altLang="en-US" dirty="0" smtClean="0"/>
              <a:t>If the hospital had uniformly monitored and applied its credentialing/privileging criteria, physician would not have received the privileges which he negligently exercised and which directly caused the patient’s injury</a:t>
            </a:r>
          </a:p>
          <a:p>
            <a:pPr lvl="1"/>
            <a:r>
              <a:rPr lang="en-US" altLang="en-US" dirty="0" smtClean="0"/>
              <a:t>History of malpractice suits since last reappointment should have forced hospital to further investigate and to consider or impose some form of remedial or corrective action, including reduction or termination of  privileges, and such failure led to patient’s injury</a:t>
            </a:r>
          </a:p>
          <a:p>
            <a:pPr lvl="0"/>
            <a:r>
              <a:rPr lang="en-US" altLang="en-US" dirty="0"/>
              <a:t>Causation is probably the most difficult element for a plaintiff to prove because plaintiff eventually has to establish that if hospital had met its duty, physician would not have been given the privileges that led to the patient’s injury</a:t>
            </a:r>
          </a:p>
          <a:p>
            <a:pPr lvl="0"/>
            <a:r>
              <a:rPr lang="en-US" altLang="en-US" dirty="0"/>
              <a:t>Plaintiff also must prove that the physician was negligent.  If physician was not negligent, then hospital cannot be found to have breached the Doctrine of Corporate Negligence</a:t>
            </a:r>
          </a:p>
          <a:p>
            <a:pPr lvl="1"/>
            <a:endParaRPr lang="en-US" altLang="en-US" dirty="0" smtClean="0"/>
          </a:p>
        </p:txBody>
      </p:sp>
    </p:spTree>
    <p:extLst>
      <p:ext uri="{BB962C8B-B14F-4D97-AF65-F5344CB8AC3E}">
        <p14:creationId xmlns:p14="http://schemas.microsoft.com/office/powerpoint/2010/main" val="3590444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04800" y="241040"/>
            <a:ext cx="8716652" cy="887963"/>
          </a:xfrm>
        </p:spPr>
        <p:txBody>
          <a:bodyPr/>
          <a:lstStyle/>
          <a:p>
            <a:r>
              <a:rPr lang="en-US" altLang="en-US" dirty="0" smtClean="0"/>
              <a:t>Defending Against a Corporate Negligence Claim</a:t>
            </a:r>
          </a:p>
        </p:txBody>
      </p:sp>
      <p:sp>
        <p:nvSpPr>
          <p:cNvPr id="50180" name="Rectangle 3"/>
          <p:cNvSpPr>
            <a:spLocks noGrp="1" noChangeArrowheads="1"/>
          </p:cNvSpPr>
          <p:nvPr>
            <p:ph idx="1"/>
          </p:nvPr>
        </p:nvSpPr>
        <p:spPr>
          <a:xfrm>
            <a:off x="427192" y="1295400"/>
            <a:ext cx="8418513" cy="5058266"/>
          </a:xfrm>
        </p:spPr>
        <p:txBody>
          <a:bodyPr/>
          <a:lstStyle/>
          <a:p>
            <a:r>
              <a:rPr lang="en-US" altLang="en-US" dirty="0" smtClean="0"/>
              <a:t>Existence of duty and breach of duty and causation is usually established through expert testimony</a:t>
            </a:r>
          </a:p>
          <a:p>
            <a:r>
              <a:rPr lang="en-US" altLang="en-US" dirty="0" smtClean="0"/>
              <a:t>Plaintiff’s expert must establish that Doctrine of Corporate Negligence was breached, i.e., that hospital failed to:</a:t>
            </a:r>
          </a:p>
          <a:p>
            <a:pPr lvl="1"/>
            <a:r>
              <a:rPr lang="en-US" altLang="en-US" dirty="0" smtClean="0"/>
              <a:t>Comply with Medicare CoPs, accreditation standards</a:t>
            </a:r>
          </a:p>
          <a:p>
            <a:pPr lvl="1"/>
            <a:r>
              <a:rPr lang="en-US" altLang="en-US" dirty="0" smtClean="0"/>
              <a:t>Comply with its own bylaws, credentialing/privileging standards</a:t>
            </a:r>
          </a:p>
          <a:p>
            <a:pPr lvl="1"/>
            <a:r>
              <a:rPr lang="en-US" altLang="en-US" dirty="0" smtClean="0"/>
              <a:t>Did not effectively monitor compliance with quality requirements</a:t>
            </a:r>
          </a:p>
          <a:p>
            <a:pPr lvl="1"/>
            <a:r>
              <a:rPr lang="en-US" altLang="en-US" dirty="0" smtClean="0"/>
              <a:t>Did not respond quickly or appropriately when problems were identified</a:t>
            </a:r>
          </a:p>
          <a:p>
            <a:r>
              <a:rPr lang="en-US" altLang="en-US" dirty="0" smtClean="0"/>
              <a:t>In some jurisdictions it is an affirmative defense if hospital can establish, through expert and other testimony, that it fully complied with all required standards</a:t>
            </a:r>
          </a:p>
          <a:p>
            <a:r>
              <a:rPr lang="en-US" altLang="en-US" dirty="0"/>
              <a:t>Courts and juries may be less likely to hold in favor of the plaintiff even if, for example, a physician’s lack of qualifications or history of malpractice actions raises the issue of whether privileges should have been granted, as long as some action was taken, i.e., physician was being monitored or proctored or was under a mandatory </a:t>
            </a:r>
            <a:r>
              <a:rPr lang="en-US" altLang="en-US" dirty="0" smtClean="0"/>
              <a:t>consultation</a:t>
            </a:r>
          </a:p>
          <a:p>
            <a:endParaRPr lang="en-US" altLang="en-US" dirty="0" smtClean="0"/>
          </a:p>
        </p:txBody>
      </p:sp>
    </p:spTree>
    <p:extLst>
      <p:ext uri="{BB962C8B-B14F-4D97-AF65-F5344CB8AC3E}">
        <p14:creationId xmlns:p14="http://schemas.microsoft.com/office/powerpoint/2010/main" val="172244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304800" y="241040"/>
            <a:ext cx="8641237" cy="887963"/>
          </a:xfrm>
        </p:spPr>
        <p:txBody>
          <a:bodyPr/>
          <a:lstStyle/>
          <a:p>
            <a:r>
              <a:rPr lang="en-US" altLang="en-US" dirty="0" smtClean="0"/>
              <a:t>Defending Against a Corporate Negligence Claim (cont’d)</a:t>
            </a:r>
          </a:p>
        </p:txBody>
      </p:sp>
      <p:sp>
        <p:nvSpPr>
          <p:cNvPr id="52228" name="Rectangle 3"/>
          <p:cNvSpPr>
            <a:spLocks noGrp="1" noChangeArrowheads="1"/>
          </p:cNvSpPr>
          <p:nvPr>
            <p:ph idx="1"/>
          </p:nvPr>
        </p:nvSpPr>
        <p:spPr/>
        <p:txBody>
          <a:bodyPr/>
          <a:lstStyle/>
          <a:p>
            <a:r>
              <a:rPr lang="en-US" altLang="en-US" dirty="0"/>
              <a:t>A judge and jury will be more likely to find in favor of the plaintiff if the hospital did absolutely nothing with respect to the physician’s privileges</a:t>
            </a:r>
          </a:p>
          <a:p>
            <a:r>
              <a:rPr lang="en-US" altLang="en-US" dirty="0"/>
              <a:t>Although the peer review record may not be discoverable, the actions taken or not taken are not privileged</a:t>
            </a:r>
          </a:p>
          <a:p>
            <a:r>
              <a:rPr lang="en-US" altLang="en-US" dirty="0" smtClean="0"/>
              <a:t>It will be important for hospital to establish that there is not necessarily a black and white standard on what qualifications are absolutely required before issuing clinical privileges although such a position, at least for certain privileges, may have been established, i.e., PTCAs</a:t>
            </a:r>
          </a:p>
          <a:p>
            <a:r>
              <a:rPr lang="en-US" altLang="en-US" dirty="0" smtClean="0"/>
              <a:t>Also, the hospital should argue that even if a physician was identified as having issues or problems, a reduction or termination of privileges is not always the appropriate response.  Instead, the preferred path is for the hospital to work with the physician to get them back on track by implementing other remedial measures such as monitoring, proctoring, additional training, etc. </a:t>
            </a:r>
          </a:p>
          <a:p>
            <a:pPr lvl="0"/>
            <a:r>
              <a:rPr lang="en-US" altLang="en-US" dirty="0" smtClean="0"/>
              <a:t>Attempt to introduce physician’s peer review record to establish that Hospital met it’s duty</a:t>
            </a:r>
          </a:p>
          <a:p>
            <a:endParaRPr lang="en-US" altLang="en-US" dirty="0" smtClean="0"/>
          </a:p>
        </p:txBody>
      </p:sp>
    </p:spTree>
    <p:extLst>
      <p:ext uri="{BB962C8B-B14F-4D97-AF65-F5344CB8AC3E}">
        <p14:creationId xmlns:p14="http://schemas.microsoft.com/office/powerpoint/2010/main" val="865839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304800" y="241040"/>
            <a:ext cx="8660091" cy="887963"/>
          </a:xfrm>
        </p:spPr>
        <p:txBody>
          <a:bodyPr/>
          <a:lstStyle/>
          <a:p>
            <a:r>
              <a:rPr lang="en-US" altLang="en-US" dirty="0" smtClean="0"/>
              <a:t>Defending Against a Corporate Negligence Claim (cont’d)</a:t>
            </a:r>
          </a:p>
        </p:txBody>
      </p:sp>
      <p:sp>
        <p:nvSpPr>
          <p:cNvPr id="53252" name="Rectangle 3"/>
          <p:cNvSpPr>
            <a:spLocks noGrp="1" noChangeArrowheads="1"/>
          </p:cNvSpPr>
          <p:nvPr>
            <p:ph idx="1"/>
          </p:nvPr>
        </p:nvSpPr>
        <p:spPr/>
        <p:txBody>
          <a:bodyPr/>
          <a:lstStyle/>
          <a:p>
            <a:pPr lvl="1"/>
            <a:r>
              <a:rPr lang="en-US" altLang="en-US" dirty="0" smtClean="0"/>
              <a:t>You must evaluate whether your peer review statute does or does not allow introduction of peer review record into evidence for this purpose</a:t>
            </a:r>
          </a:p>
          <a:p>
            <a:pPr lvl="1"/>
            <a:r>
              <a:rPr lang="en-US" altLang="en-US" dirty="0" smtClean="0"/>
              <a:t>Denying a plaintiff access to this information usually makes it more difficult to prove up a negligent credentialing claim </a:t>
            </a:r>
          </a:p>
          <a:p>
            <a:pPr lvl="1"/>
            <a:r>
              <a:rPr lang="en-US" altLang="en-US" dirty="0" smtClean="0"/>
              <a:t>Most statutes do not permit the discovery or admissibility of this information because to do so would have a chilling effect on necessary open and frank peer review discussion.  There is no statutory exception that allows a hospital to pick and choose when I can or cannot introduce information into evidence</a:t>
            </a:r>
          </a:p>
          <a:p>
            <a:pPr lvl="1"/>
            <a:r>
              <a:rPr lang="en-US" altLang="en-US" dirty="0"/>
              <a:t>In Frigo, hospital’s attempt to establish that duty was met by showing, through the peer review record, that podiatrist had no patient complaints or bad outcomes was denied because prohibition on admissibility into evidence was absolute</a:t>
            </a:r>
          </a:p>
          <a:p>
            <a:pPr lvl="1"/>
            <a:r>
              <a:rPr lang="en-US" altLang="en-US" dirty="0"/>
              <a:t>Court stated, however, that this information was somewhat irrelevant because the Hospital clearly did not follow its own standards</a:t>
            </a:r>
          </a:p>
          <a:p>
            <a:pPr lvl="1"/>
            <a:endParaRPr lang="en-US" altLang="en-US" dirty="0" smtClean="0"/>
          </a:p>
        </p:txBody>
      </p:sp>
    </p:spTree>
    <p:extLst>
      <p:ext uri="{BB962C8B-B14F-4D97-AF65-F5344CB8AC3E}">
        <p14:creationId xmlns:p14="http://schemas.microsoft.com/office/powerpoint/2010/main" val="2339615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altLang="en-US" smtClean="0"/>
              <a:t>Other Preventative Steps to Consider</a:t>
            </a:r>
            <a:endParaRPr lang="en-US" altLang="en-US" dirty="0" smtClean="0"/>
          </a:p>
        </p:txBody>
      </p:sp>
      <p:sp>
        <p:nvSpPr>
          <p:cNvPr id="55300" name="Rectangle 3"/>
          <p:cNvSpPr>
            <a:spLocks noGrp="1" noChangeArrowheads="1"/>
          </p:cNvSpPr>
          <p:nvPr>
            <p:ph idx="1"/>
          </p:nvPr>
        </p:nvSpPr>
        <p:spPr/>
        <p:txBody>
          <a:bodyPr/>
          <a:lstStyle/>
          <a:p>
            <a:r>
              <a:rPr lang="en-US" altLang="en-US" dirty="0" smtClean="0"/>
              <a:t>Conduct audit to determine whether hospital and medical staff bylaws, rules and regulations and policies comply with all legal, accreditation standards and other requirements</a:t>
            </a:r>
          </a:p>
          <a:p>
            <a:r>
              <a:rPr lang="en-US" altLang="en-US" dirty="0" smtClean="0"/>
              <a:t>If there are compliance gaps, fix them</a:t>
            </a:r>
          </a:p>
          <a:p>
            <a:r>
              <a:rPr lang="en-US" altLang="en-US" dirty="0" smtClean="0"/>
              <a:t>Determine whether you are actually following your own bylaws, policies and procedures</a:t>
            </a:r>
          </a:p>
          <a:p>
            <a:pPr lvl="1"/>
            <a:r>
              <a:rPr lang="en-US" altLang="en-US" dirty="0" smtClean="0"/>
              <a:t> Remember:  Bylaws, policies and procedures and guidelines are all discoverable.  They also create the hospitals internal standard.  If you do not follow your bylaws and standards, you arguably are in breach of your patient care duties</a:t>
            </a:r>
          </a:p>
          <a:p>
            <a:r>
              <a:rPr lang="en-US" altLang="en-US" dirty="0" smtClean="0"/>
              <a:t>If you are not following your bylaws and policies, either come into compliance or change the policies</a:t>
            </a:r>
          </a:p>
          <a:p>
            <a:r>
              <a:rPr lang="en-US" altLang="en-US" dirty="0" smtClean="0"/>
              <a:t>Update bylaws and policies to stay compliant</a:t>
            </a:r>
          </a:p>
          <a:p>
            <a:endParaRPr lang="en-US" altLang="en-US" dirty="0" smtClean="0"/>
          </a:p>
        </p:txBody>
      </p:sp>
    </p:spTree>
    <p:extLst>
      <p:ext uri="{BB962C8B-B14F-4D97-AF65-F5344CB8AC3E}">
        <p14:creationId xmlns:p14="http://schemas.microsoft.com/office/powerpoint/2010/main" val="162404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smtClean="0"/>
              <a:t>Other Preventative Steps to Consider (cont’d)</a:t>
            </a:r>
            <a:endParaRPr lang="en-US" altLang="en-US" dirty="0" smtClean="0"/>
          </a:p>
        </p:txBody>
      </p:sp>
      <p:sp>
        <p:nvSpPr>
          <p:cNvPr id="57348" name="Rectangle 3"/>
          <p:cNvSpPr>
            <a:spLocks noGrp="1" noChangeArrowheads="1"/>
          </p:cNvSpPr>
          <p:nvPr>
            <p:ph idx="1"/>
          </p:nvPr>
        </p:nvSpPr>
        <p:spPr/>
        <p:txBody>
          <a:bodyPr/>
          <a:lstStyle/>
          <a:p>
            <a:r>
              <a:rPr lang="en-US" altLang="en-US" dirty="0"/>
              <a:t>Confer with your peers.  Standard of care can be viewed as national, i.e., Joint Commission, internal or area-wide so as to include the peer hospitals in your market.  If your practices deviate from your peers, this will be held against you as a breach of the standard of care</a:t>
            </a:r>
          </a:p>
          <a:p>
            <a:r>
              <a:rPr lang="en-US" altLang="en-US" dirty="0" smtClean="0"/>
              <a:t>It is very important to understand from your insurance defense counsel how plaintiff’s attempt to prove a corporate negligence violation as well as how these actions are defended</a:t>
            </a:r>
          </a:p>
          <a:p>
            <a:pPr lvl="1"/>
            <a:r>
              <a:rPr lang="en-US" altLang="en-US" dirty="0" smtClean="0"/>
              <a:t>These standards have a direct impact on hospital prophylactic efforts to minimize liability exposure</a:t>
            </a:r>
          </a:p>
          <a:p>
            <a:pPr lvl="1"/>
            <a:r>
              <a:rPr lang="en-US" altLang="en-US" dirty="0" smtClean="0"/>
              <a:t>What testimony must plaintiff’s expert assert to establish a claim and what must defense expert establish to rebut?</a:t>
            </a:r>
          </a:p>
          <a:p>
            <a:pPr lvl="1"/>
            <a:r>
              <a:rPr lang="en-US" altLang="en-US" dirty="0" smtClean="0"/>
              <a:t>Every state has its own nuances and you must understand them in order to defend accordingly</a:t>
            </a:r>
          </a:p>
          <a:p>
            <a:r>
              <a:rPr lang="en-US" altLang="en-US" dirty="0" smtClean="0"/>
              <a:t>Does your state or federal peer review statute allow for the introduction of confidential peer review information under any circumstances either to support a plaintiff’s claim or to defend against it?</a:t>
            </a:r>
          </a:p>
        </p:txBody>
      </p:sp>
    </p:spTree>
    <p:extLst>
      <p:ext uri="{BB962C8B-B14F-4D97-AF65-F5344CB8AC3E}">
        <p14:creationId xmlns:p14="http://schemas.microsoft.com/office/powerpoint/2010/main" val="307313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Bio</a:t>
            </a:r>
            <a:endParaRPr lang="en-US" dirty="0"/>
          </a:p>
        </p:txBody>
      </p:sp>
      <p:sp>
        <p:nvSpPr>
          <p:cNvPr id="3" name="Content Placeholder 2"/>
          <p:cNvSpPr>
            <a:spLocks noGrp="1"/>
          </p:cNvSpPr>
          <p:nvPr>
            <p:ph idx="1"/>
          </p:nvPr>
        </p:nvSpPr>
        <p:spPr/>
        <p:txBody>
          <a:bodyPr/>
          <a:lstStyle/>
          <a:p>
            <a:pPr marL="12700" indent="901700" fontAlgn="auto">
              <a:spcBef>
                <a:spcPts val="0"/>
              </a:spcBef>
              <a:spcAft>
                <a:spcPts val="0"/>
              </a:spcAft>
              <a:buClrTx/>
              <a:buNone/>
              <a:defRPr/>
            </a:pPr>
            <a:r>
              <a:rPr lang="en-US" sz="1400" b="1" kern="1200" dirty="0">
                <a:solidFill>
                  <a:srgbClr val="000018"/>
                </a:solidFill>
                <a:cs typeface="Arial"/>
              </a:rPr>
              <a:t>Michael </a:t>
            </a:r>
            <a:r>
              <a:rPr lang="en-US" sz="1400" b="1" kern="1200" spc="-5" dirty="0">
                <a:solidFill>
                  <a:srgbClr val="000018"/>
                </a:solidFill>
                <a:cs typeface="Arial"/>
              </a:rPr>
              <a:t>R. Callahan, </a:t>
            </a:r>
            <a:r>
              <a:rPr lang="en-US" sz="1400" b="1" kern="1200" spc="-5" dirty="0" smtClean="0">
                <a:solidFill>
                  <a:srgbClr val="000018"/>
                </a:solidFill>
                <a:cs typeface="Arial"/>
              </a:rPr>
              <a:t>Partner</a:t>
            </a:r>
            <a:r>
              <a:rPr lang="en-US" sz="1400" b="1" kern="1200" dirty="0" smtClean="0">
                <a:solidFill>
                  <a:srgbClr val="000018"/>
                </a:solidFill>
                <a:cs typeface="Arial"/>
              </a:rPr>
              <a:t>-</a:t>
            </a:r>
            <a:r>
              <a:rPr lang="en-US" sz="1400" b="1" kern="1200" spc="5" dirty="0" smtClean="0">
                <a:solidFill>
                  <a:srgbClr val="000018"/>
                </a:solidFill>
                <a:cs typeface="Arial"/>
              </a:rPr>
              <a:t> </a:t>
            </a:r>
            <a:r>
              <a:rPr lang="en-US" sz="1400" b="1" u="heavy" kern="1200" spc="-10" dirty="0">
                <a:solidFill>
                  <a:srgbClr val="009999"/>
                </a:solidFill>
                <a:cs typeface="Arial"/>
                <a:hlinkClick r:id="rId2"/>
              </a:rPr>
              <a:t>michael.callahan@kattenlaw.com</a:t>
            </a:r>
            <a:endParaRPr lang="en-US" sz="1400" kern="1200" dirty="0">
              <a:solidFill>
                <a:prstClr val="black"/>
              </a:solidFill>
              <a:cs typeface="Arial"/>
            </a:endParaRPr>
          </a:p>
          <a:p>
            <a:pPr marL="914400" marR="31115" lvl="0" indent="0" fontAlgn="auto">
              <a:spcBef>
                <a:spcPts val="605"/>
              </a:spcBef>
              <a:spcAft>
                <a:spcPts val="0"/>
              </a:spcAft>
              <a:buClrTx/>
              <a:buNone/>
              <a:defRPr/>
            </a:pPr>
            <a:r>
              <a:rPr lang="en-US" sz="1200" kern="1200" spc="-5" dirty="0">
                <a:solidFill>
                  <a:srgbClr val="000018"/>
                </a:solidFill>
                <a:cs typeface="Arial"/>
              </a:rPr>
              <a:t>Michael R. Callahan assists hospital, health system and medical staff clients on a variety </a:t>
            </a:r>
            <a:r>
              <a:rPr lang="en-US" sz="1200" kern="1200" dirty="0">
                <a:solidFill>
                  <a:srgbClr val="000018"/>
                </a:solidFill>
                <a:cs typeface="Arial"/>
              </a:rPr>
              <a:t>of </a:t>
            </a:r>
            <a:r>
              <a:rPr lang="en-US" sz="1200" kern="1200" spc="-5" dirty="0">
                <a:solidFill>
                  <a:srgbClr val="000018"/>
                </a:solidFill>
                <a:cs typeface="Arial"/>
              </a:rPr>
              <a:t>health care  legal issues related </a:t>
            </a:r>
            <a:r>
              <a:rPr lang="en-US" sz="1200" kern="1200" dirty="0">
                <a:solidFill>
                  <a:srgbClr val="000018"/>
                </a:solidFill>
                <a:cs typeface="Arial"/>
              </a:rPr>
              <a:t>to </a:t>
            </a:r>
            <a:r>
              <a:rPr lang="en-US" sz="1200" kern="1200" spc="-5" dirty="0">
                <a:solidFill>
                  <a:srgbClr val="000018"/>
                </a:solidFill>
                <a:cs typeface="Arial"/>
              </a:rPr>
              <a:t>accountable care organizations (ACOs), patient </a:t>
            </a:r>
            <a:r>
              <a:rPr lang="en-US" sz="1200" kern="1200" dirty="0">
                <a:solidFill>
                  <a:srgbClr val="000018"/>
                </a:solidFill>
                <a:cs typeface="Arial"/>
              </a:rPr>
              <a:t>safety </a:t>
            </a:r>
            <a:r>
              <a:rPr lang="en-US" sz="1200" kern="1200" spc="-5" dirty="0">
                <a:solidFill>
                  <a:srgbClr val="000018"/>
                </a:solidFill>
                <a:cs typeface="Arial"/>
              </a:rPr>
              <a:t>organizations (PSOs), health  care antitrust issues, Health Insurance Portability and Accountability </a:t>
            </a:r>
            <a:r>
              <a:rPr lang="en-US" sz="1200" kern="1200" dirty="0">
                <a:solidFill>
                  <a:srgbClr val="000018"/>
                </a:solidFill>
                <a:cs typeface="Arial"/>
              </a:rPr>
              <a:t>Act </a:t>
            </a:r>
            <a:r>
              <a:rPr lang="en-US" sz="1200" kern="1200" spc="-15" dirty="0">
                <a:solidFill>
                  <a:srgbClr val="000018"/>
                </a:solidFill>
                <a:cs typeface="Arial"/>
              </a:rPr>
              <a:t>(HIPAA) </a:t>
            </a:r>
            <a:r>
              <a:rPr lang="en-US" sz="1200" kern="1200" spc="-5" dirty="0">
                <a:solidFill>
                  <a:srgbClr val="000018"/>
                </a:solidFill>
                <a:cs typeface="Arial"/>
              </a:rPr>
              <a:t>and regulatory  compliance, accreditation </a:t>
            </a:r>
            <a:r>
              <a:rPr lang="en-US" sz="1200" kern="1200" dirty="0">
                <a:solidFill>
                  <a:srgbClr val="000018"/>
                </a:solidFill>
                <a:cs typeface="Arial"/>
              </a:rPr>
              <a:t>matters, </a:t>
            </a:r>
            <a:r>
              <a:rPr lang="en-US" sz="1200" kern="1200" spc="-5" dirty="0">
                <a:solidFill>
                  <a:srgbClr val="000018"/>
                </a:solidFill>
                <a:cs typeface="Arial"/>
              </a:rPr>
              <a:t>general corporate transactions, medical staff credentialing and  hospital/medical staff</a:t>
            </a:r>
            <a:r>
              <a:rPr lang="en-US" sz="1200" kern="1200" spc="-60" dirty="0">
                <a:solidFill>
                  <a:srgbClr val="000018"/>
                </a:solidFill>
                <a:cs typeface="Arial"/>
              </a:rPr>
              <a:t> </a:t>
            </a:r>
            <a:r>
              <a:rPr lang="en-US" sz="1200" kern="1200" spc="-5" dirty="0">
                <a:solidFill>
                  <a:srgbClr val="000018"/>
                </a:solidFill>
                <a:cs typeface="Arial"/>
              </a:rPr>
              <a:t>relations.</a:t>
            </a:r>
            <a:endParaRPr lang="en-US" sz="1200" kern="1200" dirty="0">
              <a:solidFill>
                <a:prstClr val="black"/>
              </a:solidFill>
              <a:cs typeface="Arial"/>
            </a:endParaRPr>
          </a:p>
          <a:p>
            <a:pPr marL="12700" marR="59690" lvl="0" indent="0" fontAlgn="auto">
              <a:spcBef>
                <a:spcPts val="595"/>
              </a:spcBef>
              <a:spcAft>
                <a:spcPts val="0"/>
              </a:spcAft>
              <a:buClrTx/>
              <a:buNone/>
              <a:defRPr/>
            </a:pPr>
            <a:r>
              <a:rPr lang="en-US" sz="1200" kern="1200" spc="-5" dirty="0">
                <a:solidFill>
                  <a:srgbClr val="000018"/>
                </a:solidFill>
                <a:cs typeface="Arial"/>
              </a:rPr>
              <a:t>Michael's peers regard him </a:t>
            </a:r>
            <a:r>
              <a:rPr lang="en-US" sz="1200" kern="1200" dirty="0">
                <a:solidFill>
                  <a:srgbClr val="000018"/>
                </a:solidFill>
                <a:cs typeface="Arial"/>
              </a:rPr>
              <a:t>as "one of the top </a:t>
            </a:r>
            <a:r>
              <a:rPr lang="en-US" sz="1200" kern="1200" spc="-10" dirty="0">
                <a:solidFill>
                  <a:srgbClr val="000018"/>
                </a:solidFill>
                <a:cs typeface="Arial"/>
              </a:rPr>
              <a:t>guys </a:t>
            </a:r>
            <a:r>
              <a:rPr lang="en-US" sz="1200" kern="1200" dirty="0">
                <a:solidFill>
                  <a:srgbClr val="000018"/>
                </a:solidFill>
                <a:cs typeface="Arial"/>
              </a:rPr>
              <a:t>[…] for </a:t>
            </a:r>
            <a:r>
              <a:rPr lang="en-US" sz="1200" kern="1200" spc="-5" dirty="0">
                <a:solidFill>
                  <a:srgbClr val="000018"/>
                </a:solidFill>
                <a:cs typeface="Arial"/>
              </a:rPr>
              <a:t>credentialing—he's got a wealth </a:t>
            </a:r>
            <a:r>
              <a:rPr lang="en-US" sz="1200" kern="1200" dirty="0">
                <a:solidFill>
                  <a:srgbClr val="000018"/>
                </a:solidFill>
                <a:cs typeface="Arial"/>
              </a:rPr>
              <a:t>of </a:t>
            </a:r>
            <a:r>
              <a:rPr lang="en-US" sz="1200" kern="1200" spc="-5" dirty="0">
                <a:solidFill>
                  <a:srgbClr val="000018"/>
                </a:solidFill>
                <a:cs typeface="Arial"/>
              </a:rPr>
              <a:t>experience"  (Chambers USA). </a:t>
            </a:r>
            <a:r>
              <a:rPr lang="en-US" sz="1200" kern="1200" spc="-15" dirty="0">
                <a:solidFill>
                  <a:srgbClr val="000018"/>
                </a:solidFill>
                <a:cs typeface="Arial"/>
              </a:rPr>
              <a:t>Additionally, </a:t>
            </a:r>
            <a:r>
              <a:rPr lang="en-US" sz="1200" kern="1200" spc="-5" dirty="0">
                <a:solidFill>
                  <a:srgbClr val="000018"/>
                </a:solidFill>
                <a:cs typeface="Arial"/>
              </a:rPr>
              <a:t>his clients describe him </a:t>
            </a:r>
            <a:r>
              <a:rPr lang="en-US" sz="1200" kern="1200" dirty="0">
                <a:solidFill>
                  <a:srgbClr val="000018"/>
                </a:solidFill>
                <a:cs typeface="Arial"/>
              </a:rPr>
              <a:t>as </a:t>
            </a:r>
            <a:r>
              <a:rPr lang="en-US" sz="1200" kern="1200" spc="-5" dirty="0">
                <a:solidFill>
                  <a:srgbClr val="000018"/>
                </a:solidFill>
                <a:cs typeface="Arial"/>
              </a:rPr>
              <a:t>"always responsive and timely with assistance,"  and </a:t>
            </a:r>
            <a:r>
              <a:rPr lang="en-US" sz="1200" kern="1200" dirty="0">
                <a:solidFill>
                  <a:srgbClr val="000018"/>
                </a:solidFill>
                <a:cs typeface="Arial"/>
              </a:rPr>
              <a:t>say </a:t>
            </a:r>
            <a:r>
              <a:rPr lang="en-US" sz="1200" kern="1200" spc="-5" dirty="0">
                <a:solidFill>
                  <a:srgbClr val="000018"/>
                </a:solidFill>
                <a:cs typeface="Arial"/>
              </a:rPr>
              <a:t>he is "informed, professional and extremely helpful" and "would recommend him without  reservation" (Chambers USA). Michael's clients also </a:t>
            </a:r>
            <a:r>
              <a:rPr lang="en-US" sz="1200" kern="1200" dirty="0">
                <a:solidFill>
                  <a:srgbClr val="000018"/>
                </a:solidFill>
                <a:cs typeface="Arial"/>
              </a:rPr>
              <a:t>commend </a:t>
            </a:r>
            <a:r>
              <a:rPr lang="en-US" sz="1200" kern="1200" spc="-5" dirty="0">
                <a:solidFill>
                  <a:srgbClr val="000018"/>
                </a:solidFill>
                <a:cs typeface="Arial"/>
              </a:rPr>
              <a:t>his </a:t>
            </a:r>
            <a:r>
              <a:rPr lang="en-US" sz="1200" kern="1200" spc="-15" dirty="0">
                <a:solidFill>
                  <a:srgbClr val="000018"/>
                </a:solidFill>
                <a:cs typeface="Arial"/>
              </a:rPr>
              <a:t>versatility, </a:t>
            </a:r>
            <a:r>
              <a:rPr lang="en-US" sz="1200" kern="1200" spc="-5" dirty="0">
                <a:solidFill>
                  <a:srgbClr val="000018"/>
                </a:solidFill>
                <a:cs typeface="Arial"/>
              </a:rPr>
              <a:t>and </a:t>
            </a:r>
            <a:r>
              <a:rPr lang="en-US" sz="1200" kern="1200" dirty="0">
                <a:solidFill>
                  <a:srgbClr val="000018"/>
                </a:solidFill>
                <a:cs typeface="Arial"/>
              </a:rPr>
              <a:t>say </a:t>
            </a:r>
            <a:r>
              <a:rPr lang="en-US" sz="1200" kern="1200" spc="-5" dirty="0">
                <a:solidFill>
                  <a:srgbClr val="000018"/>
                </a:solidFill>
                <a:cs typeface="Arial"/>
              </a:rPr>
              <a:t>"He is </a:t>
            </a:r>
            <a:r>
              <a:rPr lang="en-US" sz="1200" kern="1200" spc="-10" dirty="0">
                <a:solidFill>
                  <a:srgbClr val="000018"/>
                </a:solidFill>
                <a:cs typeface="Arial"/>
              </a:rPr>
              <a:t>willing </a:t>
            </a:r>
            <a:r>
              <a:rPr lang="en-US" sz="1200" kern="1200" dirty="0">
                <a:solidFill>
                  <a:srgbClr val="000018"/>
                </a:solidFill>
                <a:cs typeface="Arial"/>
              </a:rPr>
              <a:t>to put  </a:t>
            </a:r>
            <a:r>
              <a:rPr lang="en-US" sz="1200" kern="1200" spc="-5" dirty="0">
                <a:solidFill>
                  <a:srgbClr val="000018"/>
                </a:solidFill>
                <a:cs typeface="Arial"/>
              </a:rPr>
              <a:t>on </a:t>
            </a:r>
            <a:r>
              <a:rPr lang="en-US" sz="1200" kern="1200" dirty="0">
                <a:solidFill>
                  <a:srgbClr val="000018"/>
                </a:solidFill>
                <a:cs typeface="Arial"/>
              </a:rPr>
              <a:t>the hat of </a:t>
            </a:r>
            <a:r>
              <a:rPr lang="en-US" sz="1200" kern="1200" spc="-5" dirty="0">
                <a:solidFill>
                  <a:srgbClr val="000018"/>
                </a:solidFill>
                <a:cs typeface="Arial"/>
              </a:rPr>
              <a:t>an executive </a:t>
            </a:r>
            <a:r>
              <a:rPr lang="en-US" sz="1200" kern="1200" dirty="0">
                <a:solidFill>
                  <a:srgbClr val="000018"/>
                </a:solidFill>
                <a:cs typeface="Arial"/>
              </a:rPr>
              <a:t>or </a:t>
            </a:r>
            <a:r>
              <a:rPr lang="en-US" sz="1200" kern="1200" spc="-5" dirty="0">
                <a:solidFill>
                  <a:srgbClr val="000018"/>
                </a:solidFill>
                <a:cs typeface="Arial"/>
              </a:rPr>
              <a:t>entrepreneur </a:t>
            </a:r>
            <a:r>
              <a:rPr lang="en-US" sz="1200" kern="1200" spc="-10" dirty="0">
                <a:solidFill>
                  <a:srgbClr val="000018"/>
                </a:solidFill>
                <a:cs typeface="Arial"/>
              </a:rPr>
              <a:t>while </a:t>
            </a:r>
            <a:r>
              <a:rPr lang="en-US" sz="1200" kern="1200" spc="-5" dirty="0">
                <a:solidFill>
                  <a:srgbClr val="000018"/>
                </a:solidFill>
                <a:cs typeface="Arial"/>
              </a:rPr>
              <a:t>still </a:t>
            </a:r>
            <a:r>
              <a:rPr lang="en-US" sz="1200" kern="1200" spc="-10" dirty="0">
                <a:solidFill>
                  <a:srgbClr val="000018"/>
                </a:solidFill>
                <a:cs typeface="Arial"/>
              </a:rPr>
              <a:t>giving </a:t>
            </a:r>
            <a:r>
              <a:rPr lang="en-US" sz="1200" kern="1200" spc="-5" dirty="0">
                <a:solidFill>
                  <a:srgbClr val="000018"/>
                </a:solidFill>
                <a:cs typeface="Arial"/>
              </a:rPr>
              <a:t>legal advice," according </a:t>
            </a:r>
            <a:r>
              <a:rPr lang="en-US" sz="1200" kern="1200" dirty="0">
                <a:solidFill>
                  <a:srgbClr val="000018"/>
                </a:solidFill>
                <a:cs typeface="Arial"/>
              </a:rPr>
              <a:t>to </a:t>
            </a:r>
            <a:r>
              <a:rPr lang="en-US" sz="1200" kern="1200" spc="-5" dirty="0">
                <a:solidFill>
                  <a:srgbClr val="000018"/>
                </a:solidFill>
                <a:cs typeface="Arial"/>
              </a:rPr>
              <a:t>Chambers</a:t>
            </a:r>
            <a:r>
              <a:rPr lang="en-US" sz="1200" kern="1200" spc="-40" dirty="0">
                <a:solidFill>
                  <a:srgbClr val="000018"/>
                </a:solidFill>
                <a:cs typeface="Arial"/>
              </a:rPr>
              <a:t> </a:t>
            </a:r>
            <a:r>
              <a:rPr lang="en-US" sz="1200" kern="1200" spc="-5" dirty="0">
                <a:solidFill>
                  <a:srgbClr val="000018"/>
                </a:solidFill>
                <a:cs typeface="Arial"/>
              </a:rPr>
              <a:t>USA.</a:t>
            </a:r>
            <a:endParaRPr lang="en-US" sz="1200" kern="1200" dirty="0">
              <a:solidFill>
                <a:prstClr val="black"/>
              </a:solidFill>
              <a:cs typeface="Arial"/>
            </a:endParaRPr>
          </a:p>
          <a:p>
            <a:pPr marL="12700" marR="5080" lvl="0" indent="0" fontAlgn="auto">
              <a:spcBef>
                <a:spcPts val="595"/>
              </a:spcBef>
              <a:spcAft>
                <a:spcPts val="0"/>
              </a:spcAft>
              <a:buClrTx/>
              <a:buNone/>
              <a:defRPr/>
            </a:pPr>
            <a:r>
              <a:rPr lang="en-US" sz="1200" kern="1200" spc="-5" dirty="0">
                <a:solidFill>
                  <a:srgbClr val="000018"/>
                </a:solidFill>
                <a:cs typeface="Arial"/>
              </a:rPr>
              <a:t>He is a frequent speaker on topics including ACOs, health care </a:t>
            </a:r>
            <a:r>
              <a:rPr lang="en-US" sz="1200" kern="1200" dirty="0">
                <a:solidFill>
                  <a:srgbClr val="000018"/>
                </a:solidFill>
                <a:cs typeface="Arial"/>
              </a:rPr>
              <a:t>reform, PSOs, </a:t>
            </a:r>
            <a:r>
              <a:rPr lang="en-US" sz="1200" kern="1200" spc="-5" dirty="0">
                <a:solidFill>
                  <a:srgbClr val="000018"/>
                </a:solidFill>
                <a:cs typeface="Arial"/>
              </a:rPr>
              <a:t>health care liability and peer  review </a:t>
            </a:r>
            <a:r>
              <a:rPr lang="en-US" sz="1200" kern="1200" dirty="0">
                <a:solidFill>
                  <a:srgbClr val="000018"/>
                </a:solidFill>
                <a:cs typeface="Arial"/>
              </a:rPr>
              <a:t>matters. </a:t>
            </a:r>
            <a:r>
              <a:rPr lang="en-US" sz="1200" kern="1200" spc="-5" dirty="0">
                <a:solidFill>
                  <a:srgbClr val="000018"/>
                </a:solidFill>
                <a:cs typeface="Arial"/>
              </a:rPr>
              <a:t>He has presented around </a:t>
            </a:r>
            <a:r>
              <a:rPr lang="en-US" sz="1200" kern="1200" dirty="0">
                <a:solidFill>
                  <a:srgbClr val="000018"/>
                </a:solidFill>
                <a:cs typeface="Arial"/>
              </a:rPr>
              <a:t>the </a:t>
            </a:r>
            <a:r>
              <a:rPr lang="en-US" sz="1200" kern="1200" spc="-5" dirty="0">
                <a:solidFill>
                  <a:srgbClr val="000018"/>
                </a:solidFill>
                <a:cs typeface="Arial"/>
              </a:rPr>
              <a:t>country </a:t>
            </a:r>
            <a:r>
              <a:rPr lang="en-US" sz="1200" kern="1200" dirty="0">
                <a:solidFill>
                  <a:srgbClr val="000018"/>
                </a:solidFill>
                <a:cs typeface="Arial"/>
              </a:rPr>
              <a:t>before </a:t>
            </a:r>
            <a:r>
              <a:rPr lang="en-US" sz="1200" kern="1200" spc="-10" dirty="0">
                <a:solidFill>
                  <a:srgbClr val="000018"/>
                </a:solidFill>
                <a:cs typeface="Arial"/>
              </a:rPr>
              <a:t>organizations </a:t>
            </a:r>
            <a:r>
              <a:rPr lang="en-US" sz="1200" kern="1200" dirty="0">
                <a:solidFill>
                  <a:srgbClr val="000018"/>
                </a:solidFill>
                <a:cs typeface="Arial"/>
              </a:rPr>
              <a:t>such as the </a:t>
            </a:r>
            <a:r>
              <a:rPr lang="en-US" sz="1200" kern="1200" spc="-5" dirty="0">
                <a:solidFill>
                  <a:srgbClr val="000018"/>
                </a:solidFill>
                <a:cs typeface="Arial"/>
              </a:rPr>
              <a:t>American Health  </a:t>
            </a:r>
            <a:r>
              <a:rPr lang="en-US" sz="1200" kern="1200" spc="-10" dirty="0">
                <a:solidFill>
                  <a:srgbClr val="000018"/>
                </a:solidFill>
                <a:cs typeface="Arial"/>
              </a:rPr>
              <a:t>Lawyers </a:t>
            </a:r>
            <a:r>
              <a:rPr lang="en-US" sz="1200" kern="1200" spc="-5" dirty="0">
                <a:solidFill>
                  <a:srgbClr val="000018"/>
                </a:solidFill>
                <a:cs typeface="Arial"/>
              </a:rPr>
              <a:t>Association, </a:t>
            </a:r>
            <a:r>
              <a:rPr lang="en-US" sz="1200" kern="1200" dirty="0">
                <a:solidFill>
                  <a:srgbClr val="000018"/>
                </a:solidFill>
                <a:cs typeface="Arial"/>
              </a:rPr>
              <a:t>the </a:t>
            </a:r>
            <a:r>
              <a:rPr lang="en-US" sz="1200" kern="1200" spc="-5" dirty="0">
                <a:solidFill>
                  <a:srgbClr val="000018"/>
                </a:solidFill>
                <a:cs typeface="Arial"/>
              </a:rPr>
              <a:t>American Medical Association, </a:t>
            </a:r>
            <a:r>
              <a:rPr lang="en-US" sz="1200" kern="1200" dirty="0">
                <a:solidFill>
                  <a:srgbClr val="000018"/>
                </a:solidFill>
                <a:cs typeface="Arial"/>
              </a:rPr>
              <a:t>the </a:t>
            </a:r>
            <a:r>
              <a:rPr lang="en-US" sz="1200" kern="1200" spc="-5" dirty="0">
                <a:solidFill>
                  <a:srgbClr val="000018"/>
                </a:solidFill>
                <a:cs typeface="Arial"/>
              </a:rPr>
              <a:t>American Hospital Association, </a:t>
            </a:r>
            <a:r>
              <a:rPr lang="en-US" sz="1200" kern="1200" dirty="0">
                <a:solidFill>
                  <a:srgbClr val="000018"/>
                </a:solidFill>
                <a:cs typeface="Arial"/>
              </a:rPr>
              <a:t>the </a:t>
            </a:r>
            <a:r>
              <a:rPr lang="en-US" sz="1200" kern="1200" spc="-5" dirty="0">
                <a:solidFill>
                  <a:srgbClr val="000018"/>
                </a:solidFill>
                <a:cs typeface="Arial"/>
              </a:rPr>
              <a:t>American  </a:t>
            </a:r>
            <a:r>
              <a:rPr lang="en-US" sz="1200" kern="1200" dirty="0">
                <a:solidFill>
                  <a:srgbClr val="000018"/>
                </a:solidFill>
                <a:cs typeface="Arial"/>
              </a:rPr>
              <a:t>Bar </a:t>
            </a:r>
            <a:r>
              <a:rPr lang="en-US" sz="1200" kern="1200" spc="-5" dirty="0">
                <a:solidFill>
                  <a:srgbClr val="000018"/>
                </a:solidFill>
                <a:cs typeface="Arial"/>
              </a:rPr>
              <a:t>Association, </a:t>
            </a:r>
            <a:r>
              <a:rPr lang="en-US" sz="1200" kern="1200" dirty="0">
                <a:solidFill>
                  <a:srgbClr val="000018"/>
                </a:solidFill>
                <a:cs typeface="Arial"/>
              </a:rPr>
              <a:t>the </a:t>
            </a:r>
            <a:r>
              <a:rPr lang="en-US" sz="1200" kern="1200" spc="-5" dirty="0">
                <a:solidFill>
                  <a:srgbClr val="000018"/>
                </a:solidFill>
                <a:cs typeface="Arial"/>
              </a:rPr>
              <a:t>American </a:t>
            </a:r>
            <a:r>
              <a:rPr lang="en-US" sz="1200" kern="1200" spc="-10" dirty="0">
                <a:solidFill>
                  <a:srgbClr val="000018"/>
                </a:solidFill>
                <a:cs typeface="Arial"/>
              </a:rPr>
              <a:t>College </a:t>
            </a:r>
            <a:r>
              <a:rPr lang="en-US" sz="1200" kern="1200" dirty="0">
                <a:solidFill>
                  <a:srgbClr val="000018"/>
                </a:solidFill>
                <a:cs typeface="Arial"/>
              </a:rPr>
              <a:t>of </a:t>
            </a:r>
            <a:r>
              <a:rPr lang="en-US" sz="1200" kern="1200" spc="-5" dirty="0">
                <a:solidFill>
                  <a:srgbClr val="000018"/>
                </a:solidFill>
                <a:cs typeface="Arial"/>
              </a:rPr>
              <a:t>Healthcare Executives, </a:t>
            </a:r>
            <a:r>
              <a:rPr lang="en-US" sz="1200" kern="1200" dirty="0">
                <a:solidFill>
                  <a:srgbClr val="000018"/>
                </a:solidFill>
                <a:cs typeface="Arial"/>
              </a:rPr>
              <a:t>the </a:t>
            </a:r>
            <a:r>
              <a:rPr lang="en-US" sz="1200" kern="1200" spc="-5" dirty="0">
                <a:solidFill>
                  <a:srgbClr val="000018"/>
                </a:solidFill>
                <a:cs typeface="Arial"/>
              </a:rPr>
              <a:t>National Association Medical Staff  Services, </a:t>
            </a:r>
            <a:r>
              <a:rPr lang="en-US" sz="1200" kern="1200" dirty="0">
                <a:solidFill>
                  <a:srgbClr val="000018"/>
                </a:solidFill>
                <a:cs typeface="Arial"/>
              </a:rPr>
              <a:t>the </a:t>
            </a:r>
            <a:r>
              <a:rPr lang="en-US" sz="1200" kern="1200" spc="-5" dirty="0">
                <a:solidFill>
                  <a:srgbClr val="000018"/>
                </a:solidFill>
                <a:cs typeface="Arial"/>
              </a:rPr>
              <a:t>National Association </a:t>
            </a:r>
            <a:r>
              <a:rPr lang="en-US" sz="1200" kern="1200" dirty="0">
                <a:solidFill>
                  <a:srgbClr val="000018"/>
                </a:solidFill>
                <a:cs typeface="Arial"/>
              </a:rPr>
              <a:t>for </a:t>
            </a:r>
            <a:r>
              <a:rPr lang="en-US" sz="1200" kern="1200" spc="-5" dirty="0">
                <a:solidFill>
                  <a:srgbClr val="000018"/>
                </a:solidFill>
                <a:cs typeface="Arial"/>
              </a:rPr>
              <a:t>Healthcare Quality and </a:t>
            </a:r>
            <a:r>
              <a:rPr lang="en-US" sz="1200" kern="1200" dirty="0">
                <a:solidFill>
                  <a:srgbClr val="000018"/>
                </a:solidFill>
                <a:cs typeface="Arial"/>
              </a:rPr>
              <a:t>the </a:t>
            </a:r>
            <a:r>
              <a:rPr lang="en-US" sz="1200" kern="1200" spc="-5" dirty="0">
                <a:solidFill>
                  <a:srgbClr val="000018"/>
                </a:solidFill>
                <a:cs typeface="Arial"/>
              </a:rPr>
              <a:t>American Society </a:t>
            </a:r>
            <a:r>
              <a:rPr lang="en-US" sz="1200" kern="1200" dirty="0">
                <a:solidFill>
                  <a:srgbClr val="000018"/>
                </a:solidFill>
                <a:cs typeface="Arial"/>
              </a:rPr>
              <a:t>for </a:t>
            </a:r>
            <a:r>
              <a:rPr lang="en-US" sz="1200" kern="1200" spc="-5" dirty="0">
                <a:solidFill>
                  <a:srgbClr val="000018"/>
                </a:solidFill>
                <a:cs typeface="Arial"/>
              </a:rPr>
              <a:t>Healthcare Risk  Management.</a:t>
            </a:r>
            <a:endParaRPr lang="en-US" sz="1200" kern="1200" dirty="0">
              <a:solidFill>
                <a:prstClr val="black"/>
              </a:solidFill>
              <a:cs typeface="Arial"/>
            </a:endParaRPr>
          </a:p>
          <a:p>
            <a:pPr marL="12700" marR="412115" lvl="0" indent="0" fontAlgn="auto">
              <a:spcBef>
                <a:spcPts val="595"/>
              </a:spcBef>
              <a:spcAft>
                <a:spcPts val="0"/>
              </a:spcAft>
              <a:buClrTx/>
              <a:buNone/>
              <a:defRPr/>
            </a:pPr>
            <a:r>
              <a:rPr lang="en-US" sz="1200" kern="1200" spc="-5" dirty="0">
                <a:solidFill>
                  <a:srgbClr val="000018"/>
                </a:solidFill>
                <a:cs typeface="Arial"/>
              </a:rPr>
              <a:t>Michael </a:t>
            </a:r>
            <a:r>
              <a:rPr lang="en-US" sz="1200" kern="1200" spc="-10" dirty="0">
                <a:solidFill>
                  <a:srgbClr val="000018"/>
                </a:solidFill>
                <a:cs typeface="Arial"/>
              </a:rPr>
              <a:t>was </a:t>
            </a:r>
            <a:r>
              <a:rPr lang="en-US" sz="1200" kern="1200" spc="-5" dirty="0">
                <a:solidFill>
                  <a:srgbClr val="000018"/>
                </a:solidFill>
                <a:cs typeface="Arial"/>
              </a:rPr>
              <a:t>recently appointed </a:t>
            </a:r>
            <a:r>
              <a:rPr lang="en-US" sz="1200" kern="1200" dirty="0">
                <a:solidFill>
                  <a:srgbClr val="000018"/>
                </a:solidFill>
                <a:cs typeface="Arial"/>
              </a:rPr>
              <a:t>as </a:t>
            </a:r>
            <a:r>
              <a:rPr lang="en-US" sz="1200" kern="1200" spc="-5" dirty="0">
                <a:solidFill>
                  <a:srgbClr val="000018"/>
                </a:solidFill>
                <a:cs typeface="Arial"/>
              </a:rPr>
              <a:t>chair </a:t>
            </a:r>
            <a:r>
              <a:rPr lang="en-US" sz="1200" kern="1200" dirty="0">
                <a:solidFill>
                  <a:srgbClr val="000018"/>
                </a:solidFill>
                <a:cs typeface="Arial"/>
              </a:rPr>
              <a:t>of the </a:t>
            </a:r>
            <a:r>
              <a:rPr lang="en-US" sz="1200" kern="1200" spc="-5" dirty="0">
                <a:solidFill>
                  <a:srgbClr val="000018"/>
                </a:solidFill>
                <a:cs typeface="Arial"/>
              </a:rPr>
              <a:t>Medical Staff Credentialing and </a:t>
            </a:r>
            <a:r>
              <a:rPr lang="en-US" sz="1200" kern="1200" dirty="0">
                <a:solidFill>
                  <a:srgbClr val="000018"/>
                </a:solidFill>
                <a:cs typeface="Arial"/>
              </a:rPr>
              <a:t>Peer </a:t>
            </a:r>
            <a:r>
              <a:rPr lang="en-US" sz="1200" kern="1200" spc="-5" dirty="0">
                <a:solidFill>
                  <a:srgbClr val="000018"/>
                </a:solidFill>
                <a:cs typeface="Arial"/>
              </a:rPr>
              <a:t>Review Practice  Group </a:t>
            </a:r>
            <a:r>
              <a:rPr lang="en-US" sz="1200" kern="1200" dirty="0">
                <a:solidFill>
                  <a:srgbClr val="000018"/>
                </a:solidFill>
                <a:cs typeface="Arial"/>
              </a:rPr>
              <a:t>of the </a:t>
            </a:r>
            <a:r>
              <a:rPr lang="en-US" sz="1200" kern="1200" spc="-5" dirty="0">
                <a:solidFill>
                  <a:srgbClr val="000018"/>
                </a:solidFill>
                <a:cs typeface="Arial"/>
              </a:rPr>
              <a:t>American Health </a:t>
            </a:r>
            <a:r>
              <a:rPr lang="en-US" sz="1200" kern="1200" spc="-10" dirty="0">
                <a:solidFill>
                  <a:srgbClr val="000018"/>
                </a:solidFill>
                <a:cs typeface="Arial"/>
              </a:rPr>
              <a:t>Lawyers </a:t>
            </a:r>
            <a:r>
              <a:rPr lang="en-US" sz="1200" kern="1200" spc="-5" dirty="0">
                <a:solidFill>
                  <a:srgbClr val="000018"/>
                </a:solidFill>
                <a:cs typeface="Arial"/>
              </a:rPr>
              <a:t>Association. He also </a:t>
            </a:r>
            <a:r>
              <a:rPr lang="en-US" sz="1200" kern="1200" spc="-10" dirty="0">
                <a:solidFill>
                  <a:srgbClr val="000018"/>
                </a:solidFill>
                <a:cs typeface="Arial"/>
              </a:rPr>
              <a:t>was </a:t>
            </a:r>
            <a:r>
              <a:rPr lang="en-US" sz="1200" kern="1200" spc="-5" dirty="0">
                <a:solidFill>
                  <a:srgbClr val="000018"/>
                </a:solidFill>
                <a:cs typeface="Arial"/>
              </a:rPr>
              <a:t>appointed </a:t>
            </a:r>
            <a:r>
              <a:rPr lang="en-US" sz="1200" kern="1200" dirty="0">
                <a:solidFill>
                  <a:srgbClr val="000018"/>
                </a:solidFill>
                <a:cs typeface="Arial"/>
              </a:rPr>
              <a:t>as the </a:t>
            </a:r>
            <a:r>
              <a:rPr lang="en-US" sz="1200" kern="1200" spc="-5" dirty="0">
                <a:solidFill>
                  <a:srgbClr val="000018"/>
                </a:solidFill>
                <a:cs typeface="Arial"/>
              </a:rPr>
              <a:t>public </a:t>
            </a:r>
            <a:r>
              <a:rPr lang="en-US" sz="1200" kern="1200" dirty="0">
                <a:solidFill>
                  <a:srgbClr val="000018"/>
                </a:solidFill>
                <a:cs typeface="Arial"/>
              </a:rPr>
              <a:t>member  </a:t>
            </a:r>
            <a:r>
              <a:rPr lang="en-US" sz="1200" kern="1200" spc="-5" dirty="0">
                <a:solidFill>
                  <a:srgbClr val="000018"/>
                </a:solidFill>
                <a:cs typeface="Arial"/>
              </a:rPr>
              <a:t>representative on </a:t>
            </a:r>
            <a:r>
              <a:rPr lang="en-US" sz="1200" kern="1200" dirty="0">
                <a:solidFill>
                  <a:srgbClr val="000018"/>
                </a:solidFill>
                <a:cs typeface="Arial"/>
              </a:rPr>
              <a:t>the </a:t>
            </a:r>
            <a:r>
              <a:rPr lang="en-US" sz="1200" kern="1200" spc="-5" dirty="0">
                <a:solidFill>
                  <a:srgbClr val="000018"/>
                </a:solidFill>
                <a:cs typeface="Arial"/>
              </a:rPr>
              <a:t>board </a:t>
            </a:r>
            <a:r>
              <a:rPr lang="en-US" sz="1200" kern="1200" dirty="0">
                <a:solidFill>
                  <a:srgbClr val="000018"/>
                </a:solidFill>
                <a:cs typeface="Arial"/>
              </a:rPr>
              <a:t>of </a:t>
            </a:r>
            <a:r>
              <a:rPr lang="en-US" sz="1200" kern="1200" spc="-5" dirty="0">
                <a:solidFill>
                  <a:srgbClr val="000018"/>
                </a:solidFill>
                <a:cs typeface="Arial"/>
              </a:rPr>
              <a:t>directors </a:t>
            </a:r>
            <a:r>
              <a:rPr lang="en-US" sz="1200" kern="1200" dirty="0">
                <a:solidFill>
                  <a:srgbClr val="000018"/>
                </a:solidFill>
                <a:cs typeface="Arial"/>
              </a:rPr>
              <a:t>of the </a:t>
            </a:r>
            <a:r>
              <a:rPr lang="en-US" sz="1200" kern="1200" spc="-5" dirty="0">
                <a:solidFill>
                  <a:srgbClr val="000018"/>
                </a:solidFill>
                <a:cs typeface="Arial"/>
              </a:rPr>
              <a:t>National Association Medical Staff</a:t>
            </a:r>
            <a:r>
              <a:rPr lang="en-US" sz="1200" kern="1200" spc="-140" dirty="0">
                <a:solidFill>
                  <a:srgbClr val="000018"/>
                </a:solidFill>
                <a:cs typeface="Arial"/>
              </a:rPr>
              <a:t> </a:t>
            </a:r>
            <a:r>
              <a:rPr lang="en-US" sz="1200" kern="1200" spc="-5" dirty="0">
                <a:solidFill>
                  <a:srgbClr val="000018"/>
                </a:solidFill>
                <a:cs typeface="Arial"/>
              </a:rPr>
              <a:t>Services.</a:t>
            </a:r>
            <a:endParaRPr lang="en-US" sz="1200" kern="1200" dirty="0">
              <a:solidFill>
                <a:prstClr val="black"/>
              </a:solidFill>
              <a:cs typeface="Arial"/>
            </a:endParaRPr>
          </a:p>
          <a:p>
            <a:pPr marL="12700" marR="139700" lvl="0" indent="0" fontAlgn="auto">
              <a:spcBef>
                <a:spcPts val="595"/>
              </a:spcBef>
              <a:spcAft>
                <a:spcPts val="0"/>
              </a:spcAft>
              <a:buClrTx/>
              <a:buNone/>
              <a:defRPr/>
            </a:pPr>
            <a:r>
              <a:rPr lang="en-US" sz="1200" kern="1200" spc="-5" dirty="0">
                <a:solidFill>
                  <a:srgbClr val="000018"/>
                </a:solidFill>
                <a:cs typeface="Arial"/>
              </a:rPr>
              <a:t>He </a:t>
            </a:r>
            <a:r>
              <a:rPr lang="en-US" sz="1200" kern="1200" spc="-10" dirty="0">
                <a:solidFill>
                  <a:srgbClr val="000018"/>
                </a:solidFill>
                <a:cs typeface="Arial"/>
              </a:rPr>
              <a:t>was </a:t>
            </a:r>
            <a:r>
              <a:rPr lang="en-US" sz="1200" kern="1200" spc="-5" dirty="0">
                <a:solidFill>
                  <a:srgbClr val="000018"/>
                </a:solidFill>
                <a:cs typeface="Arial"/>
              </a:rPr>
              <a:t>an adjunct professor in DePaul University's Master </a:t>
            </a:r>
            <a:r>
              <a:rPr lang="en-US" sz="1200" kern="1200" dirty="0">
                <a:solidFill>
                  <a:srgbClr val="000018"/>
                </a:solidFill>
                <a:cs typeface="Arial"/>
              </a:rPr>
              <a:t>of </a:t>
            </a:r>
            <a:r>
              <a:rPr lang="en-US" sz="1200" kern="1200" spc="-5" dirty="0">
                <a:solidFill>
                  <a:srgbClr val="000018"/>
                </a:solidFill>
                <a:cs typeface="Arial"/>
              </a:rPr>
              <a:t>Laws in Health Law Program, where he  taught a course on managed care. </a:t>
            </a:r>
            <a:r>
              <a:rPr lang="en-US" sz="1200" kern="1200" dirty="0">
                <a:solidFill>
                  <a:srgbClr val="000018"/>
                </a:solidFill>
                <a:cs typeface="Arial"/>
              </a:rPr>
              <a:t>After </a:t>
            </a:r>
            <a:r>
              <a:rPr lang="en-US" sz="1200" kern="1200" spc="-5" dirty="0">
                <a:solidFill>
                  <a:srgbClr val="000018"/>
                </a:solidFill>
                <a:cs typeface="Arial"/>
              </a:rPr>
              <a:t>law school, he served </a:t>
            </a:r>
            <a:r>
              <a:rPr lang="en-US" sz="1200" kern="1200" dirty="0">
                <a:solidFill>
                  <a:srgbClr val="000018"/>
                </a:solidFill>
                <a:cs typeface="Arial"/>
              </a:rPr>
              <a:t>as </a:t>
            </a:r>
            <a:r>
              <a:rPr lang="en-US" sz="1200" kern="1200" spc="-5" dirty="0">
                <a:solidFill>
                  <a:srgbClr val="000018"/>
                </a:solidFill>
                <a:cs typeface="Arial"/>
              </a:rPr>
              <a:t>a law clerk </a:t>
            </a:r>
            <a:r>
              <a:rPr lang="en-US" sz="1200" kern="1200" dirty="0">
                <a:solidFill>
                  <a:srgbClr val="000018"/>
                </a:solidFill>
                <a:cs typeface="Arial"/>
              </a:rPr>
              <a:t>to </a:t>
            </a:r>
            <a:r>
              <a:rPr lang="en-US" sz="1200" kern="1200" spc="-5" dirty="0">
                <a:solidFill>
                  <a:srgbClr val="000018"/>
                </a:solidFill>
                <a:cs typeface="Arial"/>
              </a:rPr>
              <a:t>Justice Daniel </a:t>
            </a:r>
            <a:r>
              <a:rPr lang="en-US" sz="1200" kern="1200" spc="-80" dirty="0">
                <a:solidFill>
                  <a:srgbClr val="000018"/>
                </a:solidFill>
                <a:cs typeface="Arial"/>
              </a:rPr>
              <a:t>P. </a:t>
            </a:r>
            <a:r>
              <a:rPr lang="en-US" sz="1200" kern="1200" spc="-5" dirty="0">
                <a:solidFill>
                  <a:srgbClr val="000018"/>
                </a:solidFill>
                <a:cs typeface="Arial"/>
              </a:rPr>
              <a:t>Ward </a:t>
            </a:r>
            <a:r>
              <a:rPr lang="en-US" sz="1200" kern="1200" dirty="0">
                <a:solidFill>
                  <a:srgbClr val="000018"/>
                </a:solidFill>
                <a:cs typeface="Arial"/>
              </a:rPr>
              <a:t>of  the </a:t>
            </a:r>
            <a:r>
              <a:rPr lang="en-US" sz="1200" kern="1200" spc="-5" dirty="0">
                <a:solidFill>
                  <a:srgbClr val="000018"/>
                </a:solidFill>
                <a:cs typeface="Arial"/>
              </a:rPr>
              <a:t>Illinois Supreme</a:t>
            </a:r>
            <a:r>
              <a:rPr lang="en-US" sz="1200" kern="1200" spc="-100" dirty="0">
                <a:solidFill>
                  <a:srgbClr val="000018"/>
                </a:solidFill>
                <a:cs typeface="Arial"/>
              </a:rPr>
              <a:t> </a:t>
            </a:r>
            <a:r>
              <a:rPr lang="en-US" sz="1200" kern="1200" spc="-5" dirty="0">
                <a:solidFill>
                  <a:srgbClr val="000018"/>
                </a:solidFill>
                <a:cs typeface="Arial"/>
              </a:rPr>
              <a:t>Court.</a:t>
            </a:r>
            <a:endParaRPr lang="en-US" sz="1200" kern="1200" dirty="0">
              <a:solidFill>
                <a:prstClr val="black"/>
              </a:solidFill>
              <a:cs typeface="Arial"/>
            </a:endParaRPr>
          </a:p>
          <a:p>
            <a:endParaRPr lang="en-US" dirty="0"/>
          </a:p>
        </p:txBody>
      </p:sp>
      <p:pic>
        <p:nvPicPr>
          <p:cNvPr id="5" name="Picture 4"/>
          <p:cNvPicPr>
            <a:picLocks noChangeAspect="1"/>
          </p:cNvPicPr>
          <p:nvPr/>
        </p:nvPicPr>
        <p:blipFill>
          <a:blip r:embed="rId3"/>
          <a:stretch>
            <a:fillRect/>
          </a:stretch>
        </p:blipFill>
        <p:spPr>
          <a:xfrm>
            <a:off x="427192" y="1371600"/>
            <a:ext cx="976972" cy="987552"/>
          </a:xfrm>
          <a:prstGeom prst="rect">
            <a:avLst/>
          </a:prstGeom>
        </p:spPr>
      </p:pic>
    </p:spTree>
    <p:extLst>
      <p:ext uri="{BB962C8B-B14F-4D97-AF65-F5344CB8AC3E}">
        <p14:creationId xmlns:p14="http://schemas.microsoft.com/office/powerpoint/2010/main" val="139469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04800" y="139959"/>
            <a:ext cx="8622384" cy="1045029"/>
          </a:xfrm>
        </p:spPr>
        <p:txBody>
          <a:bodyPr/>
          <a:lstStyle/>
          <a:p>
            <a:r>
              <a:rPr lang="en-US" altLang="en-US" dirty="0" smtClean="0"/>
              <a:t>Other Preventative Steps to Consider  (cont’d)</a:t>
            </a:r>
          </a:p>
        </p:txBody>
      </p:sp>
      <p:sp>
        <p:nvSpPr>
          <p:cNvPr id="58372" name="Rectangle 3"/>
          <p:cNvSpPr>
            <a:spLocks noGrp="1" noChangeArrowheads="1"/>
          </p:cNvSpPr>
          <p:nvPr>
            <p:ph idx="1"/>
          </p:nvPr>
        </p:nvSpPr>
        <p:spPr/>
        <p:txBody>
          <a:bodyPr/>
          <a:lstStyle/>
          <a:p>
            <a:pPr lvl="0"/>
            <a:r>
              <a:rPr lang="en-US" altLang="en-US" dirty="0">
                <a:solidFill>
                  <a:srgbClr val="000000"/>
                </a:solidFill>
              </a:rPr>
              <a:t>If the file information would help the hospital, can the privilege be waived in order to defend the case?  Realize that plaintiff also would have access.  Will this help or hurt you?</a:t>
            </a:r>
          </a:p>
          <a:p>
            <a:pPr lvl="1"/>
            <a:r>
              <a:rPr lang="en-US" altLang="en-US" dirty="0" smtClean="0"/>
              <a:t>The answers to these questions are important because the hospital may want to create a record of compliance with its duty that is not part of an inadmissible peer review file.  This effort must be coordinated with internal and/or external legal counsel</a:t>
            </a:r>
          </a:p>
          <a:p>
            <a:r>
              <a:rPr lang="en-US" altLang="en-US" dirty="0" smtClean="0"/>
              <a:t>Otherwise, take steps for maximizing protections under state and peer review statues </a:t>
            </a:r>
          </a:p>
        </p:txBody>
      </p:sp>
    </p:spTree>
    <p:extLst>
      <p:ext uri="{BB962C8B-B14F-4D97-AF65-F5344CB8AC3E}">
        <p14:creationId xmlns:p14="http://schemas.microsoft.com/office/powerpoint/2010/main" val="3320169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4800" y="241040"/>
            <a:ext cx="8540905" cy="887963"/>
          </a:xfrm>
        </p:spPr>
        <p:txBody>
          <a:bodyPr/>
          <a:lstStyle/>
          <a:p>
            <a:r>
              <a:rPr lang="en-US" altLang="en-US" dirty="0" smtClean="0"/>
              <a:t>Steps to Maximize Confidentiality Protection Under Privilege Statutes</a:t>
            </a:r>
          </a:p>
        </p:txBody>
      </p:sp>
      <p:sp>
        <p:nvSpPr>
          <p:cNvPr id="81923" name="Rectangle 3"/>
          <p:cNvSpPr>
            <a:spLocks noGrp="1" noChangeArrowheads="1"/>
          </p:cNvSpPr>
          <p:nvPr>
            <p:ph idx="1"/>
          </p:nvPr>
        </p:nvSpPr>
        <p:spPr/>
        <p:txBody>
          <a:bodyPr/>
          <a:lstStyle/>
          <a:p>
            <a:r>
              <a:rPr lang="en-US" altLang="en-US" dirty="0" smtClean="0"/>
              <a:t>It is important for all medical staff leaders and the hospital to know the language and interpretation of your peer review statute</a:t>
            </a:r>
          </a:p>
          <a:p>
            <a:r>
              <a:rPr lang="en-US" altLang="en-US" dirty="0" smtClean="0"/>
              <a:t>As a general rule, courts do not like privilege statutes which effectively deny access to information</a:t>
            </a:r>
          </a:p>
          <a:p>
            <a:r>
              <a:rPr lang="en-US" altLang="en-US" dirty="0" smtClean="0"/>
              <a:t>Although appellate courts uphold this privilege, trial courts especially look for ways to potentially limit its application and will strictly interpret the statute</a:t>
            </a:r>
          </a:p>
          <a:p>
            <a:r>
              <a:rPr lang="en-US" altLang="en-US" dirty="0" smtClean="0"/>
              <a:t>The courts have criticized attorneys for simply asserting the confidentiality protections under the Act without attempting to educate the court about what credentialed and peer review is or explaining why the information in question should be treated as confidential under the Act</a:t>
            </a:r>
          </a:p>
          <a:p>
            <a:r>
              <a:rPr lang="en-US" altLang="en-US" dirty="0" smtClean="0"/>
              <a:t>One effective means of improving the hospital and medical staffs odds is to adopt a medical staff bylaw provision or policy which defines “peer review” and “peer review committee” in an expansive manner while still consistent with the language of the Act.  Examples are set forth below:</a:t>
            </a:r>
          </a:p>
        </p:txBody>
      </p:sp>
    </p:spTree>
    <p:extLst>
      <p:ext uri="{BB962C8B-B14F-4D97-AF65-F5344CB8AC3E}">
        <p14:creationId xmlns:p14="http://schemas.microsoft.com/office/powerpoint/2010/main" val="1876083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Steps to Maximize Confidentiality Protection Under Privilege Statutes (cont.)</a:t>
            </a:r>
            <a:endParaRPr lang="en-US" altLang="en-US" dirty="0" smtClean="0"/>
          </a:p>
        </p:txBody>
      </p:sp>
      <p:sp>
        <p:nvSpPr>
          <p:cNvPr id="82947" name="Rectangle 3"/>
          <p:cNvSpPr>
            <a:spLocks noGrp="1" noChangeArrowheads="1"/>
          </p:cNvSpPr>
          <p:nvPr>
            <p:ph idx="1"/>
          </p:nvPr>
        </p:nvSpPr>
        <p:spPr/>
        <p:txBody>
          <a:bodyPr/>
          <a:lstStyle/>
          <a:p>
            <a:r>
              <a:rPr lang="en-US" altLang="en-US" dirty="0" smtClean="0"/>
              <a:t>“Peer Review” refers to any and all activities and conduct which involve efforts to reduce morbidity and mortality, improve patient care or engage in professional discipline.  These activities and conduct include, but are not limited to:  the evaluation of medical care, the making of recommendations in </a:t>
            </a:r>
            <a:r>
              <a:rPr lang="en-US" altLang="en-US" dirty="0" err="1" smtClean="0"/>
              <a:t>credentiality</a:t>
            </a:r>
            <a:r>
              <a:rPr lang="en-US" altLang="en-US" dirty="0" smtClean="0"/>
              <a:t> and delineation of privileges for Physicians, </a:t>
            </a:r>
            <a:r>
              <a:rPr lang="en-US" altLang="en-US" dirty="0" err="1" smtClean="0"/>
              <a:t>LIPs</a:t>
            </a:r>
            <a:r>
              <a:rPr lang="en-US" altLang="en-US" dirty="0" smtClean="0"/>
              <a:t> or </a:t>
            </a:r>
            <a:r>
              <a:rPr lang="en-US" altLang="en-US" dirty="0" err="1" smtClean="0"/>
              <a:t>AHPs</a:t>
            </a:r>
            <a:r>
              <a:rPr lang="en-US" altLang="en-US" dirty="0" smtClean="0"/>
              <a:t> seeking or holding such Clinical Privileges at a Medical Center facility, addressing the quality of care provided to patients, the evaluation of appointment and reappointment provided to patients, the evaluation of appointment and reappointment applications and qualifications of Physicians, </a:t>
            </a:r>
            <a:r>
              <a:rPr lang="en-US" altLang="en-US" dirty="0" err="1" smtClean="0"/>
              <a:t>LIPs</a:t>
            </a:r>
            <a:r>
              <a:rPr lang="en-US" altLang="en-US" dirty="0" smtClean="0"/>
              <a:t> or </a:t>
            </a:r>
            <a:r>
              <a:rPr lang="en-US" altLang="en-US" dirty="0" err="1" smtClean="0"/>
              <a:t>AHPs</a:t>
            </a:r>
            <a:r>
              <a:rPr lang="en-US" altLang="en-US" dirty="0" smtClean="0"/>
              <a:t>, the evaluations of complaints, incidents and other similar communications filed against members of the Medical Staff and others granted clinical Privileges.  They also include the receipt, review, analysis, acting on and issuance of incident reports, quality and utilization review functions, and other functions and activities related thereto or referenced or described in any Peer Review policy, as may be performed by the Medical Staff or the Governing Board directly or on their behalf and by those assisting the Medical Staff and Board in its Peer Review activities and conduct including, without </a:t>
            </a:r>
            <a:r>
              <a:rPr lang="en-US" altLang="en-US" dirty="0"/>
              <a:t>including, without limitation, employees, designees, representatives, agents, attorneys, consultants, investigators, experts, assistants, clerks, staff and any other person or organization who assist in performing Peer review functions, conduct or activities</a:t>
            </a:r>
          </a:p>
          <a:p>
            <a:endParaRPr lang="en-US" altLang="en-US" dirty="0" smtClean="0"/>
          </a:p>
        </p:txBody>
      </p:sp>
    </p:spTree>
    <p:extLst>
      <p:ext uri="{BB962C8B-B14F-4D97-AF65-F5344CB8AC3E}">
        <p14:creationId xmlns:p14="http://schemas.microsoft.com/office/powerpoint/2010/main" val="3522015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Steps to Maximize Confidentiality Protection Under Privilege Statutes (cont.)</a:t>
            </a:r>
            <a:endParaRPr lang="en-US" altLang="en-US" dirty="0" smtClean="0"/>
          </a:p>
        </p:txBody>
      </p:sp>
      <p:sp>
        <p:nvSpPr>
          <p:cNvPr id="82947" name="Rectangle 3"/>
          <p:cNvSpPr>
            <a:spLocks noGrp="1" noChangeArrowheads="1"/>
          </p:cNvSpPr>
          <p:nvPr>
            <p:ph idx="1"/>
          </p:nvPr>
        </p:nvSpPr>
        <p:spPr>
          <a:xfrm>
            <a:off x="226244" y="1261621"/>
            <a:ext cx="8619462" cy="5101472"/>
          </a:xfrm>
        </p:spPr>
        <p:txBody>
          <a:bodyPr/>
          <a:lstStyle/>
          <a:p>
            <a:r>
              <a:rPr lang="en-US" altLang="en-US" dirty="0" smtClean="0"/>
              <a:t>“Peer Review Committee” means a Committee, Section, Division, Department of the Medical Staff or the Governing Board as well as the Medical Staff and the Governing Board as a whole that participates in any Peer Review function, conduct or activity as defined in these Bylaws.  Included are those serving as members of the Peer Review committee or their employees, designees, representatives, agents, attorneys, consultants, investigators, experts, assistants, clerks, staff and any other person or organization, whether internal or external, who assist the Peer Review Committee in performing its Peer Review functions, conduct or activities.  All reports, studies, analyses, recommendations, and other similar communications which are authorized, requested or reviewed by a Peer Review Committee or persons acting on behalf of a Peer Review Committee shall be </a:t>
            </a:r>
            <a:r>
              <a:rPr lang="en-US" altLang="en-US" dirty="0"/>
              <a:t>treated as strictly confidential and not subject to discovery nor admissible as evidence consistent with those protections afforded under the Medical Studies Act.  If a Peer Review Committee deems appropriate, it may seek assistance from other Peer Review Committees or other committees or individuals inside or outside the Medical Center.  As an example, a Peer review Committee shall include, without limitation:  the </a:t>
            </a:r>
            <a:r>
              <a:rPr lang="en-US" altLang="en-US" dirty="0" err="1"/>
              <a:t>MEC</a:t>
            </a:r>
            <a:r>
              <a:rPr lang="en-US" altLang="en-US" dirty="0"/>
              <a:t>, all clinical Departments and Divisions, the Credentials Committee, the Performance Improvement/Risk Management Committee, Infection Control Committee, the Physician’s Assistance Committee, the Governing Board and all other Committees when performing Peer Review functions, conduct or activities</a:t>
            </a:r>
          </a:p>
          <a:p>
            <a:endParaRPr lang="en-US" altLang="en-US" dirty="0"/>
          </a:p>
          <a:p>
            <a:endParaRPr lang="en-US" altLang="en-US" dirty="0" smtClean="0"/>
          </a:p>
        </p:txBody>
      </p:sp>
    </p:spTree>
    <p:extLst>
      <p:ext uri="{BB962C8B-B14F-4D97-AF65-F5344CB8AC3E}">
        <p14:creationId xmlns:p14="http://schemas.microsoft.com/office/powerpoint/2010/main" val="409028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smtClean="0"/>
              <a:t>Steps to Maximize Confidentiality Protection Under Privilege Statutes (cont.)</a:t>
            </a:r>
          </a:p>
        </p:txBody>
      </p:sp>
      <p:sp>
        <p:nvSpPr>
          <p:cNvPr id="83971" name="Rectangle 3"/>
          <p:cNvSpPr>
            <a:spLocks noGrp="1" noChangeArrowheads="1"/>
          </p:cNvSpPr>
          <p:nvPr>
            <p:ph idx="1"/>
          </p:nvPr>
        </p:nvSpPr>
        <p:spPr>
          <a:xfrm>
            <a:off x="304800" y="1295400"/>
            <a:ext cx="8547126" cy="4621212"/>
          </a:xfrm>
        </p:spPr>
        <p:txBody>
          <a:bodyPr/>
          <a:lstStyle/>
          <a:p>
            <a:pPr lvl="0"/>
            <a:r>
              <a:rPr lang="en-US" altLang="en-US" dirty="0" smtClean="0"/>
              <a:t>Another concept to keep in mind is that Appellate Courts have held that information which is normally generated within the hospital or medical staff which is not clearly treated as a “peer review document” cannot be kept confidential by simply submitting it to a Peer Review Committee for review and action.  Therefore, the hospital and medical staff should consider identifying those kinds of reports, such as incident reports, quality assurance reports, etc., as being requested by or authorized by a qualified Peer Review Committee</a:t>
            </a:r>
          </a:p>
          <a:p>
            <a:r>
              <a:rPr lang="en-US" altLang="en-US" dirty="0" smtClean="0"/>
              <a:t>Unilateral vs. committee action should be avoided</a:t>
            </a:r>
          </a:p>
          <a:p>
            <a:r>
              <a:rPr lang="en-US" altLang="en-US" dirty="0"/>
              <a:t>Self-serving language such as “privileged and confidential under the Act:  document cannot be admissible or subject to discovery” should be placed at the top or bottom of Peer Review materials</a:t>
            </a:r>
          </a:p>
          <a:p>
            <a:r>
              <a:rPr lang="en-US" altLang="en-US" dirty="0"/>
              <a:t>If there is a challenge as to whether the Act applies to Peer Review documents, hospital and medical staff should prepare appropriate affidavits, or other testimonials which effectively educate the court as to why these materials should be considered confidential and therefore, protected under the Act</a:t>
            </a:r>
          </a:p>
          <a:p>
            <a:endParaRPr lang="en-US" altLang="en-US" dirty="0" smtClean="0"/>
          </a:p>
          <a:p>
            <a:endParaRPr lang="en-US" altLang="en-US" dirty="0" smtClean="0"/>
          </a:p>
        </p:txBody>
      </p:sp>
    </p:spTree>
    <p:extLst>
      <p:ext uri="{BB962C8B-B14F-4D97-AF65-F5344CB8AC3E}">
        <p14:creationId xmlns:p14="http://schemas.microsoft.com/office/powerpoint/2010/main" val="326019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7" y="139429"/>
            <a:ext cx="8484124" cy="991787"/>
          </a:xfrm>
        </p:spPr>
        <p:txBody>
          <a:bodyPr anchor="t"/>
          <a:lstStyle/>
          <a:p>
            <a:r>
              <a:rPr lang="en-US" altLang="en-US" sz="2200" dirty="0" smtClean="0"/>
              <a:t>How do state privilege protections compare to those offered under the Patient Safety and Quality Improvement Act of 2005? - Illinois </a:t>
            </a:r>
            <a:br>
              <a:rPr lang="en-US" altLang="en-US" sz="2200" dirty="0" smtClean="0"/>
            </a:br>
            <a:endParaRPr lang="en-US" sz="2200" dirty="0"/>
          </a:p>
        </p:txBody>
      </p:sp>
      <p:sp>
        <p:nvSpPr>
          <p:cNvPr id="3" name="Content Placeholder 2"/>
          <p:cNvSpPr>
            <a:spLocks noGrp="1"/>
          </p:cNvSpPr>
          <p:nvPr>
            <p:ph idx="1"/>
          </p:nvPr>
        </p:nvSpPr>
        <p:spPr>
          <a:xfrm>
            <a:off x="427192" y="1295400"/>
            <a:ext cx="8418513" cy="4982852"/>
          </a:xfrm>
        </p:spPr>
        <p:txBody>
          <a:bodyPr/>
          <a:lstStyle/>
          <a:p>
            <a:r>
              <a:rPr lang="en-US" dirty="0" smtClean="0"/>
              <a:t>Illinois</a:t>
            </a:r>
          </a:p>
          <a:p>
            <a:pPr lvl="1"/>
            <a:r>
              <a:rPr lang="en-US" dirty="0" smtClean="0"/>
              <a:t>735 ILCS 5/8-2101</a:t>
            </a:r>
          </a:p>
          <a:p>
            <a:pPr lvl="2"/>
            <a:r>
              <a:rPr lang="en-US" dirty="0" smtClean="0"/>
              <a:t>All information, interviews, reports, statements, memoranda, recommendations, letters of reference or other third party confidential assessments of a health care practitioner’s professional competence, or other data</a:t>
            </a:r>
          </a:p>
          <a:p>
            <a:pPr lvl="2"/>
            <a:r>
              <a:rPr lang="en-US" dirty="0" smtClean="0"/>
              <a:t>Allied medical societies, health maintenance organizations, medical organizations under contract with health maintenance organizations or with insurance or other health care delivery entities or facilities </a:t>
            </a:r>
          </a:p>
          <a:p>
            <a:pPr lvl="2"/>
            <a:r>
              <a:rPr lang="en-US" dirty="0" smtClean="0"/>
              <a:t>Their agents, committees of ambulatory surgical treatment centers or post-surgical recovery centers or their medical staffs, or committees of licensed or accredited hospitals or their medical staffs</a:t>
            </a:r>
          </a:p>
          <a:p>
            <a:pPr lvl="2"/>
            <a:r>
              <a:rPr lang="en-US" dirty="0"/>
              <a:t>Including Patient Care Audit Committees, Medical Care Evaluation Committees, Utilization Review committees, Credential Committees and Executive Committees,, or their designees (but not the medical records pertaining to the patient), used in the course of internal quality control or of medical study for the purpose of reducing morbidity or mortality, or for improving patient care or increasing organ and tissue donation</a:t>
            </a:r>
          </a:p>
          <a:p>
            <a:pPr lvl="2"/>
            <a:endParaRPr lang="en-US" dirty="0"/>
          </a:p>
        </p:txBody>
      </p:sp>
    </p:spTree>
    <p:extLst>
      <p:ext uri="{BB962C8B-B14F-4D97-AF65-F5344CB8AC3E}">
        <p14:creationId xmlns:p14="http://schemas.microsoft.com/office/powerpoint/2010/main" val="3418193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44" y="137345"/>
            <a:ext cx="8493550" cy="1054360"/>
          </a:xfrm>
        </p:spPr>
        <p:txBody>
          <a:bodyPr anchor="t"/>
          <a:lstStyle/>
          <a:p>
            <a:r>
              <a:rPr lang="en-US" altLang="en-US" sz="2200" dirty="0" smtClean="0"/>
              <a:t>How do state privilege protections compare to those offered under the Patient Safety and Quality Improvement Act of 2005? – Illinois (cont’d)</a:t>
            </a:r>
            <a:br>
              <a:rPr lang="en-US" altLang="en-US" sz="2200" dirty="0" smtClean="0"/>
            </a:br>
            <a:endParaRPr lang="en-US" sz="2200" dirty="0"/>
          </a:p>
        </p:txBody>
      </p:sp>
      <p:sp>
        <p:nvSpPr>
          <p:cNvPr id="3" name="Content Placeholder 2"/>
          <p:cNvSpPr>
            <a:spLocks noGrp="1"/>
          </p:cNvSpPr>
          <p:nvPr>
            <p:ph idx="1"/>
          </p:nvPr>
        </p:nvSpPr>
        <p:spPr>
          <a:xfrm>
            <a:off x="427192" y="1295399"/>
            <a:ext cx="8418513" cy="4879157"/>
          </a:xfrm>
        </p:spPr>
        <p:txBody>
          <a:bodyPr/>
          <a:lstStyle/>
          <a:p>
            <a:pPr lvl="2"/>
            <a:r>
              <a:rPr lang="en-US" dirty="0" smtClean="0"/>
              <a:t>Shall be privileged, strictly confidential and shall be used only for medical research, the evaluation and improvement of quality care, or granting, limiting or revoking staff privileges or agreements for services</a:t>
            </a:r>
          </a:p>
          <a:p>
            <a:pPr lvl="2"/>
            <a:r>
              <a:rPr lang="en-US" dirty="0" smtClean="0"/>
              <a:t>Information can be used in disciplinary hearings and subsequent judicial review</a:t>
            </a:r>
          </a:p>
          <a:p>
            <a:pPr lvl="2"/>
            <a:r>
              <a:rPr lang="en-US" dirty="0"/>
              <a:t>Protections have been interpreted fairly broadly but information produced for a different purpose, i.e., risk management, is not protected even if used by a peer review committee</a:t>
            </a:r>
          </a:p>
          <a:p>
            <a:pPr lvl="2"/>
            <a:r>
              <a:rPr lang="en-US" dirty="0"/>
              <a:t>Although the Medical Studies Act references “medical organizations” under contract with HMOs or other healthcare delivery entities or facilities, surgicenters and hospitals, Appellate Courts have not extended protections to nursing homes or </a:t>
            </a:r>
            <a:r>
              <a:rPr lang="en-US" dirty="0" smtClean="0"/>
              <a:t>pharmacies</a:t>
            </a:r>
          </a:p>
          <a:p>
            <a:pPr lvl="2"/>
            <a:r>
              <a:rPr lang="en-US" dirty="0"/>
              <a:t>Protections cannot be waived if used for statutory purposes</a:t>
            </a:r>
          </a:p>
          <a:p>
            <a:pPr lvl="2"/>
            <a:r>
              <a:rPr lang="en-US" dirty="0"/>
              <a:t>Information arguably can be shared throughout the system among controlled affiliates subject to physician authorization</a:t>
            </a:r>
          </a:p>
          <a:p>
            <a:pPr lvl="2"/>
            <a:r>
              <a:rPr lang="en-US" dirty="0"/>
              <a:t>Protections do not apply to federal claims brought in federal court</a:t>
            </a:r>
          </a:p>
          <a:p>
            <a:pPr lvl="2"/>
            <a:endParaRPr lang="en-US" dirty="0"/>
          </a:p>
          <a:p>
            <a:pPr lvl="6"/>
            <a:endParaRPr lang="en-US" dirty="0" smtClean="0"/>
          </a:p>
          <a:p>
            <a:endParaRPr lang="en-US" dirty="0" smtClean="0"/>
          </a:p>
          <a:p>
            <a:endParaRPr lang="en-US" dirty="0"/>
          </a:p>
        </p:txBody>
      </p:sp>
    </p:spTree>
    <p:extLst>
      <p:ext uri="{BB962C8B-B14F-4D97-AF65-F5344CB8AC3E}">
        <p14:creationId xmlns:p14="http://schemas.microsoft.com/office/powerpoint/2010/main" val="2167883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76" y="156199"/>
            <a:ext cx="8479379" cy="1003298"/>
          </a:xfrm>
        </p:spPr>
        <p:txBody>
          <a:bodyPr anchor="t"/>
          <a:lstStyle/>
          <a:p>
            <a:r>
              <a:rPr lang="en-US" altLang="en-US" sz="2200" dirty="0" smtClean="0"/>
              <a:t>How do state privilege protections compare to those offered under the Patient Safety and Quality Improvement Act of 2005? - Illinois (cont’d)</a:t>
            </a:r>
            <a:br>
              <a:rPr lang="en-US" altLang="en-US" sz="2200" dirty="0" smtClean="0"/>
            </a:br>
            <a:endParaRPr lang="en-US" sz="2200" dirty="0"/>
          </a:p>
        </p:txBody>
      </p:sp>
      <p:sp>
        <p:nvSpPr>
          <p:cNvPr id="3" name="Content Placeholder 2"/>
          <p:cNvSpPr>
            <a:spLocks noGrp="1"/>
          </p:cNvSpPr>
          <p:nvPr>
            <p:ph idx="1"/>
          </p:nvPr>
        </p:nvSpPr>
        <p:spPr/>
        <p:txBody>
          <a:bodyPr/>
          <a:lstStyle/>
          <a:p>
            <a:r>
              <a:rPr lang="en-US" dirty="0" smtClean="0"/>
              <a:t>Patient </a:t>
            </a:r>
            <a:r>
              <a:rPr lang="en-US" dirty="0"/>
              <a:t>Safety and Quality Improvement Act of 2005</a:t>
            </a:r>
          </a:p>
          <a:p>
            <a:pPr lvl="1"/>
            <a:r>
              <a:rPr lang="en-US" dirty="0"/>
              <a:t>Any data, reports, records, memoranda, analyses (such as Root Cause Analyses (RCA)), or written or oral statements (or copies of any of this material) which could improve patient safety, health care quality, or health care outcomes; and that: </a:t>
            </a:r>
          </a:p>
          <a:p>
            <a:pPr lvl="1"/>
            <a:r>
              <a:rPr lang="en-US" dirty="0"/>
              <a:t>Are assembled or developed by a provider for reporting to a PSO and are reported to a Patient Safety Organization (“PSO”), which includes information that is documented as within a patient safety evaluation system (“PSES”) for reporting to a PSO, and such documentation includes the date the information entered the PSES; </a:t>
            </a:r>
            <a:r>
              <a:rPr lang="en-US" dirty="0" smtClean="0"/>
              <a:t>or</a:t>
            </a:r>
          </a:p>
          <a:p>
            <a:pPr lvl="1"/>
            <a:r>
              <a:rPr lang="en-US" dirty="0"/>
              <a:t>Are developed by a </a:t>
            </a:r>
            <a:r>
              <a:rPr lang="en-US" dirty="0" err="1"/>
              <a:t>PSO</a:t>
            </a:r>
            <a:r>
              <a:rPr lang="en-US" dirty="0"/>
              <a:t> for the conduct of patient safety activities; or</a:t>
            </a:r>
          </a:p>
          <a:p>
            <a:pPr lvl="1"/>
            <a:r>
              <a:rPr lang="en-US" dirty="0"/>
              <a:t>Which identify or constitute the deliberations or analysis of, or identify the fact of reporting pursuant to, a PSES.</a:t>
            </a:r>
          </a:p>
          <a:p>
            <a:pPr lvl="1"/>
            <a:endParaRPr lang="en-US" dirty="0"/>
          </a:p>
          <a:p>
            <a:pPr lvl="2"/>
            <a:endParaRPr lang="en-US" dirty="0" smtClean="0"/>
          </a:p>
          <a:p>
            <a:pPr lvl="2"/>
            <a:endParaRPr lang="en-US" dirty="0"/>
          </a:p>
        </p:txBody>
      </p:sp>
    </p:spTree>
    <p:extLst>
      <p:ext uri="{BB962C8B-B14F-4D97-AF65-F5344CB8AC3E}">
        <p14:creationId xmlns:p14="http://schemas.microsoft.com/office/powerpoint/2010/main" val="283983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8683"/>
            <a:ext cx="8540905" cy="1014167"/>
          </a:xfrm>
        </p:spPr>
        <p:txBody>
          <a:bodyPr anchor="t"/>
          <a:lstStyle/>
          <a:p>
            <a:r>
              <a:rPr lang="en-US" altLang="en-US" sz="2200" dirty="0" smtClean="0"/>
              <a:t>How do state privilege protections compare to those offered under the Patient Safety and Quality Improvement Act of 2005? - Illinois (cont’d)</a:t>
            </a:r>
            <a:br>
              <a:rPr lang="en-US" altLang="en-US" sz="2200" dirty="0" smtClean="0"/>
            </a:br>
            <a:endParaRPr lang="en-US" sz="2200" dirty="0"/>
          </a:p>
        </p:txBody>
      </p:sp>
      <p:sp>
        <p:nvSpPr>
          <p:cNvPr id="3" name="Content Placeholder 2"/>
          <p:cNvSpPr>
            <a:spLocks noGrp="1"/>
          </p:cNvSpPr>
          <p:nvPr>
            <p:ph idx="1"/>
          </p:nvPr>
        </p:nvSpPr>
        <p:spPr/>
        <p:txBody>
          <a:bodyPr/>
          <a:lstStyle/>
          <a:p>
            <a:r>
              <a:rPr lang="en-US" altLang="en-US" sz="1600" b="0" dirty="0" smtClean="0"/>
              <a:t>What types of information can be considered for inclusion in the PSES for collection and reporting to the </a:t>
            </a:r>
            <a:r>
              <a:rPr lang="en-US" altLang="en-US" sz="1600" b="0" dirty="0" err="1" smtClean="0"/>
              <a:t>PSO</a:t>
            </a:r>
            <a:r>
              <a:rPr lang="en-US" altLang="en-US" sz="1600" b="0" dirty="0" smtClean="0"/>
              <a:t>, or treated as deliberations or analysis,  if used to promote patient safety and quality?</a:t>
            </a:r>
            <a:br>
              <a:rPr lang="en-US" altLang="en-US" sz="1600" b="0" dirty="0" smtClean="0"/>
            </a:br>
            <a:r>
              <a:rPr lang="en-US" altLang="en-US" sz="1600" dirty="0" smtClean="0"/>
              <a:t>_______________________________________________________</a:t>
            </a:r>
          </a:p>
          <a:p>
            <a:pPr lvl="1"/>
            <a:r>
              <a:rPr lang="en-US" altLang="en-US" sz="1600" dirty="0" smtClean="0"/>
              <a:t>Medical error or proactive risk assessments, root cause analysis</a:t>
            </a:r>
          </a:p>
          <a:p>
            <a:pPr lvl="1"/>
            <a:r>
              <a:rPr lang="en-US" altLang="en-US" sz="1600" dirty="0" smtClean="0"/>
              <a:t>Risk Management – Not all activities will qualify such as claims management, but incident reports, investigation notes, interview notes, RCA notes, etc., tied to activities within the PSES can be protected</a:t>
            </a:r>
          </a:p>
          <a:p>
            <a:pPr lvl="1"/>
            <a:r>
              <a:rPr lang="en-US" altLang="en-US" sz="1600" dirty="0" smtClean="0"/>
              <a:t>Outcome/Quality—may be practitioner specific</a:t>
            </a:r>
          </a:p>
          <a:p>
            <a:pPr lvl="1"/>
            <a:r>
              <a:rPr lang="en-US" altLang="en-US" sz="1600" dirty="0" smtClean="0"/>
              <a:t>Peer review</a:t>
            </a:r>
          </a:p>
          <a:p>
            <a:pPr lvl="1"/>
            <a:r>
              <a:rPr lang="en-US" altLang="en-US" sz="1600" dirty="0" smtClean="0"/>
              <a:t>Relevant portions of Committee minutes for activities included in the PSES relating to improving patient quality and reducing risks</a:t>
            </a:r>
          </a:p>
          <a:p>
            <a:pPr lvl="1"/>
            <a:r>
              <a:rPr lang="en-US" altLang="en-US" sz="1600" dirty="0" smtClean="0"/>
              <a:t>Deliberations or analysis</a:t>
            </a:r>
          </a:p>
          <a:p>
            <a:pPr lvl="1"/>
            <a:endParaRPr lang="en-US" altLang="en-US" dirty="0" smtClean="0"/>
          </a:p>
          <a:p>
            <a:pPr lvl="1"/>
            <a:endParaRPr lang="en-US" dirty="0"/>
          </a:p>
        </p:txBody>
      </p:sp>
    </p:spTree>
    <p:extLst>
      <p:ext uri="{BB962C8B-B14F-4D97-AF65-F5344CB8AC3E}">
        <p14:creationId xmlns:p14="http://schemas.microsoft.com/office/powerpoint/2010/main" val="411941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3609"/>
            <a:ext cx="8540905" cy="1033021"/>
          </a:xfrm>
        </p:spPr>
        <p:txBody>
          <a:bodyPr anchor="t"/>
          <a:lstStyle/>
          <a:p>
            <a:r>
              <a:rPr lang="en-US" altLang="en-US" sz="2200" dirty="0" smtClean="0"/>
              <a:t>How do state privilege protections compare to those offered under the Patient Safety and Quality Improvement Act of 2005? - Illinois (cont’d)</a:t>
            </a:r>
            <a:br>
              <a:rPr lang="en-US" altLang="en-US" sz="2200" dirty="0" smtClean="0"/>
            </a:br>
            <a:endParaRPr lang="en-US" sz="2200" dirty="0"/>
          </a:p>
        </p:txBody>
      </p:sp>
      <p:sp>
        <p:nvSpPr>
          <p:cNvPr id="3" name="Content Placeholder 2"/>
          <p:cNvSpPr>
            <a:spLocks noGrp="1"/>
          </p:cNvSpPr>
          <p:nvPr>
            <p:ph idx="1"/>
          </p:nvPr>
        </p:nvSpPr>
        <p:spPr/>
        <p:txBody>
          <a:bodyPr/>
          <a:lstStyle/>
          <a:p>
            <a:pPr lvl="1"/>
            <a:r>
              <a:rPr lang="en-US" altLang="en-US" sz="1600" dirty="0" smtClean="0"/>
              <a:t>Privileged materials and information are not limited to committee work product unlike the </a:t>
            </a:r>
            <a:r>
              <a:rPr lang="en-US" altLang="en-US" sz="1600" dirty="0" err="1" smtClean="0"/>
              <a:t>MSA</a:t>
            </a:r>
            <a:endParaRPr lang="en-US" altLang="en-US" sz="1600" dirty="0" smtClean="0"/>
          </a:p>
          <a:p>
            <a:r>
              <a:rPr lang="en-US" altLang="en-US" sz="1600" b="0" dirty="0"/>
              <a:t>What is not PSWP?</a:t>
            </a:r>
          </a:p>
          <a:p>
            <a:pPr lvl="1"/>
            <a:r>
              <a:rPr lang="en-US" altLang="en-US" sz="1600" dirty="0"/>
              <a:t>Patient's medical record, billing and discharge information, or any other original patient or provider information</a:t>
            </a:r>
          </a:p>
          <a:p>
            <a:pPr lvl="1"/>
            <a:r>
              <a:rPr lang="en-US" altLang="en-US" sz="1600" dirty="0"/>
              <a:t>Information that is collected, maintained, or developed separately, or exists separately, from a PSES. Such separate information or a copy thereof reported to a PSO shall not by reason of its reporting be considered PSWP but the copy can be considered </a:t>
            </a:r>
            <a:r>
              <a:rPr lang="en-US" altLang="en-US" sz="1600" dirty="0" err="1" smtClean="0"/>
              <a:t>PSWP</a:t>
            </a:r>
            <a:endParaRPr lang="en-US" altLang="en-US" sz="1600" dirty="0" smtClean="0"/>
          </a:p>
          <a:p>
            <a:pPr lvl="1"/>
            <a:r>
              <a:rPr lang="en-US" altLang="en-US" sz="1600" dirty="0" err="1"/>
              <a:t>PSWP</a:t>
            </a:r>
            <a:r>
              <a:rPr lang="en-US" altLang="en-US" sz="1600" dirty="0"/>
              <a:t> assembled or developed by a provider for reporting to a </a:t>
            </a:r>
            <a:r>
              <a:rPr lang="en-US" altLang="en-US" sz="1600" dirty="0" err="1"/>
              <a:t>PSO</a:t>
            </a:r>
            <a:r>
              <a:rPr lang="en-US" altLang="en-US" sz="1600" dirty="0"/>
              <a:t> but removed from a PSES is no longer considered </a:t>
            </a:r>
            <a:r>
              <a:rPr lang="en-US" altLang="en-US" sz="1600" dirty="0" err="1"/>
              <a:t>PSWP</a:t>
            </a:r>
            <a:r>
              <a:rPr lang="en-US" altLang="en-US" sz="1600" dirty="0"/>
              <a:t> if:</a:t>
            </a:r>
          </a:p>
          <a:p>
            <a:pPr lvl="2"/>
            <a:r>
              <a:rPr lang="en-US" altLang="en-US" sz="1600" dirty="0"/>
              <a:t>Information has not yet been reported to a </a:t>
            </a:r>
            <a:r>
              <a:rPr lang="en-US" altLang="en-US" sz="1600" dirty="0" err="1"/>
              <a:t>PSO</a:t>
            </a:r>
            <a:r>
              <a:rPr lang="en-US" altLang="en-US" sz="1600" dirty="0"/>
              <a:t>; and</a:t>
            </a:r>
          </a:p>
          <a:p>
            <a:pPr lvl="2"/>
            <a:r>
              <a:rPr lang="en-US" altLang="en-US" sz="1600" dirty="0"/>
              <a:t>Provider documents the act and date of removal of such information from the PSES</a:t>
            </a:r>
          </a:p>
          <a:p>
            <a:pPr lvl="1"/>
            <a:endParaRPr lang="en-US" altLang="en-US" dirty="0"/>
          </a:p>
          <a:p>
            <a:pPr lvl="1"/>
            <a:endParaRPr lang="en-US" altLang="en-US" dirty="0" smtClean="0"/>
          </a:p>
          <a:p>
            <a:endParaRPr lang="en-US" dirty="0"/>
          </a:p>
        </p:txBody>
      </p:sp>
    </p:spTree>
    <p:extLst>
      <p:ext uri="{BB962C8B-B14F-4D97-AF65-F5344CB8AC3E}">
        <p14:creationId xmlns:p14="http://schemas.microsoft.com/office/powerpoint/2010/main" val="77380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Goals of Presentation</a:t>
            </a:r>
            <a:endParaRPr lang="en-US" altLang="en-US" dirty="0" smtClean="0"/>
          </a:p>
        </p:txBody>
      </p:sp>
      <p:sp>
        <p:nvSpPr>
          <p:cNvPr id="7172" name="Rectangle 3"/>
          <p:cNvSpPr>
            <a:spLocks noGrp="1" noChangeArrowheads="1"/>
          </p:cNvSpPr>
          <p:nvPr>
            <p:ph idx="1"/>
          </p:nvPr>
        </p:nvSpPr>
        <p:spPr/>
        <p:txBody>
          <a:bodyPr/>
          <a:lstStyle/>
          <a:p>
            <a:r>
              <a:rPr lang="en-US" altLang="en-US" dirty="0" smtClean="0"/>
              <a:t>What must a plaintiff establish in order to succeed in a negligent credentialing case</a:t>
            </a:r>
          </a:p>
          <a:p>
            <a:r>
              <a:rPr lang="en-US" altLang="en-US" dirty="0" smtClean="0"/>
              <a:t>How to successfully defend against these actions</a:t>
            </a:r>
          </a:p>
          <a:p>
            <a:r>
              <a:rPr lang="en-US" altLang="en-US" dirty="0" smtClean="0"/>
              <a:t>The importance of establishing and uniformly applying credentialing criteria as well as documenting grounds for exceptions to minimize negligent credentialing claims </a:t>
            </a:r>
          </a:p>
          <a:p>
            <a:r>
              <a:rPr lang="en-US" altLang="en-US" dirty="0" smtClean="0"/>
              <a:t>How to maximize your state and federal peer review protections when defending against negligent credentialing and other related liability claims</a:t>
            </a:r>
          </a:p>
        </p:txBody>
      </p:sp>
    </p:spTree>
    <p:extLst>
      <p:ext uri="{BB962C8B-B14F-4D97-AF65-F5344CB8AC3E}">
        <p14:creationId xmlns:p14="http://schemas.microsoft.com/office/powerpoint/2010/main" val="131072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7541"/>
            <a:ext cx="8540905" cy="962977"/>
          </a:xfrm>
        </p:spPr>
        <p:txBody>
          <a:bodyPr/>
          <a:lstStyle/>
          <a:p>
            <a:r>
              <a:rPr lang="en-US" altLang="en-US" sz="2200" dirty="0" smtClean="0"/>
              <a:t>How do state privilege protections compare to those offered under the Patient Safety and Quality Improvement Act of 2005? - Illinois (cont’d)</a:t>
            </a:r>
            <a:br>
              <a:rPr lang="en-US" altLang="en-US" sz="2200" dirty="0" smtClean="0"/>
            </a:br>
            <a:endParaRPr lang="en-US" sz="2200" dirty="0"/>
          </a:p>
        </p:txBody>
      </p:sp>
      <p:sp>
        <p:nvSpPr>
          <p:cNvPr id="3" name="Content Placeholder 2"/>
          <p:cNvSpPr>
            <a:spLocks noGrp="1"/>
          </p:cNvSpPr>
          <p:nvPr>
            <p:ph idx="1"/>
          </p:nvPr>
        </p:nvSpPr>
        <p:spPr/>
        <p:txBody>
          <a:bodyPr/>
          <a:lstStyle/>
          <a:p>
            <a:pPr lvl="1"/>
            <a:r>
              <a:rPr lang="en-US" altLang="en-US" dirty="0" smtClean="0"/>
              <a:t>Reports that are the subject of mandatory state or federal reporting or which may be collected and maintained pursuant to state or federal laws be treated as </a:t>
            </a:r>
            <a:r>
              <a:rPr lang="en-US" altLang="en-US" dirty="0" err="1" smtClean="0"/>
              <a:t>PSWP</a:t>
            </a:r>
            <a:endParaRPr lang="en-US" altLang="en-US" dirty="0" smtClean="0"/>
          </a:p>
          <a:p>
            <a:pPr lvl="2"/>
            <a:r>
              <a:rPr lang="en-US" altLang="en-US" dirty="0" smtClean="0"/>
              <a:t>Illinois Adverse Health Care Reporting Law of 2005 – not yet implemented</a:t>
            </a:r>
          </a:p>
          <a:p>
            <a:pPr lvl="2"/>
            <a:r>
              <a:rPr lang="en-US" altLang="en-US" dirty="0" smtClean="0"/>
              <a:t>Never events, hospital acquired infections</a:t>
            </a:r>
          </a:p>
          <a:p>
            <a:r>
              <a:rPr lang="en-US" altLang="en-US" dirty="0" smtClean="0"/>
              <a:t>What entities are covered under the Act?</a:t>
            </a:r>
          </a:p>
          <a:p>
            <a:pPr lvl="1"/>
            <a:r>
              <a:rPr lang="en-US" altLang="en-US" dirty="0" smtClean="0"/>
              <a:t>All entities or individuals licensed under state law to provide health care services or which the state otherwise permits to provide such services, i.e., hospitals, </a:t>
            </a:r>
            <a:r>
              <a:rPr lang="en-US" altLang="en-US" dirty="0" err="1" smtClean="0"/>
              <a:t>SNFs</a:t>
            </a:r>
            <a:r>
              <a:rPr lang="en-US" altLang="en-US" dirty="0" smtClean="0"/>
              <a:t>, physicians, physician groups, labs, pharmacies, home health agencies, etc.</a:t>
            </a:r>
          </a:p>
          <a:p>
            <a:pPr lvl="1"/>
            <a:r>
              <a:rPr lang="en-US" altLang="en-US" dirty="0" smtClean="0"/>
              <a:t>A non-licensed corporate entity that owns, controls, manages or has veto authority over a licensed provider is considered a provider.</a:t>
            </a:r>
          </a:p>
          <a:p>
            <a:pPr lvl="2"/>
            <a:endParaRPr lang="en-US" altLang="en-US" dirty="0" smtClean="0"/>
          </a:p>
          <a:p>
            <a:endParaRPr lang="en-US" dirty="0"/>
          </a:p>
        </p:txBody>
      </p:sp>
    </p:spTree>
    <p:extLst>
      <p:ext uri="{BB962C8B-B14F-4D97-AF65-F5344CB8AC3E}">
        <p14:creationId xmlns:p14="http://schemas.microsoft.com/office/powerpoint/2010/main" val="2036693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291" y="317974"/>
            <a:ext cx="8689697" cy="813241"/>
          </a:xfrm>
        </p:spPr>
        <p:txBody>
          <a:bodyPr/>
          <a:lstStyle/>
          <a:p>
            <a:r>
              <a:rPr lang="en-US" sz="2600" dirty="0" smtClean="0"/>
              <a:t>Health Care Providers/Systems Participating in a </a:t>
            </a:r>
            <a:r>
              <a:rPr lang="en-US" sz="2600" dirty="0" err="1" smtClean="0"/>
              <a:t>PSO</a:t>
            </a:r>
            <a:endParaRPr lang="en-US" sz="2600" dirty="0"/>
          </a:p>
        </p:txBody>
      </p:sp>
      <p:sp>
        <p:nvSpPr>
          <p:cNvPr id="5" name="Content Placeholder 4"/>
          <p:cNvSpPr>
            <a:spLocks noGrp="1"/>
          </p:cNvSpPr>
          <p:nvPr>
            <p:ph sz="half" idx="1"/>
          </p:nvPr>
        </p:nvSpPr>
        <p:spPr/>
        <p:txBody>
          <a:bodyPr/>
          <a:lstStyle/>
          <a:p>
            <a:r>
              <a:rPr lang="en-US" dirty="0" smtClean="0"/>
              <a:t>Ascension</a:t>
            </a:r>
          </a:p>
          <a:p>
            <a:r>
              <a:rPr lang="en-US" dirty="0" smtClean="0"/>
              <a:t>HCA</a:t>
            </a:r>
          </a:p>
          <a:p>
            <a:r>
              <a:rPr lang="en-US" dirty="0" smtClean="0"/>
              <a:t>Universal Health Services systems</a:t>
            </a:r>
          </a:p>
          <a:p>
            <a:r>
              <a:rPr lang="en-US" dirty="0" err="1" smtClean="0"/>
              <a:t>AMITA</a:t>
            </a:r>
            <a:endParaRPr lang="en-US" smtClean="0"/>
          </a:p>
          <a:p>
            <a:r>
              <a:rPr lang="en-US" smtClean="0"/>
              <a:t>Advocate </a:t>
            </a:r>
            <a:r>
              <a:rPr lang="en-US" dirty="0" smtClean="0"/>
              <a:t>Aurora</a:t>
            </a:r>
          </a:p>
          <a:p>
            <a:r>
              <a:rPr lang="en-US" dirty="0" err="1" smtClean="0"/>
              <a:t>AdventHealth</a:t>
            </a:r>
            <a:r>
              <a:rPr lang="en-US" dirty="0" smtClean="0"/>
              <a:t>	</a:t>
            </a:r>
          </a:p>
          <a:p>
            <a:r>
              <a:rPr lang="en-US" dirty="0" smtClean="0"/>
              <a:t>Trinity Health</a:t>
            </a:r>
          </a:p>
          <a:p>
            <a:r>
              <a:rPr lang="en-US" dirty="0" smtClean="0"/>
              <a:t>Northwestern Medicine</a:t>
            </a:r>
          </a:p>
          <a:p>
            <a:endParaRPr lang="en-US" dirty="0"/>
          </a:p>
        </p:txBody>
      </p:sp>
      <p:sp>
        <p:nvSpPr>
          <p:cNvPr id="9" name="Content Placeholder 8"/>
          <p:cNvSpPr>
            <a:spLocks noGrp="1"/>
          </p:cNvSpPr>
          <p:nvPr>
            <p:ph sz="half" idx="2"/>
          </p:nvPr>
        </p:nvSpPr>
        <p:spPr/>
        <p:txBody>
          <a:bodyPr/>
          <a:lstStyle/>
          <a:p>
            <a:r>
              <a:rPr lang="en-US" dirty="0" smtClean="0"/>
              <a:t> </a:t>
            </a:r>
            <a:r>
              <a:rPr lang="en-US" dirty="0" err="1" smtClean="0"/>
              <a:t>OSF</a:t>
            </a:r>
            <a:endParaRPr lang="en-US" dirty="0" smtClean="0"/>
          </a:p>
          <a:p>
            <a:r>
              <a:rPr lang="en-US" dirty="0" smtClean="0"/>
              <a:t> Lurie Children’s</a:t>
            </a:r>
          </a:p>
          <a:p>
            <a:r>
              <a:rPr lang="en-US" dirty="0" smtClean="0"/>
              <a:t> MAPS contracts with 81 hospitals/health </a:t>
            </a:r>
          </a:p>
          <a:p>
            <a:r>
              <a:rPr lang="en-US" dirty="0" smtClean="0"/>
              <a:t>Walgreens</a:t>
            </a:r>
          </a:p>
          <a:p>
            <a:r>
              <a:rPr lang="en-US" dirty="0" smtClean="0"/>
              <a:t> CVS</a:t>
            </a:r>
          </a:p>
          <a:p>
            <a:r>
              <a:rPr lang="en-US" dirty="0" smtClean="0"/>
              <a:t> Walmart</a:t>
            </a:r>
          </a:p>
          <a:p>
            <a:r>
              <a:rPr lang="en-US" dirty="0" smtClean="0"/>
              <a:t> DuPage Medical Group</a:t>
            </a:r>
          </a:p>
          <a:p>
            <a:endParaRPr lang="en-US" dirty="0"/>
          </a:p>
        </p:txBody>
      </p:sp>
    </p:spTree>
    <p:extLst>
      <p:ext uri="{BB962C8B-B14F-4D97-AF65-F5344CB8AC3E}">
        <p14:creationId xmlns:p14="http://schemas.microsoft.com/office/powerpoint/2010/main" val="288246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Complete view of an operational ACO/CIN</a:t>
            </a:r>
            <a:endParaRPr lang="en-US" dirty="0"/>
          </a:p>
        </p:txBody>
      </p:sp>
      <p:sp>
        <p:nvSpPr>
          <p:cNvPr id="5" name="Content Placeholder 4"/>
          <p:cNvSpPr>
            <a:spLocks noGrp="1"/>
          </p:cNvSpPr>
          <p:nvPr>
            <p:ph idx="1"/>
          </p:nvPr>
        </p:nvSpPr>
        <p:spPr/>
        <p:txBody>
          <a:bodyPr/>
          <a:lstStyle/>
          <a:p>
            <a:endParaRPr lang="en-US"/>
          </a:p>
        </p:txBody>
      </p:sp>
      <p:sp>
        <p:nvSpPr>
          <p:cNvPr id="68" name="Rectangle 67"/>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ACO/CIN</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CMO</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0" name="Rectangle 69"/>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CFO</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1" name="Rectangle 70"/>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CNO</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COO</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3" name="Rectangle 72"/>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COO</a:t>
            </a: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74" name="Elbow Connector 73"/>
          <p:cNvCxnSpPr>
            <a:stCxn id="72" idx="0"/>
            <a:endCxn id="73"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8" idx="2"/>
            <a:endCxn id="69"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71"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70"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Rectangle 78"/>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Rectangle 79"/>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1" name="Rectangle 80"/>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Rectangle 81"/>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3" name="Rectangle 82"/>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Rectangle 83"/>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Rectangle 84"/>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6" name="Rectangle 85"/>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Rectangle 86"/>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Rectangle 87"/>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Rectangle 88"/>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Rectangle 89"/>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Rectangle 90"/>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Rectangle 91"/>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Rectangle 92"/>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Rectangle 93"/>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Rectangle 94"/>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ectangle 95"/>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ectangle 96"/>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97"/>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Oval 98"/>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Oval 100"/>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Oval 102"/>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Oval 103"/>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Oval 104"/>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105"/>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Oval 106"/>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Oval 107"/>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9"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1"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12"/>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Down Arrow 113"/>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Oval 115"/>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Oval 116"/>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Oval 117"/>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Oval 118"/>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Oval 119"/>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p:cNvSpPr txBox="1"/>
          <p:nvPr/>
        </p:nvSpPr>
        <p:spPr>
          <a:xfrm>
            <a:off x="3726899" y="5915937"/>
            <a:ext cx="1432934" cy="3397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srgbClr val="000000"/>
                </a:solidFill>
                <a:effectLst/>
                <a:uLnTx/>
                <a:uFillTx/>
                <a:latin typeface="Arial"/>
                <a:ea typeface="+mn-ea"/>
                <a:cs typeface="+mn-cs"/>
              </a:rPr>
              <a:t>Payer Partners</a:t>
            </a:r>
            <a:endParaRPr kumimoji="0" lang="en-US" sz="1700" b="1"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TextBox 121"/>
          <p:cNvSpPr txBox="1"/>
          <p:nvPr/>
        </p:nvSpPr>
        <p:spPr>
          <a:xfrm rot="19515787">
            <a:off x="1122606" y="2929440"/>
            <a:ext cx="701941"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Hospice</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TextBox 122"/>
          <p:cNvSpPr txBox="1"/>
          <p:nvPr/>
        </p:nvSpPr>
        <p:spPr>
          <a:xfrm rot="19515787">
            <a:off x="1645133" y="2803079"/>
            <a:ext cx="1197148"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Long Term Care</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TextBox 123"/>
          <p:cNvSpPr txBox="1"/>
          <p:nvPr/>
        </p:nvSpPr>
        <p:spPr>
          <a:xfrm rot="19515787">
            <a:off x="2248969" y="2895240"/>
            <a:ext cx="910953"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Home Care</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TextBox 124"/>
          <p:cNvSpPr txBox="1"/>
          <p:nvPr/>
        </p:nvSpPr>
        <p:spPr>
          <a:xfrm rot="19515787">
            <a:off x="2710364" y="2841817"/>
            <a:ext cx="1218504"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Post Acute Care</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TextBox 125"/>
          <p:cNvSpPr txBox="1"/>
          <p:nvPr/>
        </p:nvSpPr>
        <p:spPr>
          <a:xfrm rot="19515787">
            <a:off x="3890213" y="2500139"/>
            <a:ext cx="888120"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Hospital(s)</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TextBox 126"/>
          <p:cNvSpPr txBox="1"/>
          <p:nvPr/>
        </p:nvSpPr>
        <p:spPr>
          <a:xfrm rot="19515787">
            <a:off x="4645088" y="2537482"/>
            <a:ext cx="1036264" cy="4726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Physicians</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8" name="TextBox 127"/>
          <p:cNvSpPr txBox="1"/>
          <p:nvPr/>
        </p:nvSpPr>
        <p:spPr>
          <a:xfrm rot="19515787">
            <a:off x="5253437" y="2891522"/>
            <a:ext cx="864794"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Specialists</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29" name="TextBox 128"/>
          <p:cNvSpPr txBox="1"/>
          <p:nvPr/>
        </p:nvSpPr>
        <p:spPr>
          <a:xfrm rot="19515787">
            <a:off x="5860425" y="2725606"/>
            <a:ext cx="1421362"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Ancillary Providers</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30" name="TextBox 129"/>
          <p:cNvSpPr txBox="1"/>
          <p:nvPr/>
        </p:nvSpPr>
        <p:spPr>
          <a:xfrm rot="19515787">
            <a:off x="6458909" y="2650129"/>
            <a:ext cx="1684967"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Public Health Agencies</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131" name="TextBox 130"/>
          <p:cNvSpPr txBox="1"/>
          <p:nvPr/>
        </p:nvSpPr>
        <p:spPr>
          <a:xfrm rot="19515787">
            <a:off x="7244925" y="2949630"/>
            <a:ext cx="471141"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a:ea typeface="+mn-ea"/>
                <a:cs typeface="+mn-cs"/>
              </a:rPr>
              <a:t>PHO</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09153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18" name="Group 138"/>
          <p:cNvGraphicFramePr>
            <a:graphicFrameLocks noGrp="1"/>
          </p:cNvGraphicFramePr>
          <p:nvPr>
            <p:ph type="tbl" idx="4294967295"/>
            <p:extLst/>
          </p:nvPr>
        </p:nvGraphicFramePr>
        <p:xfrm>
          <a:off x="571500" y="1514475"/>
          <a:ext cx="8572500" cy="3673475"/>
        </p:xfrm>
        <a:graphic>
          <a:graphicData uri="http://schemas.openxmlformats.org/drawingml/2006/table">
            <a:tbl>
              <a:tblPr/>
              <a:tblGrid>
                <a:gridCol w="1501086">
                  <a:extLst>
                    <a:ext uri="{9D8B030D-6E8A-4147-A177-3AD203B41FA5}">
                      <a16:colId xmlns:a16="http://schemas.microsoft.com/office/drawing/2014/main" val="20000"/>
                    </a:ext>
                  </a:extLst>
                </a:gridCol>
                <a:gridCol w="1886430">
                  <a:extLst>
                    <a:ext uri="{9D8B030D-6E8A-4147-A177-3AD203B41FA5}">
                      <a16:colId xmlns:a16="http://schemas.microsoft.com/office/drawing/2014/main" val="20001"/>
                    </a:ext>
                  </a:extLst>
                </a:gridCol>
                <a:gridCol w="1821567">
                  <a:extLst>
                    <a:ext uri="{9D8B030D-6E8A-4147-A177-3AD203B41FA5}">
                      <a16:colId xmlns:a16="http://schemas.microsoft.com/office/drawing/2014/main" val="20002"/>
                    </a:ext>
                  </a:extLst>
                </a:gridCol>
                <a:gridCol w="1619710">
                  <a:extLst>
                    <a:ext uri="{9D8B030D-6E8A-4147-A177-3AD203B41FA5}">
                      <a16:colId xmlns:a16="http://schemas.microsoft.com/office/drawing/2014/main" val="20003"/>
                    </a:ext>
                  </a:extLst>
                </a:gridCol>
                <a:gridCol w="1743707">
                  <a:extLst>
                    <a:ext uri="{9D8B030D-6E8A-4147-A177-3AD203B41FA5}">
                      <a16:colId xmlns:a16="http://schemas.microsoft.com/office/drawing/2014/main" val="20004"/>
                    </a:ext>
                  </a:extLst>
                </a:gridCol>
              </a:tblGrid>
              <a:tr h="1276962">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AUSTIN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111 Congress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Austin, TX 78701-4073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+1.512.691.4001 fax</a:t>
                      </a:r>
                    </a:p>
                  </a:txBody>
                  <a:tcPr marL="91448" marR="91448" marT="45715" marB="4571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smtClean="0">
                          <a:solidFill>
                            <a:srgbClr val="004961"/>
                          </a:solidFill>
                          <a:effectLst/>
                          <a:latin typeface="Arial" pitchFamily="34" charset="0"/>
                          <a:ea typeface="+mn-ea"/>
                          <a:cs typeface="Arial" pitchFamily="34" charset="0"/>
                        </a:rPr>
                        <a:t>DALLAS</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Comerica Bank Tower</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1717 Main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Suite 3700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Dallas, TX 75201-7301</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 214.765.3600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 214.765.3602 fax</a:t>
                      </a: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LONDON</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Paternoster House</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65 St Paul’s Churchyard</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London EC4M 8AB United Kingdom</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+44.0.20.7776.7620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+44.0.20.7776.7621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NEW YORK</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575 Madison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New York, NY 10022-2585</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+1.212.940.8776 fax</a:t>
                      </a:r>
                      <a:endParaRPr lang="en-US" sz="800" dirty="0" smtClean="0"/>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Arial" charset="0"/>
                        </a:rPr>
                        <a:t>SHANGHAI</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Suite 4906 Wheelock Square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1717 Nanjing Road West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Shanghai 200040 P.R. China </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+86.21.6039.3222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+86.21.6039.3223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07793">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CHARLOTTE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550 South Tryon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2900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Charlotte, NC 28202-4213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+1.704.444.2050 fax</a:t>
                      </a:r>
                    </a:p>
                  </a:txBody>
                  <a:tcPr marL="91448" marR="91448"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smtClean="0">
                          <a:solidFill>
                            <a:srgbClr val="004961"/>
                          </a:solidFill>
                          <a:effectLst/>
                          <a:latin typeface="Arial" pitchFamily="34" charset="0"/>
                          <a:ea typeface="+mn-ea"/>
                          <a:cs typeface="Arial" pitchFamily="34" charset="0"/>
                        </a:rPr>
                        <a:t>HOUSTON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1301 McKinney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Suite 3000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Houston, TX 77010-3033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+1.713.270.3401 fax</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LOS ANGELES –</a:t>
                      </a:r>
                      <a:b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CENTURY CITY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2029 Century Park East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2600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Los Angeles, CA 90067-3012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+1.310.788.4471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ORANGE COUNTY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100 Spectrum Center Drive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1050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Irvine, CA 92618-4960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+1.714.966.6819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WASHINGTON, DC</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2900 K Street NW</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North Tower - Suite 200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Washington, DC 20007-5118</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+1.202.625.3500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+1.202.298.7570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88720">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CHICAGO</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525 West Monroe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Chicago, IL 60661-3693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+1.312.902.5200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+1.312.902.1061 fax</a:t>
                      </a:r>
                    </a:p>
                  </a:txBody>
                  <a:tcPr marL="91448" marR="91448" marT="45715" marB="4571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IRVING</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545 East John Carpenter Freeway</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300</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Irving, TX 75062-3964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+1.972.587.4109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LOS ANGELES – DOWNTOWN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515 South Flower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Los Angeles, CA 90071-2212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+1.213.443.9001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lang="en-US" sz="800" dirty="0"/>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SAN FRANCISCO</a:t>
                      </a:r>
                      <a:b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BAY AREA</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1999 Harrison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Oakland, CA 94612-4704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+1.415.293.5801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2" name="Rectangle 2"/>
          <p:cNvSpPr>
            <a:spLocks noGrp="1" noChangeArrowheads="1"/>
          </p:cNvSpPr>
          <p:nvPr>
            <p:ph type="ctrTitle" idx="4294967295"/>
          </p:nvPr>
        </p:nvSpPr>
        <p:spPr>
          <a:xfrm>
            <a:off x="0" y="0"/>
            <a:ext cx="6761163" cy="1390650"/>
          </a:xfrm>
        </p:spPr>
        <p:txBody>
          <a:bodyPr/>
          <a:lstStyle/>
          <a:p>
            <a:pPr eaLnBrk="1" hangingPunct="1"/>
            <a:r>
              <a:rPr lang="en-US" altLang="en-US" sz="2500" dirty="0" smtClean="0"/>
              <a:t>Katten Muchin Rosenman LLP Locations</a:t>
            </a:r>
          </a:p>
        </p:txBody>
      </p:sp>
      <p:sp>
        <p:nvSpPr>
          <p:cNvPr id="5123" name="Rectangle 7"/>
          <p:cNvSpPr>
            <a:spLocks noChangeArrowheads="1"/>
          </p:cNvSpPr>
          <p:nvPr/>
        </p:nvSpPr>
        <p:spPr bwMode="auto">
          <a:xfrm>
            <a:off x="471488" y="5795963"/>
            <a:ext cx="6711950"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mn-ea"/>
                <a:cs typeface="+mn-cs"/>
              </a:rPr>
              <a:t>Katten refers to Katten Muchin Rosenman LLP and the affiliated partnership as explained at kattenlaw.com/disclaimer.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mn-ea"/>
                <a:cs typeface="+mn-cs"/>
              </a:rPr>
              <a:t>Attorney advertising. Published as a source of information only. The material contained herein is not to be construed as legal advice or opinion.</a:t>
            </a:r>
          </a:p>
        </p:txBody>
      </p:sp>
      <p:sp>
        <p:nvSpPr>
          <p:cNvPr id="5124" name="Text Box 8"/>
          <p:cNvSpPr txBox="1">
            <a:spLocks noChangeArrowheads="1"/>
          </p:cNvSpPr>
          <p:nvPr/>
        </p:nvSpPr>
        <p:spPr bwMode="auto">
          <a:xfrm>
            <a:off x="7459663" y="6170613"/>
            <a:ext cx="148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dirty="0">
                <a:ln>
                  <a:noFill/>
                </a:ln>
                <a:solidFill>
                  <a:srgbClr val="969696"/>
                </a:solidFill>
                <a:effectLst/>
                <a:uLnTx/>
                <a:uFillTx/>
                <a:latin typeface="Arial" charset="0"/>
                <a:ea typeface="+mn-ea"/>
                <a:cs typeface="+mn-cs"/>
              </a:rPr>
              <a:t>www.kattenlaw.com</a:t>
            </a:r>
          </a:p>
        </p:txBody>
      </p:sp>
      <p:pic>
        <p:nvPicPr>
          <p:cNvPr id="5125" name="Picture 9" descr="Katten 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670550"/>
            <a:ext cx="1379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3" name="Group 27"/>
          <p:cNvGrpSpPr>
            <a:grpSpLocks/>
          </p:cNvGrpSpPr>
          <p:nvPr/>
        </p:nvGrpSpPr>
        <p:grpSpPr bwMode="auto">
          <a:xfrm flipV="1">
            <a:off x="0" y="0"/>
            <a:ext cx="9144000" cy="142875"/>
            <a:chOff x="0" y="4106"/>
            <a:chExt cx="5760" cy="214"/>
          </a:xfrm>
        </p:grpSpPr>
        <p:sp>
          <p:nvSpPr>
            <p:cNvPr id="5146"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47"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5144" name="Rectangle 21"/>
          <p:cNvSpPr>
            <a:spLocks noChangeArrowheads="1"/>
          </p:cNvSpPr>
          <p:nvPr/>
        </p:nvSpPr>
        <p:spPr bwMode="gray">
          <a:xfrm>
            <a:off x="0" y="6518275"/>
            <a:ext cx="9144000" cy="223838"/>
          </a:xfrm>
          <a:prstGeom prst="rect">
            <a:avLst/>
          </a:prstGeom>
          <a:solidFill>
            <a:srgbClr val="BEA5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45" name="Rectangle 22"/>
          <p:cNvSpPr>
            <a:spLocks noChangeArrowheads="1"/>
          </p:cNvSpPr>
          <p:nvPr/>
        </p:nvSpPr>
        <p:spPr bwMode="gray">
          <a:xfrm>
            <a:off x="0" y="6634163"/>
            <a:ext cx="9144000" cy="223837"/>
          </a:xfrm>
          <a:prstGeom prst="rect">
            <a:avLst/>
          </a:prstGeom>
          <a:solidFill>
            <a:srgbClr val="023B5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510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smtClean="0"/>
              <a:t>Negligent Credentialing - Environmental Overview</a:t>
            </a:r>
            <a:endParaRPr lang="en-US" altLang="en-US" dirty="0" smtClean="0"/>
          </a:p>
        </p:txBody>
      </p:sp>
      <p:sp>
        <p:nvSpPr>
          <p:cNvPr id="8196" name="Rectangle 3"/>
          <p:cNvSpPr>
            <a:spLocks noGrp="1" noChangeArrowheads="1"/>
          </p:cNvSpPr>
          <p:nvPr>
            <p:ph idx="1"/>
          </p:nvPr>
        </p:nvSpPr>
        <p:spPr/>
        <p:txBody>
          <a:bodyPr/>
          <a:lstStyle/>
          <a:p>
            <a:r>
              <a:rPr lang="en-US" altLang="en-US" dirty="0" smtClean="0"/>
              <a:t>Plaintiffs are looking for as many deep pockets as possible in a malpractice action</a:t>
            </a:r>
          </a:p>
          <a:p>
            <a:pPr lvl="1"/>
            <a:r>
              <a:rPr lang="en-US" altLang="en-US" dirty="0" smtClean="0"/>
              <a:t>Hospital has the deepest pockets</a:t>
            </a:r>
          </a:p>
          <a:p>
            <a:r>
              <a:rPr lang="en-US" altLang="en-US" dirty="0" smtClean="0"/>
              <a:t>Tort reform efforts to place limitations or “caps” on compensatory and punitive damages have increased efforts to add hospitals as a defendant</a:t>
            </a:r>
          </a:p>
          <a:p>
            <a:r>
              <a:rPr lang="en-US" altLang="en-US" dirty="0" smtClean="0"/>
              <a:t>Different Theories of Liability are utilized</a:t>
            </a:r>
          </a:p>
          <a:p>
            <a:pPr lvl="1"/>
            <a:r>
              <a:rPr lang="en-US" altLang="en-US" dirty="0" smtClean="0"/>
              <a:t>Respondent Superior</a:t>
            </a:r>
          </a:p>
          <a:p>
            <a:pPr lvl="2"/>
            <a:r>
              <a:rPr lang="en-US" altLang="en-US" dirty="0" smtClean="0"/>
              <a:t>Find an employee who was negligent</a:t>
            </a:r>
          </a:p>
          <a:p>
            <a:pPr lvl="2"/>
            <a:r>
              <a:rPr lang="en-US" altLang="en-US" dirty="0" smtClean="0"/>
              <a:t>Hospitals and employing more and more physicians</a:t>
            </a:r>
          </a:p>
          <a:p>
            <a:pPr lvl="1"/>
            <a:r>
              <a:rPr lang="en-US" altLang="en-US" dirty="0" smtClean="0"/>
              <a:t>Apparent Agency</a:t>
            </a:r>
          </a:p>
          <a:p>
            <a:pPr lvl="2"/>
            <a:r>
              <a:rPr lang="en-US" altLang="en-US" dirty="0" smtClean="0"/>
              <a:t>Hospital-based physician, i.e., anesthesiologist, was thought to be a hospital employee by the patient and therefore hospital is responsible for physician’s negligence</a:t>
            </a:r>
          </a:p>
          <a:p>
            <a:endParaRPr lang="en-US" altLang="en-US" dirty="0" smtClean="0"/>
          </a:p>
        </p:txBody>
      </p:sp>
    </p:spTree>
    <p:extLst>
      <p:ext uri="{BB962C8B-B14F-4D97-AF65-F5344CB8AC3E}">
        <p14:creationId xmlns:p14="http://schemas.microsoft.com/office/powerpoint/2010/main" val="174352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04800" y="139959"/>
            <a:ext cx="8540905" cy="1045029"/>
          </a:xfrm>
        </p:spPr>
        <p:txBody>
          <a:bodyPr/>
          <a:lstStyle/>
          <a:p>
            <a:r>
              <a:rPr lang="en-US" altLang="en-US" dirty="0" smtClean="0"/>
              <a:t>Negligent Credentialing - Environmental Overview (cont’d)</a:t>
            </a:r>
          </a:p>
        </p:txBody>
      </p:sp>
      <p:sp>
        <p:nvSpPr>
          <p:cNvPr id="10244" name="Rectangle 3"/>
          <p:cNvSpPr>
            <a:spLocks noGrp="1" noChangeArrowheads="1"/>
          </p:cNvSpPr>
          <p:nvPr>
            <p:ph idx="1"/>
          </p:nvPr>
        </p:nvSpPr>
        <p:spPr/>
        <p:txBody>
          <a:bodyPr/>
          <a:lstStyle/>
          <a:p>
            <a:r>
              <a:rPr lang="en-US" altLang="en-US" smtClean="0"/>
              <a:t>Required focus on evidenced-based guidelines and standards and the six Joint Commission competencies (patient care, medical knowledge, practice based learning and improvement, interpersonal and communication skills, professionalism and systems based practice) and ongoing and focused professional practice evaluation (“OPPE” and “FPPE”) as a basis of determining who is currently competent to exercise requested clinical privileges</a:t>
            </a:r>
          </a:p>
          <a:p>
            <a:r>
              <a:rPr lang="en-US" altLang="en-US" smtClean="0"/>
              <a:t>The result of all of these evolving developments is an unprecedented focus on how we credential and privilege physicians as well as the volume of sensitive information we are requesting and generating as part of this ongoing analysis</a:t>
            </a:r>
          </a:p>
          <a:p>
            <a:r>
              <a:rPr lang="en-US" altLang="en-US" smtClean="0"/>
              <a:t>The development also have imposed greater expectations on how practitioners are monitored and what steps the hospital takes to address and remediate quality of care issues and adverse patient event when they occur</a:t>
            </a:r>
            <a:endParaRPr lang="en-US" altLang="en-US" dirty="0" smtClean="0"/>
          </a:p>
        </p:txBody>
      </p:sp>
      <p:sp>
        <p:nvSpPr>
          <p:cNvPr id="4" name="Slide Number Placeholder 3"/>
          <p:cNvSpPr>
            <a:spLocks noGrp="1"/>
          </p:cNvSpPr>
          <p:nvPr>
            <p:ph type="sldNum" sz="quarter" idx="4294967295"/>
          </p:nvPr>
        </p:nvSpPr>
        <p:spPr>
          <a:xfrm>
            <a:off x="7239000" y="6553200"/>
            <a:ext cx="1905000" cy="457200"/>
          </a:xfrm>
          <a:prstGeom prst="rect">
            <a:avLst/>
          </a:prstGeom>
        </p:spPr>
        <p:txBody>
          <a:bodyPr/>
          <a:lstStyle/>
          <a:p>
            <a:pPr>
              <a:defRPr/>
            </a:pPr>
            <a:endParaRPr lang="en-US" dirty="0" smtClean="0"/>
          </a:p>
          <a:p>
            <a:pPr>
              <a:defRPr/>
            </a:pPr>
            <a:endParaRPr lang="en-US" dirty="0"/>
          </a:p>
        </p:txBody>
      </p:sp>
    </p:spTree>
    <p:extLst>
      <p:ext uri="{BB962C8B-B14F-4D97-AF65-F5344CB8AC3E}">
        <p14:creationId xmlns:p14="http://schemas.microsoft.com/office/powerpoint/2010/main" val="212439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t>Negligent Credentialing - Environmental Overview (cont’d)</a:t>
            </a:r>
            <a:endParaRPr lang="en-US" altLang="en-US" dirty="0" smtClean="0"/>
          </a:p>
        </p:txBody>
      </p:sp>
      <p:sp>
        <p:nvSpPr>
          <p:cNvPr id="9220" name="Rectangle 3"/>
          <p:cNvSpPr>
            <a:spLocks noGrp="1" noChangeArrowheads="1"/>
          </p:cNvSpPr>
          <p:nvPr>
            <p:ph idx="1"/>
          </p:nvPr>
        </p:nvSpPr>
        <p:spPr/>
        <p:txBody>
          <a:bodyPr/>
          <a:lstStyle/>
          <a:p>
            <a:pPr lvl="1"/>
            <a:r>
              <a:rPr lang="en-US" altLang="en-US" dirty="0" smtClean="0"/>
              <a:t>Doctrine of Corporate Negligence</a:t>
            </a:r>
          </a:p>
          <a:p>
            <a:pPr lvl="2"/>
            <a:r>
              <a:rPr lang="en-US" altLang="en-US" dirty="0" smtClean="0"/>
              <a:t>Hospital issued clinical privileges to an independent practitioner who provided negligent care who they knew or should have known was not competent to exercise these privileges</a:t>
            </a:r>
          </a:p>
          <a:p>
            <a:r>
              <a:rPr lang="en-US" altLang="en-US" dirty="0" smtClean="0"/>
              <a:t>Industry shift from reimbursing providers based on the volume of services provided to the value of services obtained</a:t>
            </a:r>
          </a:p>
          <a:p>
            <a:pPr lvl="1"/>
            <a:r>
              <a:rPr lang="en-US" altLang="en-US" dirty="0" smtClean="0"/>
              <a:t>Requirement to comply with identified quality metrics and outcome measures as basis of reimbursement</a:t>
            </a:r>
          </a:p>
          <a:p>
            <a:r>
              <a:rPr lang="en-US" altLang="en-US" dirty="0" smtClean="0"/>
              <a:t>Greater transparency to general public via hospital rankings, published costs and outcomes, accreditation status, state profiling of physicians, etc.</a:t>
            </a:r>
          </a:p>
          <a:p>
            <a:r>
              <a:rPr lang="en-US" altLang="en-US" dirty="0" smtClean="0"/>
              <a:t>Expanding list of what qualifies as a newer event, i.e., wrong site surgery, and hospital acquired infections, i.e., MRSA</a:t>
            </a:r>
          </a:p>
          <a:p>
            <a:r>
              <a:rPr lang="en-US" altLang="en-US" dirty="0"/>
              <a:t>As a result of these more extensive and ongoing peer review, quality of care and similar reviews there is a greater focus on the importance of maximizing state and federal privilege protections</a:t>
            </a:r>
          </a:p>
          <a:p>
            <a:endParaRPr lang="en-US" altLang="en-US" dirty="0" smtClean="0"/>
          </a:p>
        </p:txBody>
      </p:sp>
    </p:spTree>
    <p:extLst>
      <p:ext uri="{BB962C8B-B14F-4D97-AF65-F5344CB8AC3E}">
        <p14:creationId xmlns:p14="http://schemas.microsoft.com/office/powerpoint/2010/main" val="2501125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The Tort of Negligence</a:t>
            </a:r>
            <a:endParaRPr lang="en-US" altLang="en-US" dirty="0" smtClean="0"/>
          </a:p>
        </p:txBody>
      </p:sp>
      <p:sp>
        <p:nvSpPr>
          <p:cNvPr id="11268" name="Rectangle 3"/>
          <p:cNvSpPr>
            <a:spLocks noGrp="1" noChangeArrowheads="1"/>
          </p:cNvSpPr>
          <p:nvPr>
            <p:ph idx="1"/>
          </p:nvPr>
        </p:nvSpPr>
        <p:spPr/>
        <p:txBody>
          <a:bodyPr/>
          <a:lstStyle/>
          <a:p>
            <a:r>
              <a:rPr lang="en-US" altLang="en-US" smtClean="0"/>
              <a:t>Plaintiff must be able to establish:</a:t>
            </a:r>
          </a:p>
          <a:p>
            <a:pPr lvl="1"/>
            <a:r>
              <a:rPr lang="en-US" altLang="en-US" smtClean="0"/>
              <a:t>Existence of duty owed to the patient</a:t>
            </a:r>
          </a:p>
          <a:p>
            <a:pPr lvl="1"/>
            <a:r>
              <a:rPr lang="en-US" altLang="en-US" smtClean="0"/>
              <a:t>That the duty was breached</a:t>
            </a:r>
          </a:p>
          <a:p>
            <a:pPr lvl="1"/>
            <a:r>
              <a:rPr lang="en-US" altLang="en-US" smtClean="0"/>
              <a:t>That the breach caused the patient’s injury</a:t>
            </a:r>
          </a:p>
          <a:p>
            <a:pPr lvl="1"/>
            <a:r>
              <a:rPr lang="en-US" altLang="en-US" smtClean="0"/>
              <a:t>The injury resulted in compensable damages</a:t>
            </a:r>
            <a:endParaRPr lang="en-US" altLang="en-US" dirty="0" smtClean="0"/>
          </a:p>
        </p:txBody>
      </p:sp>
    </p:spTree>
    <p:extLst>
      <p:ext uri="{BB962C8B-B14F-4D97-AF65-F5344CB8AC3E}">
        <p14:creationId xmlns:p14="http://schemas.microsoft.com/office/powerpoint/2010/main" val="224084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Duty - Doctrine of Corporate Negligence</a:t>
            </a:r>
            <a:endParaRPr lang="en-US" altLang="en-US" dirty="0" smtClean="0"/>
          </a:p>
        </p:txBody>
      </p:sp>
      <p:sp>
        <p:nvSpPr>
          <p:cNvPr id="12292" name="Rectangle 3"/>
          <p:cNvSpPr>
            <a:spLocks noGrp="1" noChangeArrowheads="1"/>
          </p:cNvSpPr>
          <p:nvPr>
            <p:ph idx="1"/>
          </p:nvPr>
        </p:nvSpPr>
        <p:spPr/>
        <p:txBody>
          <a:bodyPr/>
          <a:lstStyle/>
          <a:p>
            <a:r>
              <a:rPr lang="en-US" altLang="en-US" smtClean="0"/>
              <a:t>Hospital, along with its medical staff, is required to exercise ongoing monitoring and reasonable care to make sure that physicians applying to the medical staff or seeking reappointment are competent and qualified to exercise the requested clinical privileges.  If the hospital knew or should have known that a physician is not qualified and the physician injures a patient through an act of negligence, the hospital can be found separately liable for the negligent credentialing of this physician</a:t>
            </a:r>
          </a:p>
          <a:p>
            <a:r>
              <a:rPr lang="en-US" altLang="en-US" smtClean="0"/>
              <a:t>This duty is ongoing and is not limited to reviewing current competency at the time of appointment and reappointment</a:t>
            </a:r>
          </a:p>
          <a:p>
            <a:r>
              <a:rPr lang="en-US" altLang="en-US" smtClean="0"/>
              <a:t>Doctrine also applies to managed care organizations such as PHOs and IPAs and also will apply to ACOs, CINs, etc.</a:t>
            </a:r>
            <a:endParaRPr lang="en-US" altLang="en-US" dirty="0" smtClean="0"/>
          </a:p>
        </p:txBody>
      </p:sp>
    </p:spTree>
    <p:extLst>
      <p:ext uri="{BB962C8B-B14F-4D97-AF65-F5344CB8AC3E}">
        <p14:creationId xmlns:p14="http://schemas.microsoft.com/office/powerpoint/2010/main" val="2639717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Duty - Doctrine of Corporate Negligence (cont’d)</a:t>
            </a:r>
            <a:endParaRPr lang="en-US" altLang="en-US" dirty="0" smtClean="0"/>
          </a:p>
        </p:txBody>
      </p:sp>
      <p:sp>
        <p:nvSpPr>
          <p:cNvPr id="13316" name="Rectangle 3"/>
          <p:cNvSpPr>
            <a:spLocks noGrp="1" noChangeArrowheads="1"/>
          </p:cNvSpPr>
          <p:nvPr>
            <p:ph idx="1"/>
          </p:nvPr>
        </p:nvSpPr>
        <p:spPr/>
        <p:txBody>
          <a:bodyPr/>
          <a:lstStyle/>
          <a:p>
            <a:r>
              <a:rPr lang="en-US" altLang="en-US" smtClean="0"/>
              <a:t>Restatement of this Doctrine and duty is found in:</a:t>
            </a:r>
          </a:p>
          <a:p>
            <a:pPr lvl="1"/>
            <a:r>
              <a:rPr lang="en-US" altLang="en-US" smtClean="0"/>
              <a:t>Case law, i.e., Darling v. Charleston Community Hospital, (33 Ill. 2d 326 (1965); Settle v. Basinger (2013 COA 18. No. 11CA 1342, (Feb. 28, 2013); Frigo v. Silver Cross Hospital (377 Ill. App. 3d 43 (1st Dist. 2007)</a:t>
            </a:r>
          </a:p>
          <a:p>
            <a:pPr lvl="1"/>
            <a:r>
              <a:rPr lang="en-US" altLang="en-US" smtClean="0"/>
              <a:t>State hospital licensing standards</a:t>
            </a:r>
          </a:p>
          <a:p>
            <a:pPr lvl="1"/>
            <a:r>
              <a:rPr lang="en-US" altLang="en-US" smtClean="0"/>
              <a:t>Accreditation standards, i.e., The Joint Commission and Healthcare Facilities Accreditation Programs </a:t>
            </a:r>
          </a:p>
          <a:p>
            <a:pPr lvl="1"/>
            <a:r>
              <a:rPr lang="en-US" altLang="en-US" smtClean="0"/>
              <a:t>Medical staff bylaws, rules and regulations, department and hospital policies, corporate bylaws and policies</a:t>
            </a:r>
          </a:p>
          <a:p>
            <a:r>
              <a:rPr lang="en-US" altLang="en-US" smtClean="0"/>
              <a:t>Over 35 states have adopted this Doctrine or a similar standard</a:t>
            </a:r>
            <a:endParaRPr lang="en-US" altLang="en-US" dirty="0" smtClean="0"/>
          </a:p>
        </p:txBody>
      </p:sp>
    </p:spTree>
    <p:extLst>
      <p:ext uri="{BB962C8B-B14F-4D97-AF65-F5344CB8AC3E}">
        <p14:creationId xmlns:p14="http://schemas.microsoft.com/office/powerpoint/2010/main" val="1912221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4790</Words>
  <Application>Microsoft Office PowerPoint</Application>
  <PresentationFormat>On-screen Show (4:3)</PresentationFormat>
  <Paragraphs>319</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Symbol</vt:lpstr>
      <vt:lpstr>Times New Roman</vt:lpstr>
      <vt:lpstr>Wingdings</vt:lpstr>
      <vt:lpstr>2_Medical - Theme1</vt:lpstr>
      <vt:lpstr>Hospital Insurance Forum Sharing Experience, Information and Ideas</vt:lpstr>
      <vt:lpstr>Speaker Bio</vt:lpstr>
      <vt:lpstr>Goals of Presentation</vt:lpstr>
      <vt:lpstr>Negligent Credentialing - Environmental Overview</vt:lpstr>
      <vt:lpstr>Negligent Credentialing - Environmental Overview (cont’d)</vt:lpstr>
      <vt:lpstr>Negligent Credentialing - Environmental Overview (cont’d)</vt:lpstr>
      <vt:lpstr>The Tort of Negligence</vt:lpstr>
      <vt:lpstr>Duty - Doctrine of Corporate Negligence</vt:lpstr>
      <vt:lpstr>Duty - Doctrine of Corporate Negligence (cont’d)</vt:lpstr>
      <vt:lpstr>Duty - Doctrine of Corporate Negligence (cont’d)</vt:lpstr>
      <vt:lpstr>Duty - Doctrine of Corporate Negligence (cont’d)</vt:lpstr>
      <vt:lpstr>Breach of Duty</vt:lpstr>
      <vt:lpstr>Breach of Duty (cont’d)</vt:lpstr>
      <vt:lpstr>Causation</vt:lpstr>
      <vt:lpstr>Defending Against a Corporate Negligence Claim</vt:lpstr>
      <vt:lpstr>Defending Against a Corporate Negligence Claim (cont’d)</vt:lpstr>
      <vt:lpstr>Defending Against a Corporate Negligence Claim (cont’d)</vt:lpstr>
      <vt:lpstr>Other Preventative Steps to Consider</vt:lpstr>
      <vt:lpstr>Other Preventative Steps to Consider (cont’d)</vt:lpstr>
      <vt:lpstr>Other Preventative Steps to Consider  (cont’d)</vt:lpstr>
      <vt:lpstr>Steps to Maximize Confidentiality Protection Under Privilege Statutes</vt:lpstr>
      <vt:lpstr>Steps to Maximize Confidentiality Protection Under Privilege Statutes (cont.)</vt:lpstr>
      <vt:lpstr>Steps to Maximize Confidentiality Protection Under Privilege Statutes (cont.)</vt:lpstr>
      <vt:lpstr>Steps to Maximize Confidentiality Protection Under Privilege Statutes (cont.)</vt:lpstr>
      <vt:lpstr>How do state privilege protections compare to those offered under the Patient Safety and Quality Improvement Act of 2005? - Illinois  </vt:lpstr>
      <vt:lpstr>How do state privilege protections compare to those offered under the Patient Safety and Quality Improvement Act of 2005? – Illinois (cont’d) </vt:lpstr>
      <vt:lpstr>How do state privilege protections compare to those offered under the Patient Safety and Quality Improvement Act of 2005? - Illinois (cont’d) </vt:lpstr>
      <vt:lpstr>How do state privilege protections compare to those offered under the Patient Safety and Quality Improvement Act of 2005? - Illinois (cont’d) </vt:lpstr>
      <vt:lpstr>How do state privilege protections compare to those offered under the Patient Safety and Quality Improvement Act of 2005? - Illinois (cont’d) </vt:lpstr>
      <vt:lpstr>How do state privilege protections compare to those offered under the Patient Safety and Quality Improvement Act of 2005? - Illinois (cont’d) </vt:lpstr>
      <vt:lpstr>Health Care Providers/Systems Participating in a PSO</vt:lpstr>
      <vt:lpstr>Complete view of an operational ACO/CIN</vt:lpstr>
      <vt:lpstr>Katten Muchin Rosenman LLP Locations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