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61" r:id="rId1"/>
    <p:sldMasterId id="2147483975" r:id="rId2"/>
  </p:sldMasterIdLst>
  <p:notesMasterIdLst>
    <p:notesMasterId r:id="rId33"/>
  </p:notesMasterIdLst>
  <p:handoutMasterIdLst>
    <p:handoutMasterId r:id="rId34"/>
  </p:handoutMasterIdLst>
  <p:sldIdLst>
    <p:sldId id="269" r:id="rId3"/>
    <p:sldId id="445" r:id="rId4"/>
    <p:sldId id="446" r:id="rId5"/>
    <p:sldId id="447" r:id="rId6"/>
    <p:sldId id="473" r:id="rId7"/>
    <p:sldId id="448" r:id="rId8"/>
    <p:sldId id="474" r:id="rId9"/>
    <p:sldId id="449" r:id="rId10"/>
    <p:sldId id="450" r:id="rId11"/>
    <p:sldId id="466" r:id="rId12"/>
    <p:sldId id="467" r:id="rId13"/>
    <p:sldId id="468" r:id="rId14"/>
    <p:sldId id="453" r:id="rId15"/>
    <p:sldId id="454" r:id="rId16"/>
    <p:sldId id="475" r:id="rId17"/>
    <p:sldId id="455" r:id="rId18"/>
    <p:sldId id="456" r:id="rId19"/>
    <p:sldId id="457" r:id="rId20"/>
    <p:sldId id="458" r:id="rId21"/>
    <p:sldId id="459" r:id="rId22"/>
    <p:sldId id="460" r:id="rId23"/>
    <p:sldId id="461" r:id="rId24"/>
    <p:sldId id="462" r:id="rId25"/>
    <p:sldId id="471" r:id="rId26"/>
    <p:sldId id="463" r:id="rId27"/>
    <p:sldId id="464" r:id="rId28"/>
    <p:sldId id="465" r:id="rId29"/>
    <p:sldId id="470" r:id="rId30"/>
    <p:sldId id="476" r:id="rId31"/>
    <p:sldId id="477" r:id="rId32"/>
  </p:sldIdLst>
  <p:sldSz cx="9144000" cy="6858000" type="screen4x3"/>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607">
          <p15:clr>
            <a:srgbClr val="A4A3A4"/>
          </p15:clr>
        </p15:guide>
        <p15:guide id="2" orient="horz" pos="3511">
          <p15:clr>
            <a:srgbClr val="A4A3A4"/>
          </p15:clr>
        </p15:guide>
        <p15:guide id="3" pos="542">
          <p15:clr>
            <a:srgbClr val="A4A3A4"/>
          </p15:clr>
        </p15:guide>
        <p15:guide id="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Ellen" initials="F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61"/>
    <a:srgbClr val="B0DBDE"/>
    <a:srgbClr val="8AC7CC"/>
    <a:srgbClr val="FFFDB9"/>
    <a:srgbClr val="C8E4E6"/>
    <a:srgbClr val="CFE7E9"/>
    <a:srgbClr val="D4EAEC"/>
    <a:srgbClr val="E7E200"/>
    <a:srgbClr val="387B80"/>
    <a:srgbClr val="51A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4660"/>
  </p:normalViewPr>
  <p:slideViewPr>
    <p:cSldViewPr snapToGrid="0">
      <p:cViewPr varScale="1">
        <p:scale>
          <a:sx n="76" d="100"/>
          <a:sy n="76" d="100"/>
        </p:scale>
        <p:origin x="1176" y="67"/>
      </p:cViewPr>
      <p:guideLst>
        <p:guide orient="horz" pos="607"/>
        <p:guide orient="horz" pos="3511"/>
        <p:guide pos="542"/>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63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dirty="0"/>
          </a:p>
        </p:txBody>
      </p:sp>
      <p:sp>
        <p:nvSpPr>
          <p:cNvPr id="14339" name="Rectangle 3"/>
          <p:cNvSpPr>
            <a:spLocks noGrp="1" noChangeArrowheads="1"/>
          </p:cNvSpPr>
          <p:nvPr>
            <p:ph type="dt" sz="quarter" idx="1"/>
          </p:nvPr>
        </p:nvSpPr>
        <p:spPr bwMode="auto">
          <a:xfrm>
            <a:off x="3936174"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1"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dirty="0"/>
          </a:p>
        </p:txBody>
      </p:sp>
      <p:sp>
        <p:nvSpPr>
          <p:cNvPr id="14341" name="Rectangle 5"/>
          <p:cNvSpPr>
            <a:spLocks noGrp="1" noChangeArrowheads="1"/>
          </p:cNvSpPr>
          <p:nvPr>
            <p:ph type="sldNum" sz="quarter" idx="3"/>
          </p:nvPr>
        </p:nvSpPr>
        <p:spPr bwMode="auto">
          <a:xfrm>
            <a:off x="3936174"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9A4E4FF2-2631-48C9-8F1A-E075C2149D63}" type="slidenum">
              <a:rPr lang="en-US"/>
              <a:pPr>
                <a:defRPr/>
              </a:pPr>
              <a:t>‹#›</a:t>
            </a:fld>
            <a:endParaRPr lang="en-US" dirty="0"/>
          </a:p>
        </p:txBody>
      </p:sp>
    </p:spTree>
    <p:extLst>
      <p:ext uri="{BB962C8B-B14F-4D97-AF65-F5344CB8AC3E}">
        <p14:creationId xmlns:p14="http://schemas.microsoft.com/office/powerpoint/2010/main" val="70240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dirty="0"/>
          </a:p>
        </p:txBody>
      </p:sp>
      <p:sp>
        <p:nvSpPr>
          <p:cNvPr id="6147" name="Rectangle 3"/>
          <p:cNvSpPr>
            <a:spLocks noGrp="1" noChangeArrowheads="1"/>
          </p:cNvSpPr>
          <p:nvPr>
            <p:ph type="dt" idx="1"/>
          </p:nvPr>
        </p:nvSpPr>
        <p:spPr bwMode="auto">
          <a:xfrm>
            <a:off x="3936174"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95638" y="4387768"/>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dirty="0"/>
          </a:p>
        </p:txBody>
      </p:sp>
      <p:sp>
        <p:nvSpPr>
          <p:cNvPr id="6151" name="Rectangle 7"/>
          <p:cNvSpPr>
            <a:spLocks noGrp="1" noChangeArrowheads="1"/>
          </p:cNvSpPr>
          <p:nvPr>
            <p:ph type="sldNum" sz="quarter" idx="5"/>
          </p:nvPr>
        </p:nvSpPr>
        <p:spPr bwMode="auto">
          <a:xfrm>
            <a:off x="3936174"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FCF8826F-CEE6-46C2-9DEE-4B6AD1C74D17}" type="slidenum">
              <a:rPr lang="en-US"/>
              <a:pPr>
                <a:defRPr/>
              </a:pPr>
              <a:t>‹#›</a:t>
            </a:fld>
            <a:endParaRPr lang="en-US" dirty="0"/>
          </a:p>
        </p:txBody>
      </p:sp>
    </p:spTree>
    <p:extLst>
      <p:ext uri="{BB962C8B-B14F-4D97-AF65-F5344CB8AC3E}">
        <p14:creationId xmlns:p14="http://schemas.microsoft.com/office/powerpoint/2010/main" val="190577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FA131C1-CF57-4326-A012-45D6480285B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71575" y="733425"/>
            <a:ext cx="4672013" cy="3503613"/>
          </a:xfrm>
          <a:ln/>
        </p:spPr>
      </p:sp>
      <p:sp>
        <p:nvSpPr>
          <p:cNvPr id="7172" name="Rectangle 3"/>
          <p:cNvSpPr>
            <a:spLocks noGrp="1" noChangeArrowheads="1"/>
          </p:cNvSpPr>
          <p:nvPr>
            <p:ph type="body" idx="1"/>
          </p:nvPr>
        </p:nvSpPr>
        <p:spPr>
          <a:xfrm>
            <a:off x="927101" y="4443413"/>
            <a:ext cx="5146675" cy="4129087"/>
          </a:xfrm>
          <a:noFill/>
        </p:spPr>
        <p:txBody>
          <a:bodyPr/>
          <a:lstStyle/>
          <a:p>
            <a:pPr eaLnBrk="1" hangingPunct="1"/>
            <a:endParaRPr lang="en-US" altLang="en-US" dirty="0" smtClean="0"/>
          </a:p>
        </p:txBody>
      </p:sp>
    </p:spTree>
    <p:extLst>
      <p:ext uri="{BB962C8B-B14F-4D97-AF65-F5344CB8AC3E}">
        <p14:creationId xmlns:p14="http://schemas.microsoft.com/office/powerpoint/2010/main" val="67110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77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85097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66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957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smtClean="0"/>
              <a:t>Click icon to add table</a:t>
            </a:r>
          </a:p>
        </p:txBody>
      </p:sp>
    </p:spTree>
    <p:extLst>
      <p:ext uri="{BB962C8B-B14F-4D97-AF65-F5344CB8AC3E}">
        <p14:creationId xmlns:p14="http://schemas.microsoft.com/office/powerpoint/2010/main" val="410159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35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3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27192" y="1295400"/>
            <a:ext cx="8418513" cy="4621212"/>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90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12476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1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5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smtClean="0"/>
              <a:t>Click to edit Master title style</a:t>
            </a:r>
            <a:endParaRPr lang="en-US" noProof="0" dirty="0" smtClean="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smtClean="0"/>
              <a:t>Click to edit Master subtitle style</a:t>
            </a:r>
            <a:endParaRPr lang="en-US" noProof="0" dirty="0" smtClean="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52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024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519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559631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390779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72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056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smtClean="0"/>
              <a:t>Click icon to add table</a:t>
            </a:r>
          </a:p>
        </p:txBody>
      </p:sp>
    </p:spTree>
    <p:extLst>
      <p:ext uri="{BB962C8B-B14F-4D97-AF65-F5344CB8AC3E}">
        <p14:creationId xmlns:p14="http://schemas.microsoft.com/office/powerpoint/2010/main" val="267605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27192" y="1295400"/>
            <a:ext cx="8418513" cy="4621212"/>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416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9646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38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96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8967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37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7806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pic>
        <p:nvPicPr>
          <p:cNvPr id="27" name="Picture 2" descr="Katten logo_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89995" y="6019007"/>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303654"/>
      </p:ext>
    </p:extLst>
  </p:cSld>
  <p:clrMap bg1="lt1" tx1="dk1" bg2="lt2" tx2="dk2" accent1="accent1" accent2="accent2" accent3="accent3" accent4="accent4" accent5="accent5" accent6="accent6" hlink="hlink" folHlink="folHlink"/>
  <p:sldLayoutIdLst>
    <p:sldLayoutId id="2147483962" r:id="rId1"/>
    <p:sldLayoutId id="2147483974"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Tree>
    <p:extLst>
      <p:ext uri="{BB962C8B-B14F-4D97-AF65-F5344CB8AC3E}">
        <p14:creationId xmlns:p14="http://schemas.microsoft.com/office/powerpoint/2010/main" val="327092619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chael.callahan@kattenlaw.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8440" y="602900"/>
            <a:ext cx="6715125" cy="944545"/>
          </a:xfrm>
        </p:spPr>
        <p:txBody>
          <a:bodyPr>
            <a:normAutofit fontScale="90000"/>
          </a:bodyPr>
          <a:lstStyle/>
          <a:p>
            <a:pPr algn="ctr"/>
            <a:r>
              <a:rPr lang="en-US" sz="3700" dirty="0" smtClean="0"/>
              <a:t>IAHA QUARTERLY LECTURE</a:t>
            </a:r>
            <a:endParaRPr lang="en-US" sz="3700" dirty="0"/>
          </a:p>
        </p:txBody>
      </p:sp>
      <p:sp>
        <p:nvSpPr>
          <p:cNvPr id="2" name="Subtitle 1"/>
          <p:cNvSpPr>
            <a:spLocks noGrp="1"/>
          </p:cNvSpPr>
          <p:nvPr>
            <p:ph type="subTitle" idx="1"/>
          </p:nvPr>
        </p:nvSpPr>
        <p:spPr>
          <a:xfrm>
            <a:off x="2615146" y="4672484"/>
            <a:ext cx="5502275" cy="1721582"/>
          </a:xfrm>
        </p:spPr>
        <p:txBody>
          <a:bodyPr>
            <a:normAutofit/>
          </a:bodyPr>
          <a:lstStyle/>
          <a:p>
            <a:pPr>
              <a:lnSpc>
                <a:spcPct val="95000"/>
              </a:lnSpc>
              <a:spcBef>
                <a:spcPct val="50000"/>
              </a:spcBef>
              <a:spcAft>
                <a:spcPct val="0"/>
              </a:spcAft>
              <a:buClrTx/>
            </a:pPr>
            <a:r>
              <a:rPr lang="en-US" altLang="en-US" sz="1600" b="0" dirty="0" smtClean="0">
                <a:solidFill>
                  <a:srgbClr val="004961"/>
                </a:solidFill>
                <a:latin typeface="Arial" panose="020B0604020202020204" pitchFamily="34" charset="0"/>
                <a:cs typeface="Arial" panose="020B0604020202020204" pitchFamily="34" charset="0"/>
              </a:rPr>
              <a:t>Michael R. Callahan</a:t>
            </a:r>
            <a:br>
              <a:rPr lang="en-US" altLang="en-US" sz="1600" b="0" dirty="0" smtClean="0">
                <a:solidFill>
                  <a:srgbClr val="004961"/>
                </a:solidFill>
                <a:latin typeface="Arial" panose="020B0604020202020204" pitchFamily="34" charset="0"/>
                <a:cs typeface="Arial" panose="020B0604020202020204" pitchFamily="34" charset="0"/>
              </a:rPr>
            </a:br>
            <a:r>
              <a:rPr lang="en-US" altLang="en-US" sz="1600" b="0" dirty="0" smtClean="0">
                <a:solidFill>
                  <a:srgbClr val="5F5F5F"/>
                </a:solidFill>
                <a:latin typeface="Arial" panose="020B0604020202020204" pitchFamily="34" charset="0"/>
                <a:cs typeface="Arial" panose="020B0604020202020204" pitchFamily="34" charset="0"/>
              </a:rPr>
              <a:t>Katten </a:t>
            </a:r>
            <a:r>
              <a:rPr lang="en-US" altLang="en-US" sz="1600" b="0" dirty="0">
                <a:solidFill>
                  <a:srgbClr val="5F5F5F"/>
                </a:solidFill>
                <a:latin typeface="Arial" panose="020B0604020202020204" pitchFamily="34" charset="0"/>
                <a:cs typeface="Arial" panose="020B0604020202020204" pitchFamily="34" charset="0"/>
              </a:rPr>
              <a:t>Muchin Rosenman LLP</a:t>
            </a:r>
            <a:br>
              <a:rPr lang="en-US" altLang="en-US" sz="1600" b="0" dirty="0">
                <a:solidFill>
                  <a:srgbClr val="5F5F5F"/>
                </a:solidFill>
                <a:latin typeface="Arial" panose="020B0604020202020204" pitchFamily="34" charset="0"/>
                <a:cs typeface="Arial" panose="020B0604020202020204" pitchFamily="34" charset="0"/>
              </a:rPr>
            </a:br>
            <a:r>
              <a:rPr lang="en-US" altLang="en-US" sz="1600" b="0" dirty="0">
                <a:solidFill>
                  <a:srgbClr val="5F5F5F"/>
                </a:solidFill>
                <a:latin typeface="Arial" panose="020B0604020202020204" pitchFamily="34" charset="0"/>
                <a:cs typeface="Arial" panose="020B0604020202020204" pitchFamily="34" charset="0"/>
              </a:rPr>
              <a:t>Chicago</a:t>
            </a:r>
            <a:br>
              <a:rPr lang="en-US" altLang="en-US" sz="1600" b="0" dirty="0">
                <a:solidFill>
                  <a:srgbClr val="5F5F5F"/>
                </a:solidFill>
                <a:latin typeface="Arial" panose="020B0604020202020204" pitchFamily="34" charset="0"/>
                <a:cs typeface="Arial" panose="020B0604020202020204" pitchFamily="34" charset="0"/>
              </a:rPr>
            </a:br>
            <a:r>
              <a:rPr lang="en-US" altLang="en-US" sz="1600" b="0" dirty="0">
                <a:solidFill>
                  <a:srgbClr val="5F5F5F"/>
                </a:solidFill>
                <a:latin typeface="Arial" panose="020B0604020202020204" pitchFamily="34" charset="0"/>
                <a:cs typeface="Arial" panose="020B0604020202020204" pitchFamily="34" charset="0"/>
              </a:rPr>
              <a:t>+</a:t>
            </a:r>
            <a:r>
              <a:rPr lang="en-US" altLang="en-US" sz="1600" b="0" dirty="0" smtClean="0">
                <a:solidFill>
                  <a:srgbClr val="5F5F5F"/>
                </a:solidFill>
                <a:latin typeface="Arial" panose="020B0604020202020204" pitchFamily="34" charset="0"/>
                <a:cs typeface="Arial" panose="020B0604020202020204" pitchFamily="34" charset="0"/>
              </a:rPr>
              <a:t>1.312.902.5634</a:t>
            </a:r>
            <a:r>
              <a:rPr lang="en-US" altLang="en-US" sz="1600" b="0" dirty="0">
                <a:solidFill>
                  <a:srgbClr val="5F5F5F"/>
                </a:solidFill>
                <a:latin typeface="Arial" panose="020B0604020202020204" pitchFamily="34" charset="0"/>
                <a:cs typeface="Arial" panose="020B0604020202020204" pitchFamily="34" charset="0"/>
              </a:rPr>
              <a:t/>
            </a:r>
            <a:br>
              <a:rPr lang="en-US" altLang="en-US" sz="1600" b="0" dirty="0">
                <a:solidFill>
                  <a:srgbClr val="5F5F5F"/>
                </a:solidFill>
                <a:latin typeface="Arial" panose="020B0604020202020204" pitchFamily="34" charset="0"/>
                <a:cs typeface="Arial" panose="020B0604020202020204" pitchFamily="34" charset="0"/>
              </a:rPr>
            </a:br>
            <a:r>
              <a:rPr lang="en-US" altLang="en-US" sz="1600" b="0" dirty="0" smtClean="0">
                <a:solidFill>
                  <a:srgbClr val="5F5F5F"/>
                </a:solidFill>
                <a:latin typeface="Arial" panose="020B0604020202020204" pitchFamily="34" charset="0"/>
                <a:cs typeface="Arial" panose="020B0604020202020204" pitchFamily="34" charset="0"/>
              </a:rPr>
              <a:t>Michael.Callahan@kattenlaw.com</a:t>
            </a:r>
            <a:endParaRPr lang="en-US" altLang="en-US" sz="1600" b="0" dirty="0">
              <a:solidFill>
                <a:srgbClr val="5F5F5F"/>
              </a:solidFill>
              <a:latin typeface="Arial" panose="020B0604020202020204" pitchFamily="34" charset="0"/>
              <a:cs typeface="Arial" panose="020B0604020202020204" pitchFamily="34" charset="0"/>
            </a:endParaRPr>
          </a:p>
          <a:p>
            <a:endParaRPr lang="en-US" b="1" dirty="0" smtClean="0">
              <a:solidFill>
                <a:schemeClr val="tx1"/>
              </a:solidFill>
            </a:endParaRPr>
          </a:p>
          <a:p>
            <a:endParaRPr lang="en-US" b="1" dirty="0">
              <a:solidFill>
                <a:schemeClr val="tx1"/>
              </a:solidFill>
            </a:endParaRPr>
          </a:p>
        </p:txBody>
      </p:sp>
      <p:sp>
        <p:nvSpPr>
          <p:cNvPr id="3" name="Text Box 8"/>
          <p:cNvSpPr txBox="1">
            <a:spLocks noChangeArrowheads="1"/>
          </p:cNvSpPr>
          <p:nvPr/>
        </p:nvSpPr>
        <p:spPr bwMode="auto">
          <a:xfrm>
            <a:off x="3064603" y="1516638"/>
            <a:ext cx="4603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algn="ctr" eaLnBrk="1" hangingPunct="1">
              <a:spcBef>
                <a:spcPct val="50000"/>
              </a:spcBef>
              <a:spcAft>
                <a:spcPts val="600"/>
              </a:spcAft>
              <a:buClrTx/>
              <a:buFontTx/>
              <a:buNone/>
            </a:pPr>
            <a:r>
              <a:rPr lang="en-US" altLang="en-US" sz="2000" dirty="0" smtClean="0">
                <a:solidFill>
                  <a:schemeClr val="tx1">
                    <a:lumMod val="65000"/>
                    <a:lumOff val="35000"/>
                  </a:schemeClr>
                </a:solidFill>
              </a:rPr>
              <a:t>March 7, 2019</a:t>
            </a:r>
          </a:p>
        </p:txBody>
      </p:sp>
      <p:sp>
        <p:nvSpPr>
          <p:cNvPr id="5" name="Title 3"/>
          <p:cNvSpPr txBox="1">
            <a:spLocks/>
          </p:cNvSpPr>
          <p:nvPr/>
        </p:nvSpPr>
        <p:spPr bwMode="white">
          <a:xfrm>
            <a:off x="2615146" y="1865923"/>
            <a:ext cx="6438419" cy="243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500" b="1">
                <a:solidFill>
                  <a:srgbClr val="004961"/>
                </a:solidFill>
                <a:latin typeface="Calibri" pitchFamily="34" charset="0"/>
                <a:cs typeface="Calibri" pitchFamily="34" charset="0"/>
              </a:defRPr>
            </a:lvl2pPr>
            <a:lvl3pPr algn="l" rtl="0" eaLnBrk="1" fontAlgn="base" hangingPunct="1">
              <a:spcBef>
                <a:spcPct val="0"/>
              </a:spcBef>
              <a:spcAft>
                <a:spcPct val="0"/>
              </a:spcAft>
              <a:defRPr sz="3500" b="1">
                <a:solidFill>
                  <a:srgbClr val="004961"/>
                </a:solidFill>
                <a:latin typeface="Calibri" pitchFamily="34" charset="0"/>
                <a:cs typeface="Calibri" pitchFamily="34" charset="0"/>
              </a:defRPr>
            </a:lvl3pPr>
            <a:lvl4pPr algn="l" rtl="0" eaLnBrk="1" fontAlgn="base" hangingPunct="1">
              <a:spcBef>
                <a:spcPct val="0"/>
              </a:spcBef>
              <a:spcAft>
                <a:spcPct val="0"/>
              </a:spcAft>
              <a:defRPr sz="3500" b="1">
                <a:solidFill>
                  <a:srgbClr val="004961"/>
                </a:solidFill>
                <a:latin typeface="Calibri" pitchFamily="34" charset="0"/>
                <a:cs typeface="Calibri" pitchFamily="34" charset="0"/>
              </a:defRPr>
            </a:lvl4pPr>
            <a:lvl5pPr algn="l" rtl="0" eaLnBrk="1" fontAlgn="base" hangingPunct="1">
              <a:spcBef>
                <a:spcPct val="0"/>
              </a:spcBef>
              <a:spcAft>
                <a:spcPct val="0"/>
              </a:spcAft>
              <a:defRPr sz="3500" b="1">
                <a:solidFill>
                  <a:srgbClr val="004961"/>
                </a:solidFill>
                <a:latin typeface="Calibri" pitchFamily="34" charset="0"/>
                <a:cs typeface="Calibri" pitchFamily="34"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a:lstStyle>
          <a:p>
            <a:pPr algn="ctr"/>
            <a:r>
              <a:rPr lang="en-US" sz="2500" dirty="0" smtClean="0">
                <a:solidFill>
                  <a:schemeClr val="tx1">
                    <a:lumMod val="65000"/>
                    <a:lumOff val="35000"/>
                  </a:schemeClr>
                </a:solidFill>
                <a:latin typeface="+mj-lt"/>
                <a:cs typeface="+mj-cs"/>
              </a:rPr>
              <a:t>The </a:t>
            </a:r>
            <a:r>
              <a:rPr lang="en-US" sz="2500" dirty="0">
                <a:solidFill>
                  <a:schemeClr val="tx1">
                    <a:lumMod val="65000"/>
                    <a:lumOff val="35000"/>
                  </a:schemeClr>
                </a:solidFill>
                <a:latin typeface="+mj-lt"/>
                <a:cs typeface="+mj-cs"/>
              </a:rPr>
              <a:t>Interaction of the Patient Safety and </a:t>
            </a:r>
            <a:r>
              <a:rPr lang="en-US" sz="2500" dirty="0" smtClean="0">
                <a:solidFill>
                  <a:schemeClr val="tx1">
                    <a:lumMod val="65000"/>
                    <a:lumOff val="35000"/>
                  </a:schemeClr>
                </a:solidFill>
                <a:latin typeface="+mj-lt"/>
                <a:cs typeface="+mj-cs"/>
              </a:rPr>
              <a:t>Quality Improvement </a:t>
            </a:r>
            <a:r>
              <a:rPr lang="en-US" sz="2500" dirty="0">
                <a:solidFill>
                  <a:schemeClr val="tx1">
                    <a:lumMod val="65000"/>
                    <a:lumOff val="35000"/>
                  </a:schemeClr>
                </a:solidFill>
                <a:latin typeface="+mj-lt"/>
                <a:cs typeface="+mj-cs"/>
              </a:rPr>
              <a:t>Act of 2005 </a:t>
            </a:r>
            <a:r>
              <a:rPr lang="en-US" sz="2500" dirty="0" smtClean="0">
                <a:solidFill>
                  <a:schemeClr val="tx1">
                    <a:lumMod val="65000"/>
                    <a:lumOff val="35000"/>
                  </a:schemeClr>
                </a:solidFill>
                <a:latin typeface="+mj-lt"/>
                <a:cs typeface="+mj-cs"/>
              </a:rPr>
              <a:t/>
            </a:r>
            <a:br>
              <a:rPr lang="en-US" sz="2500" dirty="0" smtClean="0">
                <a:solidFill>
                  <a:schemeClr val="tx1">
                    <a:lumMod val="65000"/>
                    <a:lumOff val="35000"/>
                  </a:schemeClr>
                </a:solidFill>
                <a:latin typeface="+mj-lt"/>
                <a:cs typeface="+mj-cs"/>
              </a:rPr>
            </a:br>
            <a:r>
              <a:rPr lang="en-US" sz="2500" dirty="0" smtClean="0">
                <a:solidFill>
                  <a:schemeClr val="tx1">
                    <a:lumMod val="65000"/>
                    <a:lumOff val="35000"/>
                  </a:schemeClr>
                </a:solidFill>
                <a:latin typeface="+mj-lt"/>
                <a:cs typeface="+mj-cs"/>
              </a:rPr>
              <a:t>and </a:t>
            </a:r>
            <a:r>
              <a:rPr lang="en-US" sz="2500" dirty="0">
                <a:solidFill>
                  <a:schemeClr val="tx1">
                    <a:lumMod val="65000"/>
                    <a:lumOff val="35000"/>
                  </a:schemeClr>
                </a:solidFill>
                <a:latin typeface="+mj-lt"/>
                <a:cs typeface="+mj-cs"/>
              </a:rPr>
              <a:t>the Medical Studies Act:</a:t>
            </a:r>
          </a:p>
          <a:p>
            <a:pPr algn="ctr"/>
            <a:r>
              <a:rPr lang="en-US" sz="2500" dirty="0">
                <a:solidFill>
                  <a:schemeClr val="tx1">
                    <a:lumMod val="65000"/>
                    <a:lumOff val="35000"/>
                  </a:schemeClr>
                </a:solidFill>
                <a:latin typeface="+mj-lt"/>
                <a:cs typeface="+mj-cs"/>
              </a:rPr>
              <a:t>Steps to Maximize State and Federal Privilege Protections</a:t>
            </a:r>
          </a:p>
        </p:txBody>
      </p:sp>
      <p:sp>
        <p:nvSpPr>
          <p:cNvPr id="6" name="TextBox 5"/>
          <p:cNvSpPr txBox="1"/>
          <p:nvPr/>
        </p:nvSpPr>
        <p:spPr>
          <a:xfrm>
            <a:off x="2458178" y="6553305"/>
            <a:ext cx="1712530" cy="230832"/>
          </a:xfrm>
          <a:prstGeom prst="rect">
            <a:avLst/>
          </a:prstGeom>
          <a:noFill/>
        </p:spPr>
        <p:txBody>
          <a:bodyPr wrap="square" rtlCol="0">
            <a:spAutoFit/>
          </a:bodyPr>
          <a:lstStyle/>
          <a:p>
            <a:r>
              <a:rPr lang="en-US" sz="900" dirty="0" smtClean="0"/>
              <a:t>138078154</a:t>
            </a:r>
            <a:endParaRPr lang="en-US" sz="900" dirty="0"/>
          </a:p>
        </p:txBody>
      </p:sp>
    </p:spTree>
    <p:extLst>
      <p:ext uri="{BB962C8B-B14F-4D97-AF65-F5344CB8AC3E}">
        <p14:creationId xmlns:p14="http://schemas.microsoft.com/office/powerpoint/2010/main" val="174094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524000"/>
            <a:ext cx="8418513" cy="4621212"/>
          </a:xfrm>
        </p:spPr>
        <p:txBody>
          <a:bodyPr/>
          <a:lstStyle/>
          <a:p>
            <a:pPr lvl="2"/>
            <a:r>
              <a:rPr lang="en-US" dirty="0" smtClean="0"/>
              <a:t>Including Patient Care Audit Committees, Medical Care Evaluation Committees, Utilization Review committees, Credential Committees and Executive Committees, or their designees (but not the medical records pertaining to the patient), used in the course of internal quality control or of medical study for the purpose of reducing morbidity or mortality, or for improving patient care or increasing organ and tissue donations.</a:t>
            </a:r>
          </a:p>
          <a:p>
            <a:pPr lvl="2"/>
            <a:r>
              <a:rPr lang="en-US" dirty="0" smtClean="0"/>
              <a:t>Shall be privileged, strictly confidential and shall be used only for medical research, the evaluation and improvement of quality care, or granting, limiting or revoking staff privileges or agreements for services.</a:t>
            </a:r>
          </a:p>
          <a:p>
            <a:pPr lvl="2"/>
            <a:r>
              <a:rPr lang="en-US" dirty="0" smtClean="0"/>
              <a:t>Information can be used in disciplinary hearings and subsequent judicial review.</a:t>
            </a:r>
          </a:p>
          <a:p>
            <a:pPr lvl="2"/>
            <a:endParaRPr lang="en-US" dirty="0" smtClean="0"/>
          </a:p>
        </p:txBody>
      </p:sp>
    </p:spTree>
    <p:extLst>
      <p:ext uri="{BB962C8B-B14F-4D97-AF65-F5344CB8AC3E}">
        <p14:creationId xmlns:p14="http://schemas.microsoft.com/office/powerpoint/2010/main" val="61467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587500"/>
            <a:ext cx="8418513" cy="4621212"/>
          </a:xfrm>
        </p:spPr>
        <p:txBody>
          <a:bodyPr/>
          <a:lstStyle/>
          <a:p>
            <a:pPr lvl="2"/>
            <a:r>
              <a:rPr lang="en-US" dirty="0" smtClean="0"/>
              <a:t>Protections have been interpreted fairly broadly but information produced for a different purpose, i.e., risk management, is not protected even if used by a peer review committee.</a:t>
            </a:r>
          </a:p>
          <a:p>
            <a:pPr lvl="2"/>
            <a:r>
              <a:rPr lang="en-US" dirty="0" smtClean="0"/>
              <a:t>Although the Medical Studies Act references “medical organizations” under contract with HMOs or other healthcare delivery entities or facilities, surgicenters and hospitals, Appellate Courts have not extended protections to nursing </a:t>
            </a:r>
            <a:br>
              <a:rPr lang="en-US" dirty="0" smtClean="0"/>
            </a:br>
            <a:r>
              <a:rPr lang="en-US" dirty="0" smtClean="0"/>
              <a:t>homes or pharmacies.</a:t>
            </a:r>
          </a:p>
          <a:p>
            <a:pPr lvl="2"/>
            <a:r>
              <a:rPr lang="en-US" dirty="0" smtClean="0"/>
              <a:t>Recent 2nd District Appellate Court decisions have limited the application of the privilege protections to materials and discussions generated after an event or investigation has been initiated by an identified peer review committee and only if used exclusively for peer review/ quality activities.</a:t>
            </a:r>
          </a:p>
          <a:p>
            <a:pPr lvl="2"/>
            <a:endParaRPr lang="en-US" dirty="0" smtClean="0"/>
          </a:p>
        </p:txBody>
      </p:sp>
    </p:spTree>
    <p:extLst>
      <p:ext uri="{BB962C8B-B14F-4D97-AF65-F5344CB8AC3E}">
        <p14:creationId xmlns:p14="http://schemas.microsoft.com/office/powerpoint/2010/main" val="388273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397000"/>
            <a:ext cx="8418513" cy="4621212"/>
          </a:xfrm>
        </p:spPr>
        <p:txBody>
          <a:bodyPr/>
          <a:lstStyle/>
          <a:p>
            <a:pPr lvl="2"/>
            <a:r>
              <a:rPr lang="en-US" dirty="0" smtClean="0"/>
              <a:t>Protections cannot be waived if used for statutory purposes.</a:t>
            </a:r>
          </a:p>
          <a:p>
            <a:pPr lvl="2"/>
            <a:r>
              <a:rPr lang="en-US" dirty="0" smtClean="0"/>
              <a:t>Information arguably can be shared throughout the system among controlled affiliates as well as specific physician information if authorized.</a:t>
            </a:r>
          </a:p>
          <a:p>
            <a:pPr lvl="2"/>
            <a:r>
              <a:rPr lang="en-US" dirty="0" smtClean="0"/>
              <a:t>Protections do not apply to federal claims brought in federal court.</a:t>
            </a:r>
          </a:p>
          <a:p>
            <a:pPr lvl="2"/>
            <a:endParaRPr lang="en-US" dirty="0" smtClean="0"/>
          </a:p>
        </p:txBody>
      </p:sp>
    </p:spTree>
    <p:extLst>
      <p:ext uri="{BB962C8B-B14F-4D97-AF65-F5344CB8AC3E}">
        <p14:creationId xmlns:p14="http://schemas.microsoft.com/office/powerpoint/2010/main" val="1369602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view of an operational ACO/CIN</a:t>
            </a:r>
            <a:endParaRPr lang="en-US" dirty="0"/>
          </a:p>
        </p:txBody>
      </p:sp>
      <p:sp>
        <p:nvSpPr>
          <p:cNvPr id="4" name="Content Placeholder 3"/>
          <p:cNvSpPr>
            <a:spLocks noGrp="1"/>
          </p:cNvSpPr>
          <p:nvPr>
            <p:ph idx="1"/>
          </p:nvPr>
        </p:nvSpPr>
        <p:spPr/>
        <p:txBody>
          <a:bodyPr/>
          <a:lstStyle/>
          <a:p>
            <a:endParaRPr lang="en-US" dirty="0"/>
          </a:p>
        </p:txBody>
      </p:sp>
      <p:sp>
        <p:nvSpPr>
          <p:cNvPr id="5" name="Rectangle 4"/>
          <p:cNvSpPr/>
          <p:nvPr/>
        </p:nvSpPr>
        <p:spPr>
          <a:xfrm>
            <a:off x="3936140" y="1401829"/>
            <a:ext cx="838576" cy="346681"/>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4488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23940"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66013"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8124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501334"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54613" y="492849"/>
            <a:ext cx="12206" cy="292009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a:off x="4355428" y="1748510"/>
            <a:ext cx="2780" cy="204385"/>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79339"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37266"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7262" y="3923679"/>
            <a:ext cx="5901130" cy="7009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586">
            <a:off x="1286359" y="4195272"/>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394247">
            <a:off x="1936511" y="4166970"/>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455356" flipV="1">
            <a:off x="2520965" y="414632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1796764" flipV="1">
            <a:off x="3226653" y="415417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12332543" flipV="1">
            <a:off x="3819823" y="4135866"/>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1080869" flipH="1">
            <a:off x="4428189" y="4257778"/>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20990198" flipH="1">
            <a:off x="4483642" y="4199248"/>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10144644" flipH="1" flipV="1">
            <a:off x="4373690" y="419190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9803236" flipH="1" flipV="1">
            <a:off x="4435398" y="418476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8338273" flipH="1" flipV="1">
            <a:off x="4304760" y="4178442"/>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154942"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1783083" y="3707881"/>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2437933" y="370788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098426"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3792832" y="3727466"/>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4560096" y="378516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350215"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5989468" y="369585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6628431"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7259313" y="3702689"/>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138457"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177468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241091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07848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771761"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542130"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32932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970953"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612575"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243412"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5" y="2781229"/>
            <a:ext cx="6797928" cy="100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35902" y="4694870"/>
            <a:ext cx="233093" cy="9671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554" y="4786229"/>
            <a:ext cx="993503" cy="9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65" y="4138180"/>
            <a:ext cx="996954" cy="605048"/>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61368" y="6263464"/>
            <a:ext cx="2892464" cy="166443"/>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Down Arrow 50"/>
          <p:cNvSpPr/>
          <p:nvPr/>
        </p:nvSpPr>
        <p:spPr>
          <a:xfrm flipV="1">
            <a:off x="4267150" y="5655368"/>
            <a:ext cx="364281" cy="710821"/>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2900669"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434455"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008344"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631430"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240703"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41551"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730601" y="5915238"/>
            <a:ext cx="1434823" cy="340186"/>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2875" y="2924805"/>
            <a:ext cx="702867" cy="281024"/>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6091" y="2798277"/>
            <a:ext cx="1198726" cy="281024"/>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50722" y="2890560"/>
            <a:ext cx="912154" cy="281024"/>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712726" y="2837066"/>
            <a:ext cx="1220110" cy="281024"/>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94130" y="2494938"/>
            <a:ext cx="889291" cy="281024"/>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50001" y="2532330"/>
            <a:ext cx="1037630" cy="473303"/>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59151" y="2886836"/>
            <a:ext cx="865934" cy="281024"/>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66939" y="2720702"/>
            <a:ext cx="1423236" cy="281024"/>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66212" y="2645125"/>
            <a:ext cx="1687188" cy="281024"/>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53264" y="2945021"/>
            <a:ext cx="471762" cy="28102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9599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346200"/>
            <a:ext cx="8418513" cy="4621212"/>
          </a:xfrm>
        </p:spPr>
        <p:txBody>
          <a:bodyPr/>
          <a:lstStyle/>
          <a:p>
            <a:r>
              <a:rPr lang="en-US" b="0" dirty="0" smtClean="0"/>
              <a:t>Analysis</a:t>
            </a:r>
          </a:p>
          <a:p>
            <a:pPr lvl="1"/>
            <a:r>
              <a:rPr lang="en-US" dirty="0" smtClean="0"/>
              <a:t>Does statute arguably protect requested records?</a:t>
            </a:r>
          </a:p>
          <a:p>
            <a:pPr lvl="2"/>
            <a:r>
              <a:rPr lang="en-US" dirty="0" smtClean="0"/>
              <a:t>Medical records – No, never privileged.</a:t>
            </a:r>
          </a:p>
          <a:p>
            <a:pPr lvl="2"/>
            <a:r>
              <a:rPr lang="en-US" dirty="0" smtClean="0"/>
              <a:t>Bylaws, policies and procedures – No. </a:t>
            </a:r>
            <a:r>
              <a:rPr lang="en-US" dirty="0" smtClean="0"/>
              <a:t>Question </a:t>
            </a:r>
            <a:r>
              <a:rPr lang="en-US" dirty="0" smtClean="0"/>
              <a:t>is whether documents support privilege argument</a:t>
            </a:r>
          </a:p>
          <a:p>
            <a:pPr lvl="2"/>
            <a:r>
              <a:rPr lang="en-US" dirty="0" smtClean="0"/>
              <a:t>Peer review records and provider entities – Depends</a:t>
            </a:r>
          </a:p>
          <a:p>
            <a:pPr lvl="3"/>
            <a:r>
              <a:rPr lang="en-US" dirty="0" smtClean="0"/>
              <a:t>Does CIN Quality and Credentials Committee qualify as a peer review committee? – probably, BUT</a:t>
            </a:r>
          </a:p>
          <a:p>
            <a:pPr lvl="3"/>
            <a:r>
              <a:rPr lang="en-US" dirty="0" smtClean="0"/>
              <a:t>Is CIN a hospital, surgicenter, HMO, PHO or post-surgical recovery center? – No, therefore information is discoverable</a:t>
            </a:r>
          </a:p>
          <a:p>
            <a:pPr lvl="3"/>
            <a:r>
              <a:rPr lang="en-US" dirty="0" smtClean="0"/>
              <a:t>If the hospital’s physician group is conducting peer review through a medical review committee or through CIN Quality and Credential Committee are those activities protected? –  </a:t>
            </a:r>
            <a:r>
              <a:rPr lang="en-US" dirty="0"/>
              <a:t>No, therefore information is discoverable</a:t>
            </a:r>
            <a:endParaRPr lang="en-US" dirty="0" smtClean="0"/>
          </a:p>
          <a:p>
            <a:endParaRPr lang="en-US" dirty="0"/>
          </a:p>
        </p:txBody>
      </p:sp>
    </p:spTree>
    <p:extLst>
      <p:ext uri="{BB962C8B-B14F-4D97-AF65-F5344CB8AC3E}">
        <p14:creationId xmlns:p14="http://schemas.microsoft.com/office/powerpoint/2010/main" val="5446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Analysis of Illinois Medical Studies Act</a:t>
            </a:r>
            <a:endParaRPr lang="en-US" b="0" dirty="0"/>
          </a:p>
        </p:txBody>
      </p:sp>
      <p:sp>
        <p:nvSpPr>
          <p:cNvPr id="3" name="Content Placeholder 2"/>
          <p:cNvSpPr>
            <a:spLocks noGrp="1"/>
          </p:cNvSpPr>
          <p:nvPr>
            <p:ph idx="1"/>
          </p:nvPr>
        </p:nvSpPr>
        <p:spPr>
          <a:xfrm>
            <a:off x="427192" y="1409700"/>
            <a:ext cx="8418513" cy="4621212"/>
          </a:xfrm>
        </p:spPr>
        <p:txBody>
          <a:bodyPr/>
          <a:lstStyle/>
          <a:p>
            <a:pPr lvl="3"/>
            <a:r>
              <a:rPr lang="en-US" dirty="0"/>
              <a:t>What about the SNF? – No, but is privileged under Long-Term Care Peer Review Act</a:t>
            </a:r>
          </a:p>
          <a:p>
            <a:pPr lvl="3"/>
            <a:r>
              <a:rPr lang="en-US" dirty="0"/>
              <a:t>What about the PHO? – Probably</a:t>
            </a:r>
          </a:p>
          <a:p>
            <a:pPr lvl="3"/>
            <a:r>
              <a:rPr lang="en-US" dirty="0"/>
              <a:t>Based on existing case law, any responsive documents are only privileged if created by a covered entity, i.e., hospital, after an investigation has been authorized by an appropriate committee or designee</a:t>
            </a:r>
          </a:p>
          <a:p>
            <a:pPr lvl="3"/>
            <a:r>
              <a:rPr lang="en-US" dirty="0"/>
              <a:t>What about risk management documents? – No, therefore information is discoverable</a:t>
            </a:r>
          </a:p>
          <a:p>
            <a:pPr lvl="3"/>
            <a:r>
              <a:rPr lang="en-US" dirty="0"/>
              <a:t>Protections arguably limited to </a:t>
            </a:r>
            <a:r>
              <a:rPr lang="en-US" u="sng" dirty="0"/>
              <a:t>committee</a:t>
            </a:r>
            <a:r>
              <a:rPr lang="en-US" dirty="0"/>
              <a:t> activities</a:t>
            </a:r>
          </a:p>
          <a:p>
            <a:pPr lvl="2"/>
            <a:endParaRPr lang="en-US" dirty="0"/>
          </a:p>
          <a:p>
            <a:endParaRPr lang="en-US" dirty="0"/>
          </a:p>
        </p:txBody>
      </p:sp>
    </p:spTree>
    <p:extLst>
      <p:ext uri="{BB962C8B-B14F-4D97-AF65-F5344CB8AC3E}">
        <p14:creationId xmlns:p14="http://schemas.microsoft.com/office/powerpoint/2010/main" val="20915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422400"/>
            <a:ext cx="8418513" cy="4621212"/>
          </a:xfrm>
        </p:spPr>
        <p:txBody>
          <a:bodyPr/>
          <a:lstStyle/>
          <a:p>
            <a:r>
              <a:rPr lang="en-US" b="0" dirty="0" smtClean="0"/>
              <a:t>Can privileged information be shared across CIN?</a:t>
            </a:r>
          </a:p>
          <a:p>
            <a:pPr lvl="1"/>
            <a:r>
              <a:rPr lang="en-US" dirty="0" smtClean="0"/>
              <a:t>Under the hypothetical only peer review/quality information generated by a hospital or covered entity peer review committee or designee will be privileged.</a:t>
            </a:r>
          </a:p>
          <a:p>
            <a:pPr lvl="1"/>
            <a:r>
              <a:rPr lang="en-US" dirty="0" smtClean="0"/>
              <a:t>Under the MSA the privilege cannot be waived unless used for activities unrelated to improving patient care or for reducing morbidity or mortality.</a:t>
            </a:r>
          </a:p>
          <a:p>
            <a:pPr lvl="1"/>
            <a:r>
              <a:rPr lang="en-US" dirty="0" smtClean="0"/>
              <a:t>Privileged information arguably could be shared with the CIN affiliated entities although there is no case law on the subject.</a:t>
            </a:r>
          </a:p>
          <a:p>
            <a:r>
              <a:rPr lang="en-US" dirty="0" smtClean="0"/>
              <a:t> </a:t>
            </a:r>
            <a:r>
              <a:rPr lang="en-US" b="0" dirty="0" smtClean="0"/>
              <a:t>Does MSA privilege apply in federal proceedings? – No</a:t>
            </a:r>
            <a:endParaRPr lang="en-US" b="0" dirty="0"/>
          </a:p>
        </p:txBody>
      </p:sp>
    </p:spTree>
    <p:extLst>
      <p:ext uri="{BB962C8B-B14F-4D97-AF65-F5344CB8AC3E}">
        <p14:creationId xmlns:p14="http://schemas.microsoft.com/office/powerpoint/2010/main" val="3625064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view of an operational ACO/CIN</a:t>
            </a:r>
            <a:endParaRPr lang="en-US" dirty="0"/>
          </a:p>
        </p:txBody>
      </p:sp>
      <p:sp>
        <p:nvSpPr>
          <p:cNvPr id="4" name="Content Placeholder 3"/>
          <p:cNvSpPr>
            <a:spLocks noGrp="1"/>
          </p:cNvSpPr>
          <p:nvPr>
            <p:ph idx="1"/>
          </p:nvPr>
        </p:nvSpPr>
        <p:spPr/>
        <p:txBody>
          <a:bodyPr/>
          <a:lstStyle/>
          <a:p>
            <a:endParaRPr lang="en-US" dirty="0"/>
          </a:p>
        </p:txBody>
      </p:sp>
      <p:sp>
        <p:nvSpPr>
          <p:cNvPr id="5" name="Rectangle 4"/>
          <p:cNvSpPr/>
          <p:nvPr/>
        </p:nvSpPr>
        <p:spPr>
          <a:xfrm>
            <a:off x="3914625" y="1437679"/>
            <a:ext cx="849192" cy="34421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 name="Rectangle 5"/>
          <p:cNvSpPr/>
          <p:nvPr/>
        </p:nvSpPr>
        <p:spPr>
          <a:xfrm>
            <a:off x="402266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 name="Rectangle 6"/>
          <p:cNvSpPr/>
          <p:nvPr/>
        </p:nvSpPr>
        <p:spPr>
          <a:xfrm>
            <a:off x="3306843"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8" name="Rectangle 7"/>
          <p:cNvSpPr/>
          <p:nvPr/>
        </p:nvSpPr>
        <p:spPr>
          <a:xfrm>
            <a:off x="4738668"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9" name="Rectangle 8"/>
          <p:cNvSpPr/>
          <p:nvPr/>
        </p:nvSpPr>
        <p:spPr>
          <a:xfrm>
            <a:off x="256942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10" name="Rectangle 9"/>
          <p:cNvSpPr/>
          <p:nvPr/>
        </p:nvSpPr>
        <p:spPr>
          <a:xfrm>
            <a:off x="5468764"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1" name="Elbow Connector 10"/>
          <p:cNvCxnSpPr>
            <a:stCxn id="9" idx="0"/>
            <a:endCxn id="10" idx="0"/>
          </p:cNvCxnSpPr>
          <p:nvPr/>
        </p:nvCxnSpPr>
        <p:spPr>
          <a:xfrm rot="5400000" flipH="1" flipV="1">
            <a:off x="4330191" y="535159"/>
            <a:ext cx="12120" cy="289934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flipH="1">
            <a:off x="4333760" y="1781896"/>
            <a:ext cx="5461" cy="20293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49767"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17941"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3855" y="3941609"/>
            <a:ext cx="5859197" cy="6959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586">
            <a:off x="1283740" y="4211272"/>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394247">
            <a:off x="1929272" y="4183171"/>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455356" flipV="1">
            <a:off x="2509573" y="4162671"/>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1796764" flipV="1">
            <a:off x="3210246" y="4170470"/>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12332543" flipV="1">
            <a:off x="3799202" y="4152288"/>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1080869" flipH="1">
            <a:off x="4403244" y="4273333"/>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20990198" flipH="1">
            <a:off x="4458303" y="4215219"/>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10144644" flipH="1" flipV="1">
            <a:off x="4349133" y="4207928"/>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9803236" flipH="1" flipV="1">
            <a:off x="4410402" y="4200843"/>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8338273" flipH="1" flipV="1">
            <a:off x="4280692" y="4194561"/>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153257"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1776935" y="3727344"/>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2427131" y="3727345"/>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082931"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3772402" y="3746790"/>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4534214" y="380407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318718"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5953429" y="3715398"/>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6587852"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7214251" y="3722189"/>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136889"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176859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240030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06313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7514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51637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2979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93504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572108"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198463"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807277"/>
            <a:ext cx="6749622" cy="9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11614" y="4707320"/>
            <a:ext cx="231437" cy="960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39" y="4798030"/>
            <a:ext cx="986443" cy="98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150" y="4154586"/>
            <a:ext cx="989870" cy="600749"/>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46136" y="6264768"/>
            <a:ext cx="2871910" cy="165260"/>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Down Arrow 50"/>
          <p:cNvSpPr/>
          <p:nvPr/>
        </p:nvSpPr>
        <p:spPr>
          <a:xfrm flipV="1">
            <a:off x="4243350" y="5660993"/>
            <a:ext cx="361692" cy="705770"/>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2886579"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416572"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398638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605041"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209985"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0656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710614" y="5919016"/>
            <a:ext cx="1424627" cy="337769"/>
          </a:xfrm>
          <a:prstGeom prst="rect">
            <a:avLst/>
          </a:prstGeom>
          <a:noFill/>
        </p:spPr>
        <p:txBody>
          <a:bodyPr wrap="none" rtlCol="0">
            <a:spAutoFit/>
          </a:bodyPr>
          <a:lstStyle/>
          <a:p>
            <a:pPr algn="ctr"/>
            <a:r>
              <a:rPr lang="en-US" sz="1700" b="1" dirty="0" smtClean="0"/>
              <a:t>Payer Partners</a:t>
            </a:r>
            <a:endParaRPr lang="en-US" sz="1700" b="1" dirty="0"/>
          </a:p>
        </p:txBody>
      </p:sp>
      <p:sp>
        <p:nvSpPr>
          <p:cNvPr id="59" name="TextBox 58"/>
          <p:cNvSpPr txBox="1"/>
          <p:nvPr/>
        </p:nvSpPr>
        <p:spPr>
          <a:xfrm rot="19515787">
            <a:off x="1121418" y="2949833"/>
            <a:ext cx="697872" cy="279027"/>
          </a:xfrm>
          <a:prstGeom prst="rect">
            <a:avLst/>
          </a:prstGeom>
          <a:noFill/>
        </p:spPr>
        <p:txBody>
          <a:bodyPr wrap="none" rtlCol="0">
            <a:spAutoFit/>
          </a:bodyPr>
          <a:lstStyle/>
          <a:p>
            <a:r>
              <a:rPr lang="en-US" sz="1300" b="1" dirty="0" smtClean="0"/>
              <a:t>Hospice</a:t>
            </a:r>
            <a:endParaRPr lang="en-US" sz="1300" b="1" dirty="0"/>
          </a:p>
        </p:txBody>
      </p:sp>
      <p:sp>
        <p:nvSpPr>
          <p:cNvPr id="60" name="TextBox 59"/>
          <p:cNvSpPr txBox="1"/>
          <p:nvPr/>
        </p:nvSpPr>
        <p:spPr>
          <a:xfrm rot="19515787">
            <a:off x="1640916" y="2824204"/>
            <a:ext cx="1190207" cy="279027"/>
          </a:xfrm>
          <a:prstGeom prst="rect">
            <a:avLst/>
          </a:prstGeom>
          <a:noFill/>
        </p:spPr>
        <p:txBody>
          <a:bodyPr wrap="none" rtlCol="0">
            <a:spAutoFit/>
          </a:bodyPr>
          <a:lstStyle/>
          <a:p>
            <a:r>
              <a:rPr lang="en-US" sz="1300" b="1" dirty="0" smtClean="0"/>
              <a:t>Long Term Care</a:t>
            </a:r>
            <a:endParaRPr lang="en-US" sz="1300" b="1" dirty="0"/>
          </a:p>
        </p:txBody>
      </p:sp>
      <p:sp>
        <p:nvSpPr>
          <p:cNvPr id="61" name="TextBox 60"/>
          <p:cNvSpPr txBox="1"/>
          <p:nvPr/>
        </p:nvSpPr>
        <p:spPr>
          <a:xfrm rot="19515787">
            <a:off x="2241251" y="2915831"/>
            <a:ext cx="905672" cy="279027"/>
          </a:xfrm>
          <a:prstGeom prst="rect">
            <a:avLst/>
          </a:prstGeom>
          <a:noFill/>
        </p:spPr>
        <p:txBody>
          <a:bodyPr wrap="none" rtlCol="0">
            <a:spAutoFit/>
          </a:bodyPr>
          <a:lstStyle/>
          <a:p>
            <a:r>
              <a:rPr lang="en-US" sz="1300" b="1" dirty="0" smtClean="0"/>
              <a:t>Home Care</a:t>
            </a:r>
            <a:endParaRPr lang="en-US" sz="1300" b="1" dirty="0"/>
          </a:p>
        </p:txBody>
      </p:sp>
      <p:sp>
        <p:nvSpPr>
          <p:cNvPr id="62" name="TextBox 61"/>
          <p:cNvSpPr txBox="1"/>
          <p:nvPr/>
        </p:nvSpPr>
        <p:spPr>
          <a:xfrm rot="19515787">
            <a:off x="2699972" y="2862717"/>
            <a:ext cx="1211440" cy="279027"/>
          </a:xfrm>
          <a:prstGeom prst="rect">
            <a:avLst/>
          </a:prstGeom>
          <a:noFill/>
        </p:spPr>
        <p:txBody>
          <a:bodyPr wrap="none" rtlCol="0">
            <a:spAutoFit/>
          </a:bodyPr>
          <a:lstStyle/>
          <a:p>
            <a:r>
              <a:rPr lang="en-US" sz="1300" b="1" dirty="0" smtClean="0"/>
              <a:t>Post Acute Care</a:t>
            </a:r>
            <a:endParaRPr lang="en-US" sz="1300" b="1" dirty="0"/>
          </a:p>
        </p:txBody>
      </p:sp>
      <p:sp>
        <p:nvSpPr>
          <p:cNvPr id="63" name="TextBox 62"/>
          <p:cNvSpPr txBox="1"/>
          <p:nvPr/>
        </p:nvSpPr>
        <p:spPr>
          <a:xfrm rot="19515787">
            <a:off x="3872981" y="2523020"/>
            <a:ext cx="882971" cy="279027"/>
          </a:xfrm>
          <a:prstGeom prst="rect">
            <a:avLst/>
          </a:prstGeom>
          <a:noFill/>
        </p:spPr>
        <p:txBody>
          <a:bodyPr wrap="none" rtlCol="0">
            <a:spAutoFit/>
          </a:bodyPr>
          <a:lstStyle/>
          <a:p>
            <a:r>
              <a:rPr lang="en-US" sz="1300" b="1" dirty="0" smtClean="0"/>
              <a:t>Hospital(s)</a:t>
            </a:r>
            <a:endParaRPr lang="en-US" sz="1300" b="1" dirty="0"/>
          </a:p>
        </p:txBody>
      </p:sp>
      <p:sp>
        <p:nvSpPr>
          <p:cNvPr id="64" name="TextBox 63"/>
          <p:cNvSpPr txBox="1"/>
          <p:nvPr/>
        </p:nvSpPr>
        <p:spPr>
          <a:xfrm rot="19515787">
            <a:off x="4623480" y="2560147"/>
            <a:ext cx="1030257" cy="46994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5" name="TextBox 64"/>
          <p:cNvSpPr txBox="1"/>
          <p:nvPr/>
        </p:nvSpPr>
        <p:spPr>
          <a:xfrm rot="19515787">
            <a:off x="5228302" y="2912134"/>
            <a:ext cx="859781" cy="279027"/>
          </a:xfrm>
          <a:prstGeom prst="rect">
            <a:avLst/>
          </a:prstGeom>
          <a:noFill/>
        </p:spPr>
        <p:txBody>
          <a:bodyPr wrap="none" rtlCol="0">
            <a:spAutoFit/>
          </a:bodyPr>
          <a:lstStyle/>
          <a:p>
            <a:r>
              <a:rPr lang="en-US" sz="1300" b="1" dirty="0" smtClean="0"/>
              <a:t>Specialists</a:t>
            </a:r>
            <a:endParaRPr lang="en-US" sz="1300" b="1" dirty="0"/>
          </a:p>
        </p:txBody>
      </p:sp>
      <p:sp>
        <p:nvSpPr>
          <p:cNvPr id="66" name="TextBox 65"/>
          <p:cNvSpPr txBox="1"/>
          <p:nvPr/>
        </p:nvSpPr>
        <p:spPr>
          <a:xfrm rot="19515787">
            <a:off x="5831770" y="2747180"/>
            <a:ext cx="1413122" cy="279027"/>
          </a:xfrm>
          <a:prstGeom prst="rect">
            <a:avLst/>
          </a:prstGeom>
          <a:noFill/>
        </p:spPr>
        <p:txBody>
          <a:bodyPr wrap="none" rtlCol="0">
            <a:spAutoFit/>
          </a:bodyPr>
          <a:lstStyle/>
          <a:p>
            <a:r>
              <a:rPr lang="en-US" sz="1300" b="1" dirty="0" smtClean="0"/>
              <a:t>Ancillary Providers</a:t>
            </a:r>
            <a:endParaRPr lang="en-US" sz="1300" b="1" dirty="0"/>
          </a:p>
        </p:txBody>
      </p:sp>
      <p:sp>
        <p:nvSpPr>
          <p:cNvPr id="67" name="TextBox 66"/>
          <p:cNvSpPr txBox="1"/>
          <p:nvPr/>
        </p:nvSpPr>
        <p:spPr>
          <a:xfrm rot="19515787">
            <a:off x="6426785" y="2672140"/>
            <a:ext cx="1675199" cy="279027"/>
          </a:xfrm>
          <a:prstGeom prst="rect">
            <a:avLst/>
          </a:prstGeom>
          <a:noFill/>
        </p:spPr>
        <p:txBody>
          <a:bodyPr wrap="none" rtlCol="0">
            <a:spAutoFit/>
          </a:bodyPr>
          <a:lstStyle/>
          <a:p>
            <a:r>
              <a:rPr lang="en-US" sz="1300" b="1" dirty="0" smtClean="0"/>
              <a:t>Public Health Agencies</a:t>
            </a:r>
            <a:endParaRPr lang="en-US" sz="1300" b="1" dirty="0"/>
          </a:p>
        </p:txBody>
      </p:sp>
      <p:sp>
        <p:nvSpPr>
          <p:cNvPr id="68" name="TextBox 67"/>
          <p:cNvSpPr txBox="1"/>
          <p:nvPr/>
        </p:nvSpPr>
        <p:spPr>
          <a:xfrm rot="19515787">
            <a:off x="7208244" y="2969906"/>
            <a:ext cx="468410" cy="279027"/>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67603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Patient Safety and Quality Improvement Act of 2005</a:t>
            </a:r>
            <a:endParaRPr lang="en-US" dirty="0"/>
          </a:p>
        </p:txBody>
      </p:sp>
      <p:sp>
        <p:nvSpPr>
          <p:cNvPr id="3" name="Content Placeholder 2"/>
          <p:cNvSpPr>
            <a:spLocks noGrp="1"/>
          </p:cNvSpPr>
          <p:nvPr>
            <p:ph idx="1"/>
          </p:nvPr>
        </p:nvSpPr>
        <p:spPr>
          <a:xfrm>
            <a:off x="427192" y="1473200"/>
            <a:ext cx="8418513" cy="4621212"/>
          </a:xfrm>
        </p:spPr>
        <p:txBody>
          <a:bodyPr/>
          <a:lstStyle/>
          <a:p>
            <a:r>
              <a:rPr lang="en-US" b="0" dirty="0" smtClean="0"/>
              <a:t>Privileged Patient Safety Work Product (“PSWP”)</a:t>
            </a:r>
          </a:p>
          <a:p>
            <a:pPr lvl="1"/>
            <a:r>
              <a:rPr lang="en-US" dirty="0" smtClean="0"/>
              <a:t>Any data, reports, records, memoranda, analyses (such as Root Cause Analyses (RCA)), or written or oral statements (or copies of any of this material) which could improve patient safety, health care quality, or health care outcomes; and that: </a:t>
            </a:r>
          </a:p>
          <a:p>
            <a:pPr lvl="1"/>
            <a:r>
              <a:rPr lang="en-US" dirty="0"/>
              <a:t>Are assembled or developed by a </a:t>
            </a:r>
            <a:r>
              <a:rPr lang="en-US" u="sng" dirty="0"/>
              <a:t>provider for reporting to a PSO and are reported to a Patient Safety Organization (“PSO”)</a:t>
            </a:r>
            <a:r>
              <a:rPr lang="en-US" dirty="0"/>
              <a:t>, which includes information that is documented as within a patient safety evaluation system (“PSES”) for reporting to a PSO, and such documentation includes the date the information entered the PSES; or</a:t>
            </a:r>
          </a:p>
          <a:p>
            <a:pPr lvl="1"/>
            <a:r>
              <a:rPr lang="en-US" dirty="0" smtClean="0"/>
              <a:t>Are developed by a PSO for the conduct of patient safety activities; or</a:t>
            </a:r>
          </a:p>
          <a:p>
            <a:pPr lvl="1"/>
            <a:r>
              <a:rPr lang="en-US" dirty="0" smtClean="0"/>
              <a:t>Which identify or constitute the deliberations or analysis of, or identify the fact of reporting pursuant to, a PSES.</a:t>
            </a:r>
            <a:endParaRPr lang="en-US" dirty="0"/>
          </a:p>
        </p:txBody>
      </p:sp>
    </p:spTree>
    <p:extLst>
      <p:ext uri="{BB962C8B-B14F-4D97-AF65-F5344CB8AC3E}">
        <p14:creationId xmlns:p14="http://schemas.microsoft.com/office/powerpoint/2010/main" val="2789108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Patient Safety Act (cont’d)</a:t>
            </a:r>
            <a:endParaRPr lang="en-US" dirty="0"/>
          </a:p>
        </p:txBody>
      </p:sp>
      <p:sp>
        <p:nvSpPr>
          <p:cNvPr id="3" name="Content Placeholder 2"/>
          <p:cNvSpPr>
            <a:spLocks noGrp="1"/>
          </p:cNvSpPr>
          <p:nvPr>
            <p:ph idx="1"/>
          </p:nvPr>
        </p:nvSpPr>
        <p:spPr>
          <a:xfrm>
            <a:off x="427192" y="1371600"/>
            <a:ext cx="8418513" cy="4621212"/>
          </a:xfrm>
        </p:spPr>
        <p:txBody>
          <a:bodyPr/>
          <a:lstStyle/>
          <a:p>
            <a:r>
              <a:rPr lang="en-US" altLang="en-US" b="0" dirty="0" smtClean="0"/>
              <a:t>What types of information can be considered for inclusion in the PSES for collection and reporting to the PSO, or treated as deliberations or analysis,  if used to promote patient safety and quality?</a:t>
            </a:r>
            <a:r>
              <a:rPr lang="en-US" altLang="en-US" dirty="0" smtClean="0"/>
              <a:t/>
            </a:r>
            <a:br>
              <a:rPr lang="en-US" altLang="en-US" dirty="0" smtClean="0"/>
            </a:br>
            <a:r>
              <a:rPr lang="en-US" altLang="en-US" dirty="0" smtClean="0"/>
              <a:t>_______________________________________________________</a:t>
            </a:r>
          </a:p>
          <a:p>
            <a:pPr lvl="1"/>
            <a:r>
              <a:rPr lang="en-US" altLang="en-US" dirty="0" smtClean="0"/>
              <a:t>Medical error or proactive risk assessments, root cause analysis</a:t>
            </a:r>
          </a:p>
          <a:p>
            <a:pPr lvl="1"/>
            <a:r>
              <a:rPr lang="en-US" altLang="en-US" dirty="0" smtClean="0"/>
              <a:t>Risk Management – Not all activities will qualify such as claims management, but incident reports, investigation notes, interview notes, RCA notes, etc., tied to activities within the PSES can be protected</a:t>
            </a:r>
          </a:p>
          <a:p>
            <a:pPr lvl="1"/>
            <a:r>
              <a:rPr lang="en-US" altLang="en-US" dirty="0" smtClean="0"/>
              <a:t>Outcome/Quality—may be practitioner specific</a:t>
            </a:r>
          </a:p>
          <a:p>
            <a:pPr lvl="1"/>
            <a:r>
              <a:rPr lang="en-US" altLang="en-US" dirty="0" smtClean="0"/>
              <a:t>Peer review</a:t>
            </a:r>
          </a:p>
          <a:p>
            <a:pPr lvl="1"/>
            <a:r>
              <a:rPr lang="en-US" altLang="en-US" dirty="0" smtClean="0"/>
              <a:t>Relevant portions of Committee minutes for activities included in the PSES relating to improving patient quality and reducing risks</a:t>
            </a:r>
          </a:p>
          <a:p>
            <a:pPr lvl="1"/>
            <a:r>
              <a:rPr lang="en-US" altLang="en-US" dirty="0" smtClean="0"/>
              <a:t>Deliberations or analysis</a:t>
            </a:r>
          </a:p>
          <a:p>
            <a:pPr lvl="1"/>
            <a:r>
              <a:rPr lang="en-US" altLang="en-US" dirty="0" smtClean="0"/>
              <a:t>Privileged materials and information are </a:t>
            </a:r>
            <a:r>
              <a:rPr lang="en-US" altLang="en-US" u="sng" dirty="0" smtClean="0"/>
              <a:t>not</a:t>
            </a:r>
            <a:r>
              <a:rPr lang="en-US" altLang="en-US" dirty="0" smtClean="0"/>
              <a:t> limited to committee work product unlike the MSA</a:t>
            </a:r>
          </a:p>
          <a:p>
            <a:endParaRPr lang="en-US" dirty="0"/>
          </a:p>
        </p:txBody>
      </p:sp>
    </p:spTree>
    <p:extLst>
      <p:ext uri="{BB962C8B-B14F-4D97-AF65-F5344CB8AC3E}">
        <p14:creationId xmlns:p14="http://schemas.microsoft.com/office/powerpoint/2010/main" val="71892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p:txBody>
          <a:bodyPr/>
          <a:lstStyle/>
          <a:p>
            <a:r>
              <a:rPr lang="en-US" b="0" dirty="0" smtClean="0"/>
              <a:t>You get a call from the CIN’s Chief Medical Officer, Dr. Susan Carealot, who also Chairs the Health System's CIN Quality and Credentials Committee.  She informed the risk manager and general counsel that the CIN’s administrative offices have received a subpoena from a medical malpractice attorney requesting all CIN and Health </a:t>
            </a:r>
            <a:r>
              <a:rPr lang="en-US" b="0" dirty="0"/>
              <a:t>S</a:t>
            </a:r>
            <a:r>
              <a:rPr lang="en-US" b="0" dirty="0" smtClean="0"/>
              <a:t>ystem medical and other records and documents pertaining to the CIN’s review of care provided to a Ms. Hada Bad-Outcome.  Ms. Hada Bad-Outcome's family is suing the providers involved in her care for malpractice and negligent credentialing.  All of her providers are CIN participants, including a PCP employed by Health System Physician Group, a cardiac surgeon who is a member of a participating independent physician group and member of the medical staff along with the </a:t>
            </a:r>
            <a:r>
              <a:rPr lang="en-US" b="0" dirty="0" smtClean="0"/>
              <a:t>CIN's </a:t>
            </a:r>
            <a:r>
              <a:rPr lang="en-US" b="0" dirty="0" smtClean="0"/>
              <a:t>hospital </a:t>
            </a:r>
            <a:r>
              <a:rPr lang="en-US" b="0" dirty="0" smtClean="0"/>
              <a:t>and an affiliated skilled nursing facility where </a:t>
            </a:r>
            <a:r>
              <a:rPr lang="en-US" b="0" dirty="0" smtClean="0"/>
              <a:t>she allegedly received negligent services</a:t>
            </a:r>
            <a:r>
              <a:rPr lang="en-US" b="0" dirty="0" smtClean="0"/>
              <a:t>. </a:t>
            </a:r>
            <a:endParaRPr lang="en-US" b="0" dirty="0"/>
          </a:p>
        </p:txBody>
      </p:sp>
    </p:spTree>
    <p:extLst>
      <p:ext uri="{BB962C8B-B14F-4D97-AF65-F5344CB8AC3E}">
        <p14:creationId xmlns:p14="http://schemas.microsoft.com/office/powerpoint/2010/main" val="75250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Patient Safety Act</a:t>
            </a:r>
            <a:endParaRPr lang="en-US" dirty="0"/>
          </a:p>
        </p:txBody>
      </p:sp>
      <p:sp>
        <p:nvSpPr>
          <p:cNvPr id="3" name="Content Placeholder 2"/>
          <p:cNvSpPr>
            <a:spLocks noGrp="1"/>
          </p:cNvSpPr>
          <p:nvPr>
            <p:ph idx="1"/>
          </p:nvPr>
        </p:nvSpPr>
        <p:spPr>
          <a:xfrm>
            <a:off x="427192" y="1409700"/>
            <a:ext cx="8418513" cy="4621212"/>
          </a:xfrm>
        </p:spPr>
        <p:txBody>
          <a:bodyPr/>
          <a:lstStyle/>
          <a:p>
            <a:r>
              <a:rPr lang="en-US" altLang="en-US" b="0" dirty="0" smtClean="0"/>
              <a:t>What is not PSWP?</a:t>
            </a:r>
          </a:p>
          <a:p>
            <a:pPr lvl="1"/>
            <a:r>
              <a:rPr lang="en-US" altLang="en-US" dirty="0" smtClean="0"/>
              <a:t>Patient's medical record, billing and discharge information, or any other original patient or provider information</a:t>
            </a:r>
          </a:p>
          <a:p>
            <a:pPr lvl="1"/>
            <a:r>
              <a:rPr lang="en-US" altLang="en-US" dirty="0" smtClean="0"/>
              <a:t>Information that is collected, maintained, or developed separately, or exists separately, from a PSES. </a:t>
            </a:r>
            <a:r>
              <a:rPr lang="en-US" altLang="en-US" i="1" dirty="0" smtClean="0"/>
              <a:t>Such separate information or a copy thereof reported to a PSO shall not by reason of its reporting be considered PSWP but the copy can be considered PSWP</a:t>
            </a:r>
          </a:p>
          <a:p>
            <a:pPr lvl="1"/>
            <a:r>
              <a:rPr lang="en-US" altLang="en-US" dirty="0" smtClean="0"/>
              <a:t>PSWP assembled or developed by a provider for reporting to a PSO but removed from a PSES is no longer considered PSWP if:</a:t>
            </a:r>
          </a:p>
          <a:p>
            <a:pPr lvl="2"/>
            <a:r>
              <a:rPr lang="en-US" altLang="en-US" dirty="0" smtClean="0"/>
              <a:t>Information has not yet been reported to a PSO; </a:t>
            </a:r>
            <a:r>
              <a:rPr lang="en-US" altLang="en-US" u="sng" dirty="0" smtClean="0"/>
              <a:t>and</a:t>
            </a:r>
          </a:p>
          <a:p>
            <a:pPr lvl="2"/>
            <a:r>
              <a:rPr lang="en-US" altLang="en-US" dirty="0" smtClean="0"/>
              <a:t>Provider documents the act and date of removal of such information from the PSES</a:t>
            </a:r>
          </a:p>
        </p:txBody>
      </p:sp>
    </p:spTree>
    <p:extLst>
      <p:ext uri="{BB962C8B-B14F-4D97-AF65-F5344CB8AC3E}">
        <p14:creationId xmlns:p14="http://schemas.microsoft.com/office/powerpoint/2010/main" val="1699592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Patient Safety Act</a:t>
            </a:r>
            <a:endParaRPr lang="en-US" dirty="0"/>
          </a:p>
        </p:txBody>
      </p:sp>
      <p:sp>
        <p:nvSpPr>
          <p:cNvPr id="3" name="Content Placeholder 2"/>
          <p:cNvSpPr>
            <a:spLocks noGrp="1"/>
          </p:cNvSpPr>
          <p:nvPr>
            <p:ph idx="1"/>
          </p:nvPr>
        </p:nvSpPr>
        <p:spPr>
          <a:xfrm>
            <a:off x="427192" y="1409700"/>
            <a:ext cx="8418513" cy="4621212"/>
          </a:xfrm>
        </p:spPr>
        <p:txBody>
          <a:bodyPr/>
          <a:lstStyle/>
          <a:p>
            <a:pPr lvl="1"/>
            <a:r>
              <a:rPr lang="en-US" altLang="en-US" dirty="0"/>
              <a:t>Reports that are the subject of mandatory state or federal reporting or which may be collected and maintained pursuant to state or federal laws be treated as PSWP</a:t>
            </a:r>
          </a:p>
          <a:p>
            <a:pPr lvl="2"/>
            <a:r>
              <a:rPr lang="en-US" altLang="en-US" dirty="0"/>
              <a:t>Illinois Adverse Health Care Reporting Law of 2005 – not yet implemented</a:t>
            </a:r>
          </a:p>
          <a:p>
            <a:pPr lvl="2"/>
            <a:r>
              <a:rPr lang="en-US" altLang="en-US" dirty="0"/>
              <a:t>Never events, hospital acquired infections</a:t>
            </a:r>
          </a:p>
          <a:p>
            <a:r>
              <a:rPr lang="en-US" altLang="en-US" b="0" dirty="0" smtClean="0"/>
              <a:t>What entities are covered under the Act?</a:t>
            </a:r>
          </a:p>
          <a:p>
            <a:pPr lvl="1"/>
            <a:r>
              <a:rPr lang="en-US" altLang="en-US" dirty="0" smtClean="0"/>
              <a:t>All entities or individuals licensed under state law to provide health care services or which the state otherwise permits to provide such services, i.e., hospitals, SNFs, physicians, physician groups, labs, pharmacies, home health agencies, etc.</a:t>
            </a:r>
          </a:p>
          <a:p>
            <a:pPr lvl="1"/>
            <a:r>
              <a:rPr lang="en-US" altLang="en-US" dirty="0" smtClean="0"/>
              <a:t>A non-licensed corporate entity that owns, controls, manages or has veto authority over a licensed provider is considered a provider.</a:t>
            </a:r>
          </a:p>
          <a:p>
            <a:endParaRPr lang="en-US" dirty="0"/>
          </a:p>
        </p:txBody>
      </p:sp>
    </p:spTree>
    <p:extLst>
      <p:ext uri="{BB962C8B-B14F-4D97-AF65-F5344CB8AC3E}">
        <p14:creationId xmlns:p14="http://schemas.microsoft.com/office/powerpoint/2010/main" val="1702066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view of an operational ACO/CIN</a:t>
            </a:r>
            <a:endParaRPr lang="en-US" dirty="0"/>
          </a:p>
        </p:txBody>
      </p:sp>
      <p:sp>
        <p:nvSpPr>
          <p:cNvPr id="4" name="Content Placeholder 3"/>
          <p:cNvSpPr>
            <a:spLocks noGrp="1"/>
          </p:cNvSpPr>
          <p:nvPr>
            <p:ph idx="1"/>
          </p:nvPr>
        </p:nvSpPr>
        <p:spPr/>
        <p:txBody>
          <a:bodyPr/>
          <a:lstStyle/>
          <a:p>
            <a:endParaRPr lang="en-US" dirty="0"/>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TextBox 120"/>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122" name="TextBox 121"/>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124" name="TextBox 123"/>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126" name="TextBox 125"/>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128" name="TextBox 127"/>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131" name="TextBox 130"/>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377711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Act (cont’d)</a:t>
            </a:r>
            <a:endParaRPr lang="en-US" dirty="0"/>
          </a:p>
        </p:txBody>
      </p:sp>
      <p:sp>
        <p:nvSpPr>
          <p:cNvPr id="3" name="Content Placeholder 2"/>
          <p:cNvSpPr>
            <a:spLocks noGrp="1"/>
          </p:cNvSpPr>
          <p:nvPr>
            <p:ph idx="1"/>
          </p:nvPr>
        </p:nvSpPr>
        <p:spPr>
          <a:xfrm>
            <a:off x="427192" y="1397000"/>
            <a:ext cx="8418513" cy="4621212"/>
          </a:xfrm>
        </p:spPr>
        <p:txBody>
          <a:bodyPr/>
          <a:lstStyle/>
          <a:p>
            <a:r>
              <a:rPr lang="en-US" b="0" u="sng" dirty="0" smtClean="0"/>
              <a:t>Analysis</a:t>
            </a:r>
          </a:p>
          <a:p>
            <a:pPr lvl="1"/>
            <a:r>
              <a:rPr lang="en-US" dirty="0" smtClean="0"/>
              <a:t>Do the protections apply to the requested documents?</a:t>
            </a:r>
          </a:p>
          <a:p>
            <a:pPr lvl="2"/>
            <a:r>
              <a:rPr lang="en-US" dirty="0" smtClean="0"/>
              <a:t>Medical records – No</a:t>
            </a:r>
          </a:p>
          <a:p>
            <a:pPr lvl="2"/>
            <a:r>
              <a:rPr lang="en-US" dirty="0" smtClean="0"/>
              <a:t>PSES policies and procedures – No</a:t>
            </a:r>
          </a:p>
          <a:p>
            <a:pPr lvl="2"/>
            <a:r>
              <a:rPr lang="en-US" dirty="0" smtClean="0"/>
              <a:t>Records that must be reported (or collected and maintained) by a state or federal law – No</a:t>
            </a:r>
          </a:p>
          <a:p>
            <a:pPr lvl="2"/>
            <a:r>
              <a:rPr lang="en-US" dirty="0" smtClean="0"/>
              <a:t>Committee reports, provider analyses, RCA</a:t>
            </a:r>
          </a:p>
          <a:p>
            <a:pPr lvl="3"/>
            <a:r>
              <a:rPr lang="en-US" dirty="0" smtClean="0"/>
              <a:t>Yes, if collected and identified in a system-wide PSES or in the PSES of a provider which has collected the PSWP for reporting to a PSO and is reported or if it constitutes deliberation or analysis</a:t>
            </a:r>
          </a:p>
        </p:txBody>
      </p:sp>
    </p:spTree>
    <p:extLst>
      <p:ext uri="{BB962C8B-B14F-4D97-AF65-F5344CB8AC3E}">
        <p14:creationId xmlns:p14="http://schemas.microsoft.com/office/powerpoint/2010/main" val="4064432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Act (cont’d)</a:t>
            </a:r>
            <a:endParaRPr lang="en-US" dirty="0"/>
          </a:p>
        </p:txBody>
      </p:sp>
      <p:sp>
        <p:nvSpPr>
          <p:cNvPr id="3" name="Content Placeholder 2"/>
          <p:cNvSpPr>
            <a:spLocks noGrp="1"/>
          </p:cNvSpPr>
          <p:nvPr>
            <p:ph idx="1"/>
          </p:nvPr>
        </p:nvSpPr>
        <p:spPr>
          <a:xfrm>
            <a:off x="427192" y="1409700"/>
            <a:ext cx="8418513" cy="4621212"/>
          </a:xfrm>
        </p:spPr>
        <p:txBody>
          <a:bodyPr/>
          <a:lstStyle/>
          <a:p>
            <a:pPr lvl="1"/>
            <a:r>
              <a:rPr lang="en-US" dirty="0">
                <a:solidFill>
                  <a:srgbClr val="000000"/>
                </a:solidFill>
              </a:rPr>
              <a:t>Are all </a:t>
            </a:r>
            <a:r>
              <a:rPr lang="en-US" dirty="0" smtClean="0">
                <a:solidFill>
                  <a:srgbClr val="000000"/>
                </a:solidFill>
              </a:rPr>
              <a:t>CIN </a:t>
            </a:r>
            <a:r>
              <a:rPr lang="en-US" dirty="0">
                <a:solidFill>
                  <a:srgbClr val="000000"/>
                </a:solidFill>
              </a:rPr>
              <a:t>entities covered?</a:t>
            </a:r>
          </a:p>
          <a:p>
            <a:pPr lvl="2"/>
            <a:r>
              <a:rPr lang="en-US" dirty="0">
                <a:solidFill>
                  <a:srgbClr val="000000"/>
                </a:solidFill>
              </a:rPr>
              <a:t>All licensed providers, facilities and the physicians are covered </a:t>
            </a:r>
            <a:r>
              <a:rPr lang="en-US" u="sng" dirty="0">
                <a:solidFill>
                  <a:srgbClr val="000000"/>
                </a:solidFill>
              </a:rPr>
              <a:t>if</a:t>
            </a:r>
            <a:r>
              <a:rPr lang="en-US" dirty="0">
                <a:solidFill>
                  <a:srgbClr val="000000"/>
                </a:solidFill>
              </a:rPr>
              <a:t> participating in a PSO</a:t>
            </a:r>
          </a:p>
          <a:p>
            <a:pPr lvl="2"/>
            <a:r>
              <a:rPr lang="en-US" dirty="0" smtClean="0">
                <a:solidFill>
                  <a:srgbClr val="000000"/>
                </a:solidFill>
              </a:rPr>
              <a:t>CIN </a:t>
            </a:r>
            <a:r>
              <a:rPr lang="en-US" dirty="0">
                <a:solidFill>
                  <a:srgbClr val="000000"/>
                </a:solidFill>
              </a:rPr>
              <a:t>is not covered unless it is a licensed provider and/or it owns, controls or manages licensed providers or has veto authority over decision making</a:t>
            </a:r>
          </a:p>
          <a:p>
            <a:pPr lvl="2"/>
            <a:r>
              <a:rPr lang="en-US" dirty="0">
                <a:solidFill>
                  <a:srgbClr val="000000"/>
                </a:solidFill>
              </a:rPr>
              <a:t>If not, patient safety and peer review activities must be conducted in a </a:t>
            </a:r>
            <a:br>
              <a:rPr lang="en-US" dirty="0">
                <a:solidFill>
                  <a:srgbClr val="000000"/>
                </a:solidFill>
              </a:rPr>
            </a:br>
            <a:r>
              <a:rPr lang="en-US" dirty="0">
                <a:solidFill>
                  <a:srgbClr val="000000"/>
                </a:solidFill>
              </a:rPr>
              <a:t>licensed facility</a:t>
            </a:r>
            <a:r>
              <a:rPr lang="en-US" dirty="0" smtClean="0">
                <a:solidFill>
                  <a:srgbClr val="000000"/>
                </a:solidFill>
              </a:rPr>
              <a:t>.</a:t>
            </a:r>
          </a:p>
          <a:p>
            <a:pPr lvl="1"/>
            <a:r>
              <a:rPr lang="en-US" dirty="0" smtClean="0">
                <a:solidFill>
                  <a:srgbClr val="000000"/>
                </a:solidFill>
              </a:rPr>
              <a:t>What </a:t>
            </a:r>
            <a:r>
              <a:rPr lang="en-US" dirty="0">
                <a:solidFill>
                  <a:srgbClr val="000000"/>
                </a:solidFill>
              </a:rPr>
              <a:t>about the PHO? – No, it is not a licensed provider</a:t>
            </a:r>
          </a:p>
          <a:p>
            <a:endParaRPr lang="en-US" dirty="0"/>
          </a:p>
        </p:txBody>
      </p:sp>
    </p:spTree>
    <p:extLst>
      <p:ext uri="{BB962C8B-B14F-4D97-AF65-F5344CB8AC3E}">
        <p14:creationId xmlns:p14="http://schemas.microsoft.com/office/powerpoint/2010/main" val="4064432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Act (cont’d)</a:t>
            </a:r>
            <a:endParaRPr lang="en-US" dirty="0"/>
          </a:p>
        </p:txBody>
      </p:sp>
      <p:sp>
        <p:nvSpPr>
          <p:cNvPr id="3" name="Content Placeholder 2"/>
          <p:cNvSpPr>
            <a:spLocks noGrp="1"/>
          </p:cNvSpPr>
          <p:nvPr>
            <p:ph idx="1"/>
          </p:nvPr>
        </p:nvSpPr>
        <p:spPr>
          <a:xfrm>
            <a:off x="427192" y="1384300"/>
            <a:ext cx="8418513" cy="4621212"/>
          </a:xfrm>
        </p:spPr>
        <p:txBody>
          <a:bodyPr/>
          <a:lstStyle/>
          <a:p>
            <a:pPr lvl="1"/>
            <a:r>
              <a:rPr lang="en-US" dirty="0">
                <a:solidFill>
                  <a:srgbClr val="000000"/>
                </a:solidFill>
              </a:rPr>
              <a:t>Can PSWP be shared?</a:t>
            </a:r>
          </a:p>
          <a:p>
            <a:pPr lvl="2"/>
            <a:r>
              <a:rPr lang="en-US" dirty="0">
                <a:solidFill>
                  <a:srgbClr val="000000"/>
                </a:solidFill>
              </a:rPr>
              <a:t>Identifiable PSWP can be shared by and between affiliated providers</a:t>
            </a:r>
          </a:p>
          <a:p>
            <a:pPr lvl="2"/>
            <a:r>
              <a:rPr lang="en-US" dirty="0">
                <a:solidFill>
                  <a:srgbClr val="000000"/>
                </a:solidFill>
              </a:rPr>
              <a:t>Physicians and other licensed professionals need to authorize, in writing, the sharing of identifiable PSWP</a:t>
            </a:r>
          </a:p>
          <a:p>
            <a:pPr lvl="1"/>
            <a:r>
              <a:rPr lang="en-US" dirty="0" smtClean="0"/>
              <a:t>Can protections be waived?</a:t>
            </a:r>
          </a:p>
          <a:p>
            <a:pPr lvl="2"/>
            <a:r>
              <a:rPr lang="en-US" dirty="0" smtClean="0"/>
              <a:t>There are disclosure exceptions but privilege protections are never waivable</a:t>
            </a:r>
          </a:p>
          <a:p>
            <a:pPr lvl="1"/>
            <a:r>
              <a:rPr lang="en-US" dirty="0" smtClean="0"/>
              <a:t>Do protections apply in all state and federal proceedings?</a:t>
            </a:r>
          </a:p>
          <a:p>
            <a:pPr lvl="2"/>
            <a:r>
              <a:rPr lang="en-US" dirty="0" smtClean="0"/>
              <a:t>Yes</a:t>
            </a:r>
            <a:endParaRPr lang="en-US" dirty="0"/>
          </a:p>
        </p:txBody>
      </p:sp>
    </p:spTree>
    <p:extLst>
      <p:ext uri="{BB962C8B-B14F-4D97-AF65-F5344CB8AC3E}">
        <p14:creationId xmlns:p14="http://schemas.microsoft.com/office/powerpoint/2010/main" val="2885966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Medical Studies Act to the Patient Safety Act</a:t>
            </a:r>
            <a:endParaRPr lang="en-US" dirty="0"/>
          </a:p>
        </p:txBody>
      </p:sp>
      <p:sp>
        <p:nvSpPr>
          <p:cNvPr id="3" name="Content Placeholder 2"/>
          <p:cNvSpPr>
            <a:spLocks noGrp="1"/>
          </p:cNvSpPr>
          <p:nvPr>
            <p:ph idx="1"/>
          </p:nvPr>
        </p:nvSpPr>
        <p:spPr>
          <a:xfrm>
            <a:off x="427192" y="1460500"/>
            <a:ext cx="8418513" cy="4621212"/>
          </a:xfrm>
        </p:spPr>
        <p:txBody>
          <a:bodyPr/>
          <a:lstStyle/>
          <a:p>
            <a:r>
              <a:rPr lang="en-US" b="0" dirty="0" smtClean="0"/>
              <a:t>Patient Safety Act</a:t>
            </a:r>
          </a:p>
          <a:p>
            <a:pPr lvl="1"/>
            <a:r>
              <a:rPr lang="en-US" dirty="0" smtClean="0"/>
              <a:t>The confidentiality and privilege protections afforded under the PSA generally apply to reports, minutes, analyses, data, discussions, recommendations, etc., that relate to patient safety and quality if generated or managed, or analyzed within the PSES and collected for reporting to a PSO.</a:t>
            </a:r>
          </a:p>
          <a:p>
            <a:pPr lvl="1"/>
            <a:r>
              <a:rPr lang="en-US" dirty="0" smtClean="0"/>
              <a:t>The scope of what patient safety activities can be protected, generally speaking, is broader than the activities and documents privileged under the MSA – not limited to committees.</a:t>
            </a:r>
          </a:p>
          <a:p>
            <a:pPr lvl="1"/>
            <a:r>
              <a:rPr lang="en-US" dirty="0" smtClean="0"/>
              <a:t>The scope of what entities can seek protection is much broader.</a:t>
            </a:r>
            <a:endParaRPr lang="en-US" dirty="0"/>
          </a:p>
        </p:txBody>
      </p:sp>
    </p:spTree>
    <p:extLst>
      <p:ext uri="{BB962C8B-B14F-4D97-AF65-F5344CB8AC3E}">
        <p14:creationId xmlns:p14="http://schemas.microsoft.com/office/powerpoint/2010/main" val="50867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Medical Studies Act to the Patient Safety Act</a:t>
            </a:r>
            <a:endParaRPr lang="en-US" dirty="0"/>
          </a:p>
        </p:txBody>
      </p:sp>
      <p:sp>
        <p:nvSpPr>
          <p:cNvPr id="3" name="Content Placeholder 2"/>
          <p:cNvSpPr>
            <a:spLocks noGrp="1"/>
          </p:cNvSpPr>
          <p:nvPr>
            <p:ph idx="1"/>
          </p:nvPr>
        </p:nvSpPr>
        <p:spPr>
          <a:xfrm>
            <a:off x="427192" y="1371600"/>
            <a:ext cx="8418513" cy="4621212"/>
          </a:xfrm>
        </p:spPr>
        <p:txBody>
          <a:bodyPr/>
          <a:lstStyle/>
          <a:p>
            <a:pPr lvl="1"/>
            <a:r>
              <a:rPr lang="en-US" dirty="0" smtClean="0"/>
              <a:t>The protections apply in both state and, for the first time, federal proceedings.</a:t>
            </a:r>
          </a:p>
          <a:p>
            <a:pPr lvl="1"/>
            <a:r>
              <a:rPr lang="en-US" dirty="0" smtClean="0"/>
              <a:t>The protections can never be waived under any circumstances.</a:t>
            </a:r>
          </a:p>
          <a:p>
            <a:pPr lvl="1"/>
            <a:r>
              <a:rPr lang="en-US" dirty="0" smtClean="0"/>
              <a:t>PSA pre-empts state law – </a:t>
            </a:r>
            <a:r>
              <a:rPr lang="en-US" u="sng" dirty="0" smtClean="0"/>
              <a:t>Daley v. Ingalls Memorial Hospital</a:t>
            </a:r>
            <a:r>
              <a:rPr lang="en-US" dirty="0" smtClean="0"/>
              <a:t>.</a:t>
            </a:r>
          </a:p>
          <a:p>
            <a:pPr lvl="1"/>
            <a:r>
              <a:rPr lang="en-US" dirty="0" smtClean="0"/>
              <a:t>Non-provider corporate parent organization involved in patient safety activities as well as owned, controlled or managed provider affiliates can be included in a system-wide PSES and be protected.</a:t>
            </a:r>
          </a:p>
          <a:p>
            <a:pPr lvl="1"/>
            <a:r>
              <a:rPr lang="en-US" dirty="0" smtClean="0"/>
              <a:t>PSWP can be shared among affiliated providers.</a:t>
            </a:r>
          </a:p>
          <a:p>
            <a:pPr lvl="1"/>
            <a:r>
              <a:rPr lang="en-US" dirty="0" smtClean="0"/>
              <a:t>PSWP is not admissible into evidence nor is it subject to discovery.</a:t>
            </a:r>
          </a:p>
          <a:p>
            <a:pPr lvl="1"/>
            <a:r>
              <a:rPr lang="en-US" dirty="0" smtClean="0"/>
              <a:t>Key to these protections is the design of the provider’s and PSO’s patient safety evaluation system (“PSES”).</a:t>
            </a:r>
          </a:p>
          <a:p>
            <a:pPr lvl="1"/>
            <a:r>
              <a:rPr lang="en-US" dirty="0" smtClean="0"/>
              <a:t>The MSA and PSA are not mutually exclusive.  You can assert both depending on the documents you are seeking to protect</a:t>
            </a:r>
          </a:p>
          <a:p>
            <a:pPr lvl="1"/>
            <a:endParaRPr lang="en-US" dirty="0" smtClean="0"/>
          </a:p>
          <a:p>
            <a:endParaRPr lang="en-US" dirty="0"/>
          </a:p>
        </p:txBody>
      </p:sp>
    </p:spTree>
    <p:extLst>
      <p:ext uri="{BB962C8B-B14F-4D97-AF65-F5344CB8AC3E}">
        <p14:creationId xmlns:p14="http://schemas.microsoft.com/office/powerpoint/2010/main" val="131395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Factors/Questions to be Assessed</a:t>
            </a:r>
            <a:endParaRPr lang="en-US" dirty="0"/>
          </a:p>
        </p:txBody>
      </p:sp>
      <p:sp>
        <p:nvSpPr>
          <p:cNvPr id="3" name="Content Placeholder 2"/>
          <p:cNvSpPr>
            <a:spLocks noGrp="1"/>
          </p:cNvSpPr>
          <p:nvPr>
            <p:ph idx="1"/>
          </p:nvPr>
        </p:nvSpPr>
        <p:spPr/>
        <p:txBody>
          <a:bodyPr/>
          <a:lstStyle/>
          <a:p>
            <a:r>
              <a:rPr lang="en-US" sz="1600" b="0" dirty="0" smtClean="0"/>
              <a:t>Are you seeking state and/or federal privilege protections?</a:t>
            </a:r>
          </a:p>
          <a:p>
            <a:r>
              <a:rPr lang="en-US" sz="1600" b="0" dirty="0" smtClean="0"/>
              <a:t>What is the scope of protected activities?  -- peer review, quality improvement, RCAs, adverse events?</a:t>
            </a:r>
          </a:p>
          <a:p>
            <a:r>
              <a:rPr lang="en-US" sz="1600" b="0" dirty="0" smtClean="0"/>
              <a:t>What corporate entities, licensed facilities, licensed health care practitioners or others are protected under state/federal laws?</a:t>
            </a:r>
          </a:p>
          <a:p>
            <a:r>
              <a:rPr lang="en-US" sz="1600" b="0" dirty="0" smtClean="0"/>
              <a:t>What committees or organizational construct is required in order to assert the protections?</a:t>
            </a:r>
          </a:p>
          <a:p>
            <a:r>
              <a:rPr lang="en-US" sz="1600" b="0" dirty="0" smtClean="0"/>
              <a:t>Are your existing bylaws, rules, regs and policies properly structured to maximize available privilege protections?</a:t>
            </a:r>
          </a:p>
          <a:p>
            <a:r>
              <a:rPr lang="en-US" sz="1600" b="0" dirty="0" smtClean="0"/>
              <a:t>Can privileged information be shared across the ACO/CIN without waiving the privilege?</a:t>
            </a:r>
          </a:p>
          <a:p>
            <a:r>
              <a:rPr lang="en-US" sz="1600" b="0" dirty="0" smtClean="0"/>
              <a:t>How does applicable case law affect statutory interpretation?</a:t>
            </a:r>
          </a:p>
          <a:p>
            <a:r>
              <a:rPr lang="en-US" sz="1600" b="0" dirty="0" smtClean="0"/>
              <a:t>What impact, if any, of mandated adverse event reporting obligations, i.e., never, events, hospital acquired infections</a:t>
            </a:r>
          </a:p>
          <a:p>
            <a:r>
              <a:rPr lang="en-US" sz="1600" b="0" dirty="0" smtClean="0"/>
              <a:t>Do state privilege protections apply to federal claims filed in federal court, </a:t>
            </a:r>
            <a:br>
              <a:rPr lang="en-US" sz="1600" b="0" dirty="0" smtClean="0"/>
            </a:br>
            <a:r>
              <a:rPr lang="en-US" sz="1600" b="0" dirty="0" smtClean="0"/>
              <a:t>i.e., antitrust, discrimination?</a:t>
            </a:r>
          </a:p>
          <a:p>
            <a:endParaRPr lang="en-US" dirty="0" smtClean="0"/>
          </a:p>
          <a:p>
            <a:endParaRPr lang="en-US" dirty="0"/>
          </a:p>
        </p:txBody>
      </p:sp>
    </p:spTree>
    <p:extLst>
      <p:ext uri="{BB962C8B-B14F-4D97-AF65-F5344CB8AC3E}">
        <p14:creationId xmlns:p14="http://schemas.microsoft.com/office/powerpoint/2010/main" val="3407733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Bio</a:t>
            </a:r>
            <a:endParaRPr lang="en-US" dirty="0"/>
          </a:p>
        </p:txBody>
      </p:sp>
      <p:sp>
        <p:nvSpPr>
          <p:cNvPr id="3" name="Content Placeholder 2"/>
          <p:cNvSpPr>
            <a:spLocks noGrp="1"/>
          </p:cNvSpPr>
          <p:nvPr>
            <p:ph idx="1"/>
          </p:nvPr>
        </p:nvSpPr>
        <p:spPr/>
        <p:txBody>
          <a:bodyPr/>
          <a:lstStyle/>
          <a:p>
            <a:pPr marL="12700" indent="901700" fontAlgn="auto">
              <a:spcBef>
                <a:spcPts val="0"/>
              </a:spcBef>
              <a:spcAft>
                <a:spcPts val="0"/>
              </a:spcAft>
              <a:buClrTx/>
              <a:buNone/>
              <a:defRPr/>
            </a:pPr>
            <a:r>
              <a:rPr lang="en-US" sz="1400" b="1" kern="1200" dirty="0">
                <a:solidFill>
                  <a:srgbClr val="000018"/>
                </a:solidFill>
                <a:cs typeface="Arial"/>
              </a:rPr>
              <a:t>Michael </a:t>
            </a:r>
            <a:r>
              <a:rPr lang="en-US" sz="1400" b="1" kern="1200" spc="-5" dirty="0">
                <a:solidFill>
                  <a:srgbClr val="000018"/>
                </a:solidFill>
                <a:cs typeface="Arial"/>
              </a:rPr>
              <a:t>R. Callahan, </a:t>
            </a:r>
            <a:r>
              <a:rPr lang="en-US" sz="1400" b="1" kern="1200" spc="-5" dirty="0" smtClean="0">
                <a:solidFill>
                  <a:srgbClr val="000018"/>
                </a:solidFill>
                <a:cs typeface="Arial"/>
              </a:rPr>
              <a:t>Partner</a:t>
            </a:r>
            <a:r>
              <a:rPr lang="en-US" sz="1400" b="1" kern="1200" dirty="0" smtClean="0">
                <a:solidFill>
                  <a:srgbClr val="000018"/>
                </a:solidFill>
                <a:cs typeface="Arial"/>
              </a:rPr>
              <a:t>-</a:t>
            </a:r>
            <a:r>
              <a:rPr lang="en-US" sz="1400" b="1" kern="1200" spc="5" dirty="0" smtClean="0">
                <a:solidFill>
                  <a:srgbClr val="000018"/>
                </a:solidFill>
                <a:cs typeface="Arial"/>
              </a:rPr>
              <a:t> </a:t>
            </a:r>
            <a:r>
              <a:rPr lang="en-US" sz="1400" b="1" u="heavy" kern="1200" spc="-10" dirty="0">
                <a:solidFill>
                  <a:srgbClr val="009999"/>
                </a:solidFill>
                <a:cs typeface="Arial"/>
                <a:hlinkClick r:id="rId2"/>
              </a:rPr>
              <a:t>michael.callahan@kattenlaw.com</a:t>
            </a:r>
            <a:endParaRPr lang="en-US" sz="1400" kern="1200" dirty="0">
              <a:solidFill>
                <a:prstClr val="black"/>
              </a:solidFill>
              <a:cs typeface="Arial"/>
            </a:endParaRPr>
          </a:p>
          <a:p>
            <a:pPr marL="914400" marR="31115" lvl="0" indent="0" fontAlgn="auto">
              <a:spcBef>
                <a:spcPts val="605"/>
              </a:spcBef>
              <a:spcAft>
                <a:spcPts val="0"/>
              </a:spcAft>
              <a:buClrTx/>
              <a:buNone/>
              <a:defRPr/>
            </a:pPr>
            <a:r>
              <a:rPr lang="en-US" sz="1200" kern="1200" spc="-5" dirty="0">
                <a:solidFill>
                  <a:srgbClr val="000018"/>
                </a:solidFill>
                <a:cs typeface="Arial"/>
              </a:rPr>
              <a:t>Michael R. Callahan assists hospital, health system and medical staff clients on a variety </a:t>
            </a:r>
            <a:r>
              <a:rPr lang="en-US" sz="1200" kern="1200" dirty="0">
                <a:solidFill>
                  <a:srgbClr val="000018"/>
                </a:solidFill>
                <a:cs typeface="Arial"/>
              </a:rPr>
              <a:t>of </a:t>
            </a:r>
            <a:r>
              <a:rPr lang="en-US" sz="1200" kern="1200" spc="-5" dirty="0">
                <a:solidFill>
                  <a:srgbClr val="000018"/>
                </a:solidFill>
                <a:cs typeface="Arial"/>
              </a:rPr>
              <a:t>health care  legal issues related </a:t>
            </a:r>
            <a:r>
              <a:rPr lang="en-US" sz="1200" kern="1200" dirty="0">
                <a:solidFill>
                  <a:srgbClr val="000018"/>
                </a:solidFill>
                <a:cs typeface="Arial"/>
              </a:rPr>
              <a:t>to </a:t>
            </a:r>
            <a:r>
              <a:rPr lang="en-US" sz="1200" kern="1200" spc="-5" dirty="0">
                <a:solidFill>
                  <a:srgbClr val="000018"/>
                </a:solidFill>
                <a:cs typeface="Arial"/>
              </a:rPr>
              <a:t>accountable care organizations (ACOs), patient </a:t>
            </a:r>
            <a:r>
              <a:rPr lang="en-US" sz="1200" kern="1200" dirty="0">
                <a:solidFill>
                  <a:srgbClr val="000018"/>
                </a:solidFill>
                <a:cs typeface="Arial"/>
              </a:rPr>
              <a:t>safety </a:t>
            </a:r>
            <a:r>
              <a:rPr lang="en-US" sz="1200" kern="1200" spc="-5" dirty="0">
                <a:solidFill>
                  <a:srgbClr val="000018"/>
                </a:solidFill>
                <a:cs typeface="Arial"/>
              </a:rPr>
              <a:t>organizations (PSOs), health  care antitrust issues, Health Insurance Portability and Accountability </a:t>
            </a:r>
            <a:r>
              <a:rPr lang="en-US" sz="1200" kern="1200" dirty="0">
                <a:solidFill>
                  <a:srgbClr val="000018"/>
                </a:solidFill>
                <a:cs typeface="Arial"/>
              </a:rPr>
              <a:t>Act </a:t>
            </a:r>
            <a:r>
              <a:rPr lang="en-US" sz="1200" kern="1200" spc="-15" dirty="0">
                <a:solidFill>
                  <a:srgbClr val="000018"/>
                </a:solidFill>
                <a:cs typeface="Arial"/>
              </a:rPr>
              <a:t>(HIPAA) </a:t>
            </a:r>
            <a:r>
              <a:rPr lang="en-US" sz="1200" kern="1200" spc="-5" dirty="0">
                <a:solidFill>
                  <a:srgbClr val="000018"/>
                </a:solidFill>
                <a:cs typeface="Arial"/>
              </a:rPr>
              <a:t>and regulatory  compliance, accreditation </a:t>
            </a:r>
            <a:r>
              <a:rPr lang="en-US" sz="1200" kern="1200" dirty="0">
                <a:solidFill>
                  <a:srgbClr val="000018"/>
                </a:solidFill>
                <a:cs typeface="Arial"/>
              </a:rPr>
              <a:t>matters, </a:t>
            </a:r>
            <a:r>
              <a:rPr lang="en-US" sz="1200" kern="1200" spc="-5" dirty="0">
                <a:solidFill>
                  <a:srgbClr val="000018"/>
                </a:solidFill>
                <a:cs typeface="Arial"/>
              </a:rPr>
              <a:t>general corporate transactions, medical staff credentialing and  hospital/medical staff</a:t>
            </a:r>
            <a:r>
              <a:rPr lang="en-US" sz="1200" kern="1200" spc="-60" dirty="0">
                <a:solidFill>
                  <a:srgbClr val="000018"/>
                </a:solidFill>
                <a:cs typeface="Arial"/>
              </a:rPr>
              <a:t> </a:t>
            </a:r>
            <a:r>
              <a:rPr lang="en-US" sz="1200" kern="1200" spc="-5" dirty="0">
                <a:solidFill>
                  <a:srgbClr val="000018"/>
                </a:solidFill>
                <a:cs typeface="Arial"/>
              </a:rPr>
              <a:t>relations.</a:t>
            </a:r>
            <a:endParaRPr lang="en-US" sz="1200" kern="1200" dirty="0">
              <a:solidFill>
                <a:prstClr val="black"/>
              </a:solidFill>
              <a:cs typeface="Arial"/>
            </a:endParaRPr>
          </a:p>
          <a:p>
            <a:pPr marL="12700" marR="59690" lvl="0" indent="0" fontAlgn="auto">
              <a:spcBef>
                <a:spcPts val="595"/>
              </a:spcBef>
              <a:spcAft>
                <a:spcPts val="0"/>
              </a:spcAft>
              <a:buClrTx/>
              <a:buNone/>
              <a:defRPr/>
            </a:pPr>
            <a:r>
              <a:rPr lang="en-US" sz="1200" kern="1200" spc="-5" dirty="0">
                <a:solidFill>
                  <a:srgbClr val="000018"/>
                </a:solidFill>
                <a:cs typeface="Arial"/>
              </a:rPr>
              <a:t>Michael's peers regard him </a:t>
            </a:r>
            <a:r>
              <a:rPr lang="en-US" sz="1200" kern="1200" dirty="0">
                <a:solidFill>
                  <a:srgbClr val="000018"/>
                </a:solidFill>
                <a:cs typeface="Arial"/>
              </a:rPr>
              <a:t>as "one of the top </a:t>
            </a:r>
            <a:r>
              <a:rPr lang="en-US" sz="1200" kern="1200" spc="-10" dirty="0">
                <a:solidFill>
                  <a:srgbClr val="000018"/>
                </a:solidFill>
                <a:cs typeface="Arial"/>
              </a:rPr>
              <a:t>guys </a:t>
            </a:r>
            <a:r>
              <a:rPr lang="en-US" sz="1200" kern="1200" dirty="0">
                <a:solidFill>
                  <a:srgbClr val="000018"/>
                </a:solidFill>
                <a:cs typeface="Arial"/>
              </a:rPr>
              <a:t>[…] for </a:t>
            </a:r>
            <a:r>
              <a:rPr lang="en-US" sz="1200" kern="1200" spc="-5" dirty="0">
                <a:solidFill>
                  <a:srgbClr val="000018"/>
                </a:solidFill>
                <a:cs typeface="Arial"/>
              </a:rPr>
              <a:t>credentialing—he's got a wealth </a:t>
            </a:r>
            <a:r>
              <a:rPr lang="en-US" sz="1200" kern="1200" dirty="0">
                <a:solidFill>
                  <a:srgbClr val="000018"/>
                </a:solidFill>
                <a:cs typeface="Arial"/>
              </a:rPr>
              <a:t>of </a:t>
            </a:r>
            <a:r>
              <a:rPr lang="en-US" sz="1200" kern="1200" spc="-5" dirty="0">
                <a:solidFill>
                  <a:srgbClr val="000018"/>
                </a:solidFill>
                <a:cs typeface="Arial"/>
              </a:rPr>
              <a:t>experience"  (Chambers USA). </a:t>
            </a:r>
            <a:r>
              <a:rPr lang="en-US" sz="1200" kern="1200" spc="-15" dirty="0">
                <a:solidFill>
                  <a:srgbClr val="000018"/>
                </a:solidFill>
                <a:cs typeface="Arial"/>
              </a:rPr>
              <a:t>Additionally, </a:t>
            </a:r>
            <a:r>
              <a:rPr lang="en-US" sz="1200" kern="1200" spc="-5" dirty="0">
                <a:solidFill>
                  <a:srgbClr val="000018"/>
                </a:solidFill>
                <a:cs typeface="Arial"/>
              </a:rPr>
              <a:t>his clients describe him </a:t>
            </a:r>
            <a:r>
              <a:rPr lang="en-US" sz="1200" kern="1200" dirty="0">
                <a:solidFill>
                  <a:srgbClr val="000018"/>
                </a:solidFill>
                <a:cs typeface="Arial"/>
              </a:rPr>
              <a:t>as </a:t>
            </a:r>
            <a:r>
              <a:rPr lang="en-US" sz="1200" kern="1200" spc="-5" dirty="0">
                <a:solidFill>
                  <a:srgbClr val="000018"/>
                </a:solidFill>
                <a:cs typeface="Arial"/>
              </a:rPr>
              <a:t>"always responsive and timely with assistance,"  and </a:t>
            </a:r>
            <a:r>
              <a:rPr lang="en-US" sz="1200" kern="1200" dirty="0">
                <a:solidFill>
                  <a:srgbClr val="000018"/>
                </a:solidFill>
                <a:cs typeface="Arial"/>
              </a:rPr>
              <a:t>say </a:t>
            </a:r>
            <a:r>
              <a:rPr lang="en-US" sz="1200" kern="1200" spc="-5" dirty="0">
                <a:solidFill>
                  <a:srgbClr val="000018"/>
                </a:solidFill>
                <a:cs typeface="Arial"/>
              </a:rPr>
              <a:t>he is "informed, professional and extremely helpful" and "would recommend him without  reservation" (Chambers USA). Michael's clients also </a:t>
            </a:r>
            <a:r>
              <a:rPr lang="en-US" sz="1200" kern="1200" dirty="0">
                <a:solidFill>
                  <a:srgbClr val="000018"/>
                </a:solidFill>
                <a:cs typeface="Arial"/>
              </a:rPr>
              <a:t>commend </a:t>
            </a:r>
            <a:r>
              <a:rPr lang="en-US" sz="1200" kern="1200" spc="-5" dirty="0">
                <a:solidFill>
                  <a:srgbClr val="000018"/>
                </a:solidFill>
                <a:cs typeface="Arial"/>
              </a:rPr>
              <a:t>his </a:t>
            </a:r>
            <a:r>
              <a:rPr lang="en-US" sz="1200" kern="1200" spc="-15" dirty="0">
                <a:solidFill>
                  <a:srgbClr val="000018"/>
                </a:solidFill>
                <a:cs typeface="Arial"/>
              </a:rPr>
              <a:t>versatility, </a:t>
            </a:r>
            <a:r>
              <a:rPr lang="en-US" sz="1200" kern="1200" spc="-5" dirty="0">
                <a:solidFill>
                  <a:srgbClr val="000018"/>
                </a:solidFill>
                <a:cs typeface="Arial"/>
              </a:rPr>
              <a:t>and </a:t>
            </a:r>
            <a:r>
              <a:rPr lang="en-US" sz="1200" kern="1200" dirty="0">
                <a:solidFill>
                  <a:srgbClr val="000018"/>
                </a:solidFill>
                <a:cs typeface="Arial"/>
              </a:rPr>
              <a:t>say </a:t>
            </a:r>
            <a:r>
              <a:rPr lang="en-US" sz="1200" kern="1200" spc="-5" dirty="0">
                <a:solidFill>
                  <a:srgbClr val="000018"/>
                </a:solidFill>
                <a:cs typeface="Arial"/>
              </a:rPr>
              <a:t>"He is </a:t>
            </a:r>
            <a:r>
              <a:rPr lang="en-US" sz="1200" kern="1200" spc="-10" dirty="0">
                <a:solidFill>
                  <a:srgbClr val="000018"/>
                </a:solidFill>
                <a:cs typeface="Arial"/>
              </a:rPr>
              <a:t>willing </a:t>
            </a:r>
            <a:r>
              <a:rPr lang="en-US" sz="1200" kern="1200" dirty="0">
                <a:solidFill>
                  <a:srgbClr val="000018"/>
                </a:solidFill>
                <a:cs typeface="Arial"/>
              </a:rPr>
              <a:t>to put  </a:t>
            </a:r>
            <a:r>
              <a:rPr lang="en-US" sz="1200" kern="1200" spc="-5" dirty="0">
                <a:solidFill>
                  <a:srgbClr val="000018"/>
                </a:solidFill>
                <a:cs typeface="Arial"/>
              </a:rPr>
              <a:t>on </a:t>
            </a:r>
            <a:r>
              <a:rPr lang="en-US" sz="1200" kern="1200" dirty="0">
                <a:solidFill>
                  <a:srgbClr val="000018"/>
                </a:solidFill>
                <a:cs typeface="Arial"/>
              </a:rPr>
              <a:t>the hat of </a:t>
            </a:r>
            <a:r>
              <a:rPr lang="en-US" sz="1200" kern="1200" spc="-5" dirty="0">
                <a:solidFill>
                  <a:srgbClr val="000018"/>
                </a:solidFill>
                <a:cs typeface="Arial"/>
              </a:rPr>
              <a:t>an executive </a:t>
            </a:r>
            <a:r>
              <a:rPr lang="en-US" sz="1200" kern="1200" dirty="0">
                <a:solidFill>
                  <a:srgbClr val="000018"/>
                </a:solidFill>
                <a:cs typeface="Arial"/>
              </a:rPr>
              <a:t>or </a:t>
            </a:r>
            <a:r>
              <a:rPr lang="en-US" sz="1200" kern="1200" spc="-5" dirty="0">
                <a:solidFill>
                  <a:srgbClr val="000018"/>
                </a:solidFill>
                <a:cs typeface="Arial"/>
              </a:rPr>
              <a:t>entrepreneur </a:t>
            </a:r>
            <a:r>
              <a:rPr lang="en-US" sz="1200" kern="1200" spc="-10" dirty="0">
                <a:solidFill>
                  <a:srgbClr val="000018"/>
                </a:solidFill>
                <a:cs typeface="Arial"/>
              </a:rPr>
              <a:t>while </a:t>
            </a:r>
            <a:r>
              <a:rPr lang="en-US" sz="1200" kern="1200" spc="-5" dirty="0">
                <a:solidFill>
                  <a:srgbClr val="000018"/>
                </a:solidFill>
                <a:cs typeface="Arial"/>
              </a:rPr>
              <a:t>still </a:t>
            </a:r>
            <a:r>
              <a:rPr lang="en-US" sz="1200" kern="1200" spc="-10" dirty="0">
                <a:solidFill>
                  <a:srgbClr val="000018"/>
                </a:solidFill>
                <a:cs typeface="Arial"/>
              </a:rPr>
              <a:t>giving </a:t>
            </a:r>
            <a:r>
              <a:rPr lang="en-US" sz="1200" kern="1200" spc="-5" dirty="0">
                <a:solidFill>
                  <a:srgbClr val="000018"/>
                </a:solidFill>
                <a:cs typeface="Arial"/>
              </a:rPr>
              <a:t>legal advice," according </a:t>
            </a:r>
            <a:r>
              <a:rPr lang="en-US" sz="1200" kern="1200" dirty="0">
                <a:solidFill>
                  <a:srgbClr val="000018"/>
                </a:solidFill>
                <a:cs typeface="Arial"/>
              </a:rPr>
              <a:t>to </a:t>
            </a:r>
            <a:r>
              <a:rPr lang="en-US" sz="1200" kern="1200" spc="-5" dirty="0">
                <a:solidFill>
                  <a:srgbClr val="000018"/>
                </a:solidFill>
                <a:cs typeface="Arial"/>
              </a:rPr>
              <a:t>Chambers</a:t>
            </a:r>
            <a:r>
              <a:rPr lang="en-US" sz="1200" kern="1200" spc="-40" dirty="0">
                <a:solidFill>
                  <a:srgbClr val="000018"/>
                </a:solidFill>
                <a:cs typeface="Arial"/>
              </a:rPr>
              <a:t> </a:t>
            </a:r>
            <a:r>
              <a:rPr lang="en-US" sz="1200" kern="1200" spc="-5" dirty="0">
                <a:solidFill>
                  <a:srgbClr val="000018"/>
                </a:solidFill>
                <a:cs typeface="Arial"/>
              </a:rPr>
              <a:t>USA.</a:t>
            </a:r>
            <a:endParaRPr lang="en-US" sz="1200" kern="1200" dirty="0">
              <a:solidFill>
                <a:prstClr val="black"/>
              </a:solidFill>
              <a:cs typeface="Arial"/>
            </a:endParaRPr>
          </a:p>
          <a:p>
            <a:pPr marL="12700" marR="5080" lvl="0" indent="0" fontAlgn="auto">
              <a:spcBef>
                <a:spcPts val="595"/>
              </a:spcBef>
              <a:spcAft>
                <a:spcPts val="0"/>
              </a:spcAft>
              <a:buClrTx/>
              <a:buNone/>
              <a:defRPr/>
            </a:pPr>
            <a:r>
              <a:rPr lang="en-US" sz="1200" kern="1200" spc="-5" dirty="0">
                <a:solidFill>
                  <a:srgbClr val="000018"/>
                </a:solidFill>
                <a:cs typeface="Arial"/>
              </a:rPr>
              <a:t>He is a frequent speaker on topics including ACOs, health care </a:t>
            </a:r>
            <a:r>
              <a:rPr lang="en-US" sz="1200" kern="1200" dirty="0">
                <a:solidFill>
                  <a:srgbClr val="000018"/>
                </a:solidFill>
                <a:cs typeface="Arial"/>
              </a:rPr>
              <a:t>reform, PSOs, </a:t>
            </a:r>
            <a:r>
              <a:rPr lang="en-US" sz="1200" kern="1200" spc="-5" dirty="0">
                <a:solidFill>
                  <a:srgbClr val="000018"/>
                </a:solidFill>
                <a:cs typeface="Arial"/>
              </a:rPr>
              <a:t>health care liability and peer  review </a:t>
            </a:r>
            <a:r>
              <a:rPr lang="en-US" sz="1200" kern="1200" dirty="0">
                <a:solidFill>
                  <a:srgbClr val="000018"/>
                </a:solidFill>
                <a:cs typeface="Arial"/>
              </a:rPr>
              <a:t>matters. </a:t>
            </a:r>
            <a:r>
              <a:rPr lang="en-US" sz="1200" kern="1200" spc="-5" dirty="0">
                <a:solidFill>
                  <a:srgbClr val="000018"/>
                </a:solidFill>
                <a:cs typeface="Arial"/>
              </a:rPr>
              <a:t>He has presented around </a:t>
            </a:r>
            <a:r>
              <a:rPr lang="en-US" sz="1200" kern="1200" dirty="0">
                <a:solidFill>
                  <a:srgbClr val="000018"/>
                </a:solidFill>
                <a:cs typeface="Arial"/>
              </a:rPr>
              <a:t>the </a:t>
            </a:r>
            <a:r>
              <a:rPr lang="en-US" sz="1200" kern="1200" spc="-5" dirty="0">
                <a:solidFill>
                  <a:srgbClr val="000018"/>
                </a:solidFill>
                <a:cs typeface="Arial"/>
              </a:rPr>
              <a:t>country </a:t>
            </a:r>
            <a:r>
              <a:rPr lang="en-US" sz="1200" kern="1200" dirty="0">
                <a:solidFill>
                  <a:srgbClr val="000018"/>
                </a:solidFill>
                <a:cs typeface="Arial"/>
              </a:rPr>
              <a:t>before </a:t>
            </a:r>
            <a:r>
              <a:rPr lang="en-US" sz="1200" kern="1200" spc="-10" dirty="0">
                <a:solidFill>
                  <a:srgbClr val="000018"/>
                </a:solidFill>
                <a:cs typeface="Arial"/>
              </a:rPr>
              <a:t>organizations </a:t>
            </a:r>
            <a:r>
              <a:rPr lang="en-US" sz="1200" kern="1200" dirty="0">
                <a:solidFill>
                  <a:srgbClr val="000018"/>
                </a:solidFill>
                <a:cs typeface="Arial"/>
              </a:rPr>
              <a:t>such as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Medical Association, </a:t>
            </a:r>
            <a:r>
              <a:rPr lang="en-US" sz="1200" kern="1200" dirty="0">
                <a:solidFill>
                  <a:srgbClr val="000018"/>
                </a:solidFill>
                <a:cs typeface="Arial"/>
              </a:rPr>
              <a:t>the </a:t>
            </a:r>
            <a:r>
              <a:rPr lang="en-US" sz="1200" kern="1200" spc="-5" dirty="0">
                <a:solidFill>
                  <a:srgbClr val="000018"/>
                </a:solidFill>
                <a:cs typeface="Arial"/>
              </a:rPr>
              <a:t>American Hospital 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dirty="0">
                <a:solidFill>
                  <a:srgbClr val="000018"/>
                </a:solidFill>
                <a:cs typeface="Arial"/>
              </a:rPr>
              <a:t>Bar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spc="-10" dirty="0">
                <a:solidFill>
                  <a:srgbClr val="000018"/>
                </a:solidFill>
                <a:cs typeface="Arial"/>
              </a:rPr>
              <a:t>College </a:t>
            </a:r>
            <a:r>
              <a:rPr lang="en-US" sz="1200" kern="1200" dirty="0">
                <a:solidFill>
                  <a:srgbClr val="000018"/>
                </a:solidFill>
                <a:cs typeface="Arial"/>
              </a:rPr>
              <a:t>of </a:t>
            </a:r>
            <a:r>
              <a:rPr lang="en-US" sz="1200" kern="1200" spc="-5" dirty="0">
                <a:solidFill>
                  <a:srgbClr val="000018"/>
                </a:solidFill>
                <a:cs typeface="Arial"/>
              </a:rPr>
              <a:t>Healthcare Executives, </a:t>
            </a:r>
            <a:r>
              <a:rPr lang="en-US" sz="1200" kern="1200" dirty="0">
                <a:solidFill>
                  <a:srgbClr val="000018"/>
                </a:solidFill>
                <a:cs typeface="Arial"/>
              </a:rPr>
              <a:t>the </a:t>
            </a:r>
            <a:r>
              <a:rPr lang="en-US" sz="1200" kern="1200" spc="-5" dirty="0">
                <a:solidFill>
                  <a:srgbClr val="000018"/>
                </a:solidFill>
                <a:cs typeface="Arial"/>
              </a:rPr>
              <a:t>National Association Medical Staff  Services, </a:t>
            </a:r>
            <a:r>
              <a:rPr lang="en-US" sz="1200" kern="1200" dirty="0">
                <a:solidFill>
                  <a:srgbClr val="000018"/>
                </a:solidFill>
                <a:cs typeface="Arial"/>
              </a:rPr>
              <a:t>the </a:t>
            </a:r>
            <a:r>
              <a:rPr lang="en-US" sz="1200" kern="1200" spc="-5" dirty="0">
                <a:solidFill>
                  <a:srgbClr val="000018"/>
                </a:solidFill>
                <a:cs typeface="Arial"/>
              </a:rPr>
              <a:t>National Association </a:t>
            </a:r>
            <a:r>
              <a:rPr lang="en-US" sz="1200" kern="1200" dirty="0">
                <a:solidFill>
                  <a:srgbClr val="000018"/>
                </a:solidFill>
                <a:cs typeface="Arial"/>
              </a:rPr>
              <a:t>for </a:t>
            </a:r>
            <a:r>
              <a:rPr lang="en-US" sz="1200" kern="1200" spc="-5" dirty="0">
                <a:solidFill>
                  <a:srgbClr val="000018"/>
                </a:solidFill>
                <a:cs typeface="Arial"/>
              </a:rPr>
              <a:t>Healthcare Quality and </a:t>
            </a:r>
            <a:r>
              <a:rPr lang="en-US" sz="1200" kern="1200" dirty="0">
                <a:solidFill>
                  <a:srgbClr val="000018"/>
                </a:solidFill>
                <a:cs typeface="Arial"/>
              </a:rPr>
              <a:t>the </a:t>
            </a:r>
            <a:r>
              <a:rPr lang="en-US" sz="1200" kern="1200" spc="-5" dirty="0">
                <a:solidFill>
                  <a:srgbClr val="000018"/>
                </a:solidFill>
                <a:cs typeface="Arial"/>
              </a:rPr>
              <a:t>American Society </a:t>
            </a:r>
            <a:r>
              <a:rPr lang="en-US" sz="1200" kern="1200" dirty="0">
                <a:solidFill>
                  <a:srgbClr val="000018"/>
                </a:solidFill>
                <a:cs typeface="Arial"/>
              </a:rPr>
              <a:t>for </a:t>
            </a:r>
            <a:r>
              <a:rPr lang="en-US" sz="1200" kern="1200" spc="-5" dirty="0">
                <a:solidFill>
                  <a:srgbClr val="000018"/>
                </a:solidFill>
                <a:cs typeface="Arial"/>
              </a:rPr>
              <a:t>Healthcare Risk  Management.</a:t>
            </a:r>
            <a:endParaRPr lang="en-US" sz="1200" kern="1200" dirty="0">
              <a:solidFill>
                <a:prstClr val="black"/>
              </a:solidFill>
              <a:cs typeface="Arial"/>
            </a:endParaRPr>
          </a:p>
          <a:p>
            <a:pPr marL="12700" marR="412115" lvl="0" indent="0" fontAlgn="auto">
              <a:spcBef>
                <a:spcPts val="595"/>
              </a:spcBef>
              <a:spcAft>
                <a:spcPts val="0"/>
              </a:spcAft>
              <a:buClrTx/>
              <a:buNone/>
              <a:defRPr/>
            </a:pPr>
            <a:r>
              <a:rPr lang="en-US" sz="1200" kern="1200" spc="-5" dirty="0">
                <a:solidFill>
                  <a:srgbClr val="000018"/>
                </a:solidFill>
                <a:cs typeface="Arial"/>
              </a:rPr>
              <a:t>Michael </a:t>
            </a:r>
            <a:r>
              <a:rPr lang="en-US" sz="1200" kern="1200" spc="-10" dirty="0">
                <a:solidFill>
                  <a:srgbClr val="000018"/>
                </a:solidFill>
                <a:cs typeface="Arial"/>
              </a:rPr>
              <a:t>was </a:t>
            </a:r>
            <a:r>
              <a:rPr lang="en-US" sz="1200" kern="1200" spc="-5" dirty="0">
                <a:solidFill>
                  <a:srgbClr val="000018"/>
                </a:solidFill>
                <a:cs typeface="Arial"/>
              </a:rPr>
              <a:t>recently appointed </a:t>
            </a:r>
            <a:r>
              <a:rPr lang="en-US" sz="1200" kern="1200" dirty="0">
                <a:solidFill>
                  <a:srgbClr val="000018"/>
                </a:solidFill>
                <a:cs typeface="Arial"/>
              </a:rPr>
              <a:t>as </a:t>
            </a:r>
            <a:r>
              <a:rPr lang="en-US" sz="1200" kern="1200" spc="-5" dirty="0">
                <a:solidFill>
                  <a:srgbClr val="000018"/>
                </a:solidFill>
                <a:cs typeface="Arial"/>
              </a:rPr>
              <a:t>chair </a:t>
            </a:r>
            <a:r>
              <a:rPr lang="en-US" sz="1200" kern="1200" dirty="0">
                <a:solidFill>
                  <a:srgbClr val="000018"/>
                </a:solidFill>
                <a:cs typeface="Arial"/>
              </a:rPr>
              <a:t>of the </a:t>
            </a:r>
            <a:r>
              <a:rPr lang="en-US" sz="1200" kern="1200" spc="-5" dirty="0">
                <a:solidFill>
                  <a:srgbClr val="000018"/>
                </a:solidFill>
                <a:cs typeface="Arial"/>
              </a:rPr>
              <a:t>Medical Staff Credentialing and </a:t>
            </a:r>
            <a:r>
              <a:rPr lang="en-US" sz="1200" kern="1200" dirty="0">
                <a:solidFill>
                  <a:srgbClr val="000018"/>
                </a:solidFill>
                <a:cs typeface="Arial"/>
              </a:rPr>
              <a:t>Peer </a:t>
            </a:r>
            <a:r>
              <a:rPr lang="en-US" sz="1200" kern="1200" spc="-5" dirty="0">
                <a:solidFill>
                  <a:srgbClr val="000018"/>
                </a:solidFill>
                <a:cs typeface="Arial"/>
              </a:rPr>
              <a:t>Review Practice  Group </a:t>
            </a:r>
            <a:r>
              <a:rPr lang="en-US" sz="1200" kern="1200" dirty="0">
                <a:solidFill>
                  <a:srgbClr val="000018"/>
                </a:solidFill>
                <a:cs typeface="Arial"/>
              </a:rPr>
              <a:t>of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He also </a:t>
            </a:r>
            <a:r>
              <a:rPr lang="en-US" sz="1200" kern="1200" spc="-10" dirty="0">
                <a:solidFill>
                  <a:srgbClr val="000018"/>
                </a:solidFill>
                <a:cs typeface="Arial"/>
              </a:rPr>
              <a:t>was </a:t>
            </a:r>
            <a:r>
              <a:rPr lang="en-US" sz="1200" kern="1200" spc="-5" dirty="0">
                <a:solidFill>
                  <a:srgbClr val="000018"/>
                </a:solidFill>
                <a:cs typeface="Arial"/>
              </a:rPr>
              <a:t>appointed </a:t>
            </a:r>
            <a:r>
              <a:rPr lang="en-US" sz="1200" kern="1200" dirty="0">
                <a:solidFill>
                  <a:srgbClr val="000018"/>
                </a:solidFill>
                <a:cs typeface="Arial"/>
              </a:rPr>
              <a:t>as the </a:t>
            </a:r>
            <a:r>
              <a:rPr lang="en-US" sz="1200" kern="1200" spc="-5" dirty="0">
                <a:solidFill>
                  <a:srgbClr val="000018"/>
                </a:solidFill>
                <a:cs typeface="Arial"/>
              </a:rPr>
              <a:t>public </a:t>
            </a:r>
            <a:r>
              <a:rPr lang="en-US" sz="1200" kern="1200" dirty="0">
                <a:solidFill>
                  <a:srgbClr val="000018"/>
                </a:solidFill>
                <a:cs typeface="Arial"/>
              </a:rPr>
              <a:t>member  </a:t>
            </a:r>
            <a:r>
              <a:rPr lang="en-US" sz="1200" kern="1200" spc="-5" dirty="0">
                <a:solidFill>
                  <a:srgbClr val="000018"/>
                </a:solidFill>
                <a:cs typeface="Arial"/>
              </a:rPr>
              <a:t>representative on </a:t>
            </a:r>
            <a:r>
              <a:rPr lang="en-US" sz="1200" kern="1200" dirty="0">
                <a:solidFill>
                  <a:srgbClr val="000018"/>
                </a:solidFill>
                <a:cs typeface="Arial"/>
              </a:rPr>
              <a:t>the </a:t>
            </a:r>
            <a:r>
              <a:rPr lang="en-US" sz="1200" kern="1200" spc="-5" dirty="0">
                <a:solidFill>
                  <a:srgbClr val="000018"/>
                </a:solidFill>
                <a:cs typeface="Arial"/>
              </a:rPr>
              <a:t>board </a:t>
            </a:r>
            <a:r>
              <a:rPr lang="en-US" sz="1200" kern="1200" dirty="0">
                <a:solidFill>
                  <a:srgbClr val="000018"/>
                </a:solidFill>
                <a:cs typeface="Arial"/>
              </a:rPr>
              <a:t>of </a:t>
            </a:r>
            <a:r>
              <a:rPr lang="en-US" sz="1200" kern="1200" spc="-5" dirty="0">
                <a:solidFill>
                  <a:srgbClr val="000018"/>
                </a:solidFill>
                <a:cs typeface="Arial"/>
              </a:rPr>
              <a:t>directors </a:t>
            </a:r>
            <a:r>
              <a:rPr lang="en-US" sz="1200" kern="1200" dirty="0">
                <a:solidFill>
                  <a:srgbClr val="000018"/>
                </a:solidFill>
                <a:cs typeface="Arial"/>
              </a:rPr>
              <a:t>of the </a:t>
            </a:r>
            <a:r>
              <a:rPr lang="en-US" sz="1200" kern="1200" spc="-5" dirty="0">
                <a:solidFill>
                  <a:srgbClr val="000018"/>
                </a:solidFill>
                <a:cs typeface="Arial"/>
              </a:rPr>
              <a:t>National Association Medical Staff</a:t>
            </a:r>
            <a:r>
              <a:rPr lang="en-US" sz="1200" kern="1200" spc="-140" dirty="0">
                <a:solidFill>
                  <a:srgbClr val="000018"/>
                </a:solidFill>
                <a:cs typeface="Arial"/>
              </a:rPr>
              <a:t> </a:t>
            </a:r>
            <a:r>
              <a:rPr lang="en-US" sz="1200" kern="1200" spc="-5" dirty="0">
                <a:solidFill>
                  <a:srgbClr val="000018"/>
                </a:solidFill>
                <a:cs typeface="Arial"/>
              </a:rPr>
              <a:t>Services.</a:t>
            </a:r>
            <a:endParaRPr lang="en-US" sz="1200" kern="1200" dirty="0">
              <a:solidFill>
                <a:prstClr val="black"/>
              </a:solidFill>
              <a:cs typeface="Arial"/>
            </a:endParaRPr>
          </a:p>
          <a:p>
            <a:pPr marL="12700" marR="139700" lvl="0" indent="0" fontAlgn="auto">
              <a:spcBef>
                <a:spcPts val="595"/>
              </a:spcBef>
              <a:spcAft>
                <a:spcPts val="0"/>
              </a:spcAft>
              <a:buClrTx/>
              <a:buNone/>
              <a:defRPr/>
            </a:pPr>
            <a:r>
              <a:rPr lang="en-US" sz="1200" kern="1200" spc="-5" dirty="0">
                <a:solidFill>
                  <a:srgbClr val="000018"/>
                </a:solidFill>
                <a:cs typeface="Arial"/>
              </a:rPr>
              <a:t>He </a:t>
            </a:r>
            <a:r>
              <a:rPr lang="en-US" sz="1200" kern="1200" spc="-10" dirty="0">
                <a:solidFill>
                  <a:srgbClr val="000018"/>
                </a:solidFill>
                <a:cs typeface="Arial"/>
              </a:rPr>
              <a:t>was </a:t>
            </a:r>
            <a:r>
              <a:rPr lang="en-US" sz="1200" kern="1200" spc="-5" dirty="0">
                <a:solidFill>
                  <a:srgbClr val="000018"/>
                </a:solidFill>
                <a:cs typeface="Arial"/>
              </a:rPr>
              <a:t>an adjunct professor in DePaul University's Master </a:t>
            </a:r>
            <a:r>
              <a:rPr lang="en-US" sz="1200" kern="1200" dirty="0">
                <a:solidFill>
                  <a:srgbClr val="000018"/>
                </a:solidFill>
                <a:cs typeface="Arial"/>
              </a:rPr>
              <a:t>of </a:t>
            </a:r>
            <a:r>
              <a:rPr lang="en-US" sz="1200" kern="1200" spc="-5" dirty="0">
                <a:solidFill>
                  <a:srgbClr val="000018"/>
                </a:solidFill>
                <a:cs typeface="Arial"/>
              </a:rPr>
              <a:t>Laws in Health Law Program, where he  taught a course on managed care. </a:t>
            </a:r>
            <a:r>
              <a:rPr lang="en-US" sz="1200" kern="1200" dirty="0">
                <a:solidFill>
                  <a:srgbClr val="000018"/>
                </a:solidFill>
                <a:cs typeface="Arial"/>
              </a:rPr>
              <a:t>After </a:t>
            </a:r>
            <a:r>
              <a:rPr lang="en-US" sz="1200" kern="1200" spc="-5" dirty="0">
                <a:solidFill>
                  <a:srgbClr val="000018"/>
                </a:solidFill>
                <a:cs typeface="Arial"/>
              </a:rPr>
              <a:t>law school, he served </a:t>
            </a:r>
            <a:r>
              <a:rPr lang="en-US" sz="1200" kern="1200" dirty="0">
                <a:solidFill>
                  <a:srgbClr val="000018"/>
                </a:solidFill>
                <a:cs typeface="Arial"/>
              </a:rPr>
              <a:t>as </a:t>
            </a:r>
            <a:r>
              <a:rPr lang="en-US" sz="1200" kern="1200" spc="-5" dirty="0">
                <a:solidFill>
                  <a:srgbClr val="000018"/>
                </a:solidFill>
                <a:cs typeface="Arial"/>
              </a:rPr>
              <a:t>a law clerk </a:t>
            </a:r>
            <a:r>
              <a:rPr lang="en-US" sz="1200" kern="1200" dirty="0">
                <a:solidFill>
                  <a:srgbClr val="000018"/>
                </a:solidFill>
                <a:cs typeface="Arial"/>
              </a:rPr>
              <a:t>to </a:t>
            </a:r>
            <a:r>
              <a:rPr lang="en-US" sz="1200" kern="1200" spc="-5" dirty="0">
                <a:solidFill>
                  <a:srgbClr val="000018"/>
                </a:solidFill>
                <a:cs typeface="Arial"/>
              </a:rPr>
              <a:t>Justice Daniel </a:t>
            </a:r>
            <a:r>
              <a:rPr lang="en-US" sz="1200" kern="1200" spc="-80" dirty="0">
                <a:solidFill>
                  <a:srgbClr val="000018"/>
                </a:solidFill>
                <a:cs typeface="Arial"/>
              </a:rPr>
              <a:t>P. </a:t>
            </a:r>
            <a:r>
              <a:rPr lang="en-US" sz="1200" kern="1200" spc="-5" dirty="0">
                <a:solidFill>
                  <a:srgbClr val="000018"/>
                </a:solidFill>
                <a:cs typeface="Arial"/>
              </a:rPr>
              <a:t>Ward </a:t>
            </a:r>
            <a:r>
              <a:rPr lang="en-US" sz="1200" kern="1200" dirty="0">
                <a:solidFill>
                  <a:srgbClr val="000018"/>
                </a:solidFill>
                <a:cs typeface="Arial"/>
              </a:rPr>
              <a:t>of  the </a:t>
            </a:r>
            <a:r>
              <a:rPr lang="en-US" sz="1200" kern="1200" spc="-5" dirty="0">
                <a:solidFill>
                  <a:srgbClr val="000018"/>
                </a:solidFill>
                <a:cs typeface="Arial"/>
              </a:rPr>
              <a:t>Illinois Supreme</a:t>
            </a:r>
            <a:r>
              <a:rPr lang="en-US" sz="1200" kern="1200" spc="-100" dirty="0">
                <a:solidFill>
                  <a:srgbClr val="000018"/>
                </a:solidFill>
                <a:cs typeface="Arial"/>
              </a:rPr>
              <a:t> </a:t>
            </a:r>
            <a:r>
              <a:rPr lang="en-US" sz="1200" kern="1200" spc="-5" dirty="0">
                <a:solidFill>
                  <a:srgbClr val="000018"/>
                </a:solidFill>
                <a:cs typeface="Arial"/>
              </a:rPr>
              <a:t>Court.</a:t>
            </a:r>
            <a:endParaRPr lang="en-US" sz="1200" kern="1200" dirty="0">
              <a:solidFill>
                <a:prstClr val="black"/>
              </a:solidFill>
              <a:cs typeface="Arial"/>
            </a:endParaRPr>
          </a:p>
          <a:p>
            <a:endParaRPr lang="en-US" dirty="0"/>
          </a:p>
        </p:txBody>
      </p:sp>
      <p:pic>
        <p:nvPicPr>
          <p:cNvPr id="5" name="Picture 4"/>
          <p:cNvPicPr>
            <a:picLocks noChangeAspect="1"/>
          </p:cNvPicPr>
          <p:nvPr/>
        </p:nvPicPr>
        <p:blipFill>
          <a:blip r:embed="rId3"/>
          <a:stretch>
            <a:fillRect/>
          </a:stretch>
        </p:blipFill>
        <p:spPr>
          <a:xfrm>
            <a:off x="427192" y="1371600"/>
            <a:ext cx="976972" cy="987552"/>
          </a:xfrm>
          <a:prstGeom prst="rect">
            <a:avLst/>
          </a:prstGeom>
        </p:spPr>
      </p:pic>
    </p:spTree>
    <p:extLst>
      <p:ext uri="{BB962C8B-B14F-4D97-AF65-F5344CB8AC3E}">
        <p14:creationId xmlns:p14="http://schemas.microsoft.com/office/powerpoint/2010/main" val="1694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p:txBody>
          <a:bodyPr/>
          <a:lstStyle/>
          <a:p>
            <a:r>
              <a:rPr lang="en-US" b="0" dirty="0" smtClean="0"/>
              <a:t>Dr. Carealot tells you that Ms. Hada Bad-Outcome is a 40 year old CEO of a large, closely –held family company, who has 4 minor children and a stay-at-home husband, who experienced severe complications after her hypertension went undiagnosed by a Health System PCP.  Ms. Bad-Outcome had seen the PCP because she was experiencing severe headaches, anxiety and nosebleeds.  He believed she was stressed and dehydrated from travel, and prescribed zoloft and regular exercise.  Two weeks later she experienced a heart attack, and after a CABG procedure performed by the independent surgeon, developed post-surgical complications, and had a stroke.  During her subsequent rehabilitation at a SNF, a medication error caused her to have another stroke, and she is now in a permanent vegetative state. </a:t>
            </a:r>
            <a:endParaRPr lang="en-US" b="0" dirty="0"/>
          </a:p>
        </p:txBody>
      </p:sp>
    </p:spTree>
    <p:extLst>
      <p:ext uri="{BB962C8B-B14F-4D97-AF65-F5344CB8AC3E}">
        <p14:creationId xmlns:p14="http://schemas.microsoft.com/office/powerpoint/2010/main" val="358101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18" name="Group 138"/>
          <p:cNvGraphicFramePr>
            <a:graphicFrameLocks noGrp="1"/>
          </p:cNvGraphicFramePr>
          <p:nvPr>
            <p:ph type="tbl" idx="4294967295"/>
            <p:extLst/>
          </p:nvPr>
        </p:nvGraphicFramePr>
        <p:xfrm>
          <a:off x="571500" y="1514475"/>
          <a:ext cx="8572500" cy="3673475"/>
        </p:xfrm>
        <a:graphic>
          <a:graphicData uri="http://schemas.openxmlformats.org/drawingml/2006/table">
            <a:tbl>
              <a:tblPr/>
              <a:tblGrid>
                <a:gridCol w="1501086">
                  <a:extLst>
                    <a:ext uri="{9D8B030D-6E8A-4147-A177-3AD203B41FA5}">
                      <a16:colId xmlns:a16="http://schemas.microsoft.com/office/drawing/2014/main" val="20000"/>
                    </a:ext>
                  </a:extLst>
                </a:gridCol>
                <a:gridCol w="1886430">
                  <a:extLst>
                    <a:ext uri="{9D8B030D-6E8A-4147-A177-3AD203B41FA5}">
                      <a16:colId xmlns:a16="http://schemas.microsoft.com/office/drawing/2014/main" val="20001"/>
                    </a:ext>
                  </a:extLst>
                </a:gridCol>
                <a:gridCol w="1821567">
                  <a:extLst>
                    <a:ext uri="{9D8B030D-6E8A-4147-A177-3AD203B41FA5}">
                      <a16:colId xmlns:a16="http://schemas.microsoft.com/office/drawing/2014/main" val="20002"/>
                    </a:ext>
                  </a:extLst>
                </a:gridCol>
                <a:gridCol w="1619710">
                  <a:extLst>
                    <a:ext uri="{9D8B030D-6E8A-4147-A177-3AD203B41FA5}">
                      <a16:colId xmlns:a16="http://schemas.microsoft.com/office/drawing/2014/main" val="20003"/>
                    </a:ext>
                  </a:extLst>
                </a:gridCol>
                <a:gridCol w="1743707">
                  <a:extLst>
                    <a:ext uri="{9D8B030D-6E8A-4147-A177-3AD203B41FA5}">
                      <a16:colId xmlns:a16="http://schemas.microsoft.com/office/drawing/2014/main" val="20004"/>
                    </a:ext>
                  </a:extLst>
                </a:gridCol>
              </a:tblGrid>
              <a:tr h="1276962">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AUSTIN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111 Congress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Austin, TX 78701-4073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+1.512.691.4001 fax</a:t>
                      </a:r>
                    </a:p>
                  </a:txBody>
                  <a:tcPr marL="91448" marR="91448"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4961"/>
                          </a:solidFill>
                          <a:effectLst/>
                          <a:latin typeface="Arial" pitchFamily="34" charset="0"/>
                          <a:ea typeface="+mn-ea"/>
                          <a:cs typeface="Arial" pitchFamily="34" charset="0"/>
                        </a:rPr>
                        <a:t>DALLAS</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Comerica Bank Tower</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1717 Main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Dallas, TX 75201-7301</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 214.765.3600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 214.765.3602 fax</a:t>
                      </a: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LONDON</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Paternoster House</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65 St Paul’s Churchyard</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London EC4M 8AB United Kingdom</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+44.0.20.7776.7620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NEW YORK</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575 Madison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New York, NY 10022-2585</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+1.212.940.8776 fax</a:t>
                      </a:r>
                      <a:endParaRPr lang="en-US" sz="800" dirty="0" smtClean="0"/>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Arial" charset="0"/>
                        </a:rPr>
                        <a:t>SHANGHAI</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Suite 4906 Wheelock Square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1717 Nanjing Road West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Shanghai 200040 P.R. China </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+86.21.6039.3222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+86.21.6039.3223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07793">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CHARLOTTE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550 South Tryon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2900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Charlotte, NC 28202-4213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+1.704.444.2050 fax</a:t>
                      </a:r>
                    </a:p>
                  </a:txBody>
                  <a:tcPr marL="91448" marR="91448"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4961"/>
                          </a:solidFill>
                          <a:effectLst/>
                          <a:latin typeface="Arial" pitchFamily="34" charset="0"/>
                          <a:ea typeface="+mn-ea"/>
                          <a:cs typeface="Arial" pitchFamily="34" charset="0"/>
                        </a:rPr>
                        <a:t>HOUSTON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1301 McKinney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Houston, TX 77010-3033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+1.713.270.3401 fax</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CENTURY CITY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2029 Century Park East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2600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Los Angeles, CA 90067-3012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+1.310.788.4471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ORANGE COUNTY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100 Spectrum Center Drive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1050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Irvine, CA 92618-4960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+1.714.966.6819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WASHINGTON, DC</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2900 K Street NW</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North Tower - Suite 200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Washington, DC 20007-5118</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+1.202.625.3500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+1.202.298.7570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CHICAGO</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525 West Monroe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Chicago, IL 60661-3693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+1.312.902.5200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+1.312.902.1061 fax</a:t>
                      </a:r>
                    </a:p>
                  </a:txBody>
                  <a:tcPr marL="91448" marR="91448"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4961"/>
                          </a:solidFill>
                          <a:effectLst/>
                          <a:latin typeface="Arial" charset="0"/>
                        </a:rPr>
                        <a:t>IRVING</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545 East John Carpenter Freeway</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300</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Irving, TX 75062-3964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+1.972.587.4109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LOS ANGELES – DOWNTOWN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515 South Flower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Los Angeles, CA 90071-2212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+1.213.443.9001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lang="en-US" sz="800" dirty="0"/>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SAN FRANCISCO</a:t>
                      </a:r>
                      <a:b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4961"/>
                          </a:solidFill>
                          <a:effectLst/>
                          <a:uLnTx/>
                          <a:uFillTx/>
                          <a:latin typeface="Arial" charset="0"/>
                          <a:ea typeface="+mn-ea"/>
                          <a:cs typeface="+mn-cs"/>
                        </a:rPr>
                        <a:t>BAY AREA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1999 Harrison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Oakland, CA 94612-4704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+1.415.293.5801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2" name="Rectangle 2"/>
          <p:cNvSpPr>
            <a:spLocks noGrp="1" noChangeArrowheads="1"/>
          </p:cNvSpPr>
          <p:nvPr>
            <p:ph type="ctrTitle" idx="4294967295"/>
          </p:nvPr>
        </p:nvSpPr>
        <p:spPr>
          <a:xfrm>
            <a:off x="571500" y="0"/>
            <a:ext cx="6761573" cy="1390650"/>
          </a:xfrm>
        </p:spPr>
        <p:txBody>
          <a:bodyPr/>
          <a:lstStyle/>
          <a:p>
            <a:pPr eaLnBrk="1" hangingPunct="1"/>
            <a:r>
              <a:rPr lang="en-US" altLang="en-US" sz="2500" dirty="0" smtClean="0"/>
              <a:t>Katten Muchin Rosenman LLP Locations</a:t>
            </a:r>
          </a:p>
        </p:txBody>
      </p:sp>
      <p:sp>
        <p:nvSpPr>
          <p:cNvPr id="5123" name="Rectangle 7"/>
          <p:cNvSpPr>
            <a:spLocks noChangeArrowheads="1"/>
          </p:cNvSpPr>
          <p:nvPr/>
        </p:nvSpPr>
        <p:spPr bwMode="auto">
          <a:xfrm>
            <a:off x="471488" y="5795963"/>
            <a:ext cx="671195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Katten refers to Katten Muchin Rosenman LLP and the affiliated partnership as explained at kattenlaw.com/disclaimer.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Attorney advertising. Published as a source of information only. The material contained herein is not to be construed as legal advice or opinion.</a:t>
            </a:r>
          </a:p>
        </p:txBody>
      </p:sp>
      <p:sp>
        <p:nvSpPr>
          <p:cNvPr id="5124" name="Text Box 8"/>
          <p:cNvSpPr txBox="1">
            <a:spLocks noChangeArrowheads="1"/>
          </p:cNvSpPr>
          <p:nvPr/>
        </p:nvSpPr>
        <p:spPr bwMode="auto">
          <a:xfrm>
            <a:off x="7459663" y="6170613"/>
            <a:ext cx="148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dirty="0">
                <a:ln>
                  <a:noFill/>
                </a:ln>
                <a:solidFill>
                  <a:srgbClr val="969696"/>
                </a:solidFill>
                <a:effectLst/>
                <a:uLnTx/>
                <a:uFillTx/>
                <a:latin typeface="Arial" charset="0"/>
                <a:ea typeface="+mn-ea"/>
                <a:cs typeface="+mn-cs"/>
              </a:rPr>
              <a:t>www.kattenlaw.com</a:t>
            </a:r>
          </a:p>
        </p:txBody>
      </p:sp>
      <p:pic>
        <p:nvPicPr>
          <p:cNvPr id="5125" name="Picture 9" descr="Katten 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670550"/>
            <a:ext cx="1379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6"/>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5143" name="Group 27"/>
          <p:cNvGrpSpPr>
            <a:grpSpLocks/>
          </p:cNvGrpSpPr>
          <p:nvPr/>
        </p:nvGrpSpPr>
        <p:grpSpPr bwMode="auto">
          <a:xfrm flipV="1">
            <a:off x="0" y="0"/>
            <a:ext cx="9144000" cy="142875"/>
            <a:chOff x="0" y="4106"/>
            <a:chExt cx="5760" cy="214"/>
          </a:xfrm>
        </p:grpSpPr>
        <p:sp>
          <p:nvSpPr>
            <p:cNvPr id="5146"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7"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5144" name="Rectangle 21"/>
          <p:cNvSpPr>
            <a:spLocks noChangeArrowheads="1"/>
          </p:cNvSpPr>
          <p:nvPr/>
        </p:nvSpPr>
        <p:spPr bwMode="gray">
          <a:xfrm>
            <a:off x="0" y="6518275"/>
            <a:ext cx="9144000" cy="223838"/>
          </a:xfrm>
          <a:prstGeom prst="rect">
            <a:avLst/>
          </a:prstGeom>
          <a:solidFill>
            <a:srgbClr val="BEA5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5" name="Rectangle 22"/>
          <p:cNvSpPr>
            <a:spLocks noChangeArrowheads="1"/>
          </p:cNvSpPr>
          <p:nvPr/>
        </p:nvSpPr>
        <p:spPr bwMode="gray">
          <a:xfrm>
            <a:off x="0" y="6634163"/>
            <a:ext cx="9144000" cy="223837"/>
          </a:xfrm>
          <a:prstGeom prst="rect">
            <a:avLst/>
          </a:prstGeom>
          <a:solidFill>
            <a:srgbClr val="023B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254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a:xfrm>
            <a:off x="507999" y="1288758"/>
            <a:ext cx="8048625" cy="4529282"/>
          </a:xfrm>
        </p:spPr>
        <p:txBody>
          <a:bodyPr/>
          <a:lstStyle/>
          <a:p>
            <a:r>
              <a:rPr lang="en-US" sz="1600" b="0" dirty="0" smtClean="0"/>
              <a:t>Dr. Carealot asks you the general counsel, for copies of the applicable peer review policies for the Health System, and the credentialing and quality review procedures of the CIN, the hospital, the SNF, and the physician group and to pull all of the responsive documents from the physician credentials and quality files and any other relevant information.  In addition, she wants copies of any root cause analysis (“RCA”) on other reviews that were generated by any of the provider entities involved in the patient’s care.  She then plans to have the general counsel analyze whether the medical records and peer review materials reviewed and created within the CIN are privileged from discovery.</a:t>
            </a:r>
          </a:p>
          <a:p>
            <a:r>
              <a:rPr lang="en-US" sz="1600" b="0" dirty="0" smtClean="0"/>
              <a:t>After </a:t>
            </a:r>
            <a:r>
              <a:rPr lang="en-US" sz="1600" b="0" dirty="0"/>
              <a:t>reviewing the requested </a:t>
            </a:r>
            <a:r>
              <a:rPr lang="en-US" sz="1600" b="0" dirty="0" smtClean="0"/>
              <a:t>information, </a:t>
            </a:r>
            <a:r>
              <a:rPr lang="en-US" sz="1600" b="0" dirty="0"/>
              <a:t>the </a:t>
            </a:r>
            <a:r>
              <a:rPr lang="en-US" sz="1600" b="0" dirty="0" smtClean="0"/>
              <a:t>CMO </a:t>
            </a:r>
            <a:r>
              <a:rPr lang="en-US" sz="1600" b="0" dirty="0" smtClean="0"/>
              <a:t>does not want to release the records </a:t>
            </a:r>
            <a:r>
              <a:rPr lang="en-US" sz="1600" b="0" dirty="0" smtClean="0"/>
              <a:t>because </a:t>
            </a:r>
            <a:r>
              <a:rPr lang="en-US" sz="1600" b="0" dirty="0" smtClean="0"/>
              <a:t>the CIN’s Quality and Credentials Committee determined that the PCP, who had a history of noncompliance with care protocols and poor quality scores, had not followed standard procedures for assessing the patient for hypertension. She also tells the </a:t>
            </a:r>
            <a:r>
              <a:rPr lang="en-US" sz="1600" b="0" dirty="0" smtClean="0"/>
              <a:t>general counsel </a:t>
            </a:r>
            <a:r>
              <a:rPr lang="en-US" sz="1600" b="0" dirty="0" smtClean="0"/>
              <a:t>that the cardiac surgeon had a history of similar post-surgical complications, and that based on this data, they decided he should be terminated from participation in the ACO that was established by the CIN. </a:t>
            </a:r>
            <a:endParaRPr lang="en-US" sz="1600" b="0" dirty="0"/>
          </a:p>
        </p:txBody>
      </p:sp>
    </p:spTree>
    <p:extLst>
      <p:ext uri="{BB962C8B-B14F-4D97-AF65-F5344CB8AC3E}">
        <p14:creationId xmlns:p14="http://schemas.microsoft.com/office/powerpoint/2010/main" val="341068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Care Providers/Systems Participating in a PSO</a:t>
            </a:r>
          </a:p>
        </p:txBody>
      </p:sp>
      <p:sp>
        <p:nvSpPr>
          <p:cNvPr id="3" name="Content Placeholder 2"/>
          <p:cNvSpPr>
            <a:spLocks noGrp="1"/>
          </p:cNvSpPr>
          <p:nvPr>
            <p:ph idx="1"/>
          </p:nvPr>
        </p:nvSpPr>
        <p:spPr/>
        <p:txBody>
          <a:bodyPr/>
          <a:lstStyle/>
          <a:p>
            <a:pPr marL="3200400" indent="-3200400">
              <a:buNone/>
            </a:pPr>
            <a:r>
              <a:rPr lang="en-US" sz="1800" b="0" dirty="0" smtClean="0"/>
              <a:t>Ascension	OSF</a:t>
            </a:r>
          </a:p>
          <a:p>
            <a:pPr marL="3200400" indent="-3200400">
              <a:buNone/>
            </a:pPr>
            <a:r>
              <a:rPr lang="en-US" sz="1800" b="0" dirty="0" smtClean="0"/>
              <a:t>HCA	Lurie Children’s</a:t>
            </a:r>
            <a:endParaRPr lang="en-US" sz="1800" b="0" dirty="0"/>
          </a:p>
          <a:p>
            <a:pPr marL="3200400" indent="-3200400">
              <a:buNone/>
            </a:pPr>
            <a:r>
              <a:rPr lang="en-US" sz="1800" b="0" dirty="0" smtClean="0"/>
              <a:t>Universal Health Services	MAPS contracts with 81 hospitals/health systems</a:t>
            </a:r>
          </a:p>
          <a:p>
            <a:pPr marL="3200400" indent="-3200400">
              <a:buNone/>
            </a:pPr>
            <a:r>
              <a:rPr lang="en-US" sz="1800" b="0" dirty="0" smtClean="0"/>
              <a:t>AMITA	Walgreens</a:t>
            </a:r>
          </a:p>
          <a:p>
            <a:pPr marL="3200400" indent="-3200400">
              <a:buNone/>
            </a:pPr>
            <a:r>
              <a:rPr lang="en-US" sz="1800" b="0" dirty="0" smtClean="0"/>
              <a:t>Advocate Aurora	CVS</a:t>
            </a:r>
          </a:p>
          <a:p>
            <a:pPr marL="3200400" indent="-3200400">
              <a:buNone/>
            </a:pPr>
            <a:r>
              <a:rPr lang="en-US" sz="1800" b="0" dirty="0" smtClean="0"/>
              <a:t>AdventHealth	Walmart</a:t>
            </a:r>
          </a:p>
          <a:p>
            <a:pPr marL="3200400" indent="-3200400">
              <a:buNone/>
            </a:pPr>
            <a:r>
              <a:rPr lang="en-US" sz="1800" b="0" dirty="0" smtClean="0"/>
              <a:t>Trinity Health	DuPage Medical Group</a:t>
            </a:r>
          </a:p>
          <a:p>
            <a:pPr marL="0" indent="0">
              <a:buNone/>
              <a:tabLst>
                <a:tab pos="3035300" algn="l"/>
              </a:tabLst>
            </a:pPr>
            <a:r>
              <a:rPr lang="en-US" sz="1800" b="0" dirty="0" smtClean="0"/>
              <a:t>Northwestern Medicine</a:t>
            </a:r>
          </a:p>
          <a:p>
            <a:pPr marL="0" indent="0">
              <a:buNone/>
            </a:pPr>
            <a:endParaRPr lang="en-US" dirty="0"/>
          </a:p>
        </p:txBody>
      </p:sp>
    </p:spTree>
    <p:extLst>
      <p:ext uri="{BB962C8B-B14F-4D97-AF65-F5344CB8AC3E}">
        <p14:creationId xmlns:p14="http://schemas.microsoft.com/office/powerpoint/2010/main" val="199040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Factors/Questions to be Assessed</a:t>
            </a:r>
            <a:endParaRPr lang="en-US" dirty="0"/>
          </a:p>
        </p:txBody>
      </p:sp>
      <p:sp>
        <p:nvSpPr>
          <p:cNvPr id="3" name="Content Placeholder 2"/>
          <p:cNvSpPr>
            <a:spLocks noGrp="1"/>
          </p:cNvSpPr>
          <p:nvPr>
            <p:ph idx="1"/>
          </p:nvPr>
        </p:nvSpPr>
        <p:spPr>
          <a:xfrm>
            <a:off x="507999" y="1455319"/>
            <a:ext cx="8048625" cy="4360862"/>
          </a:xfrm>
        </p:spPr>
        <p:txBody>
          <a:bodyPr/>
          <a:lstStyle/>
          <a:p>
            <a:r>
              <a:rPr lang="en-US" b="0" dirty="0" smtClean="0"/>
              <a:t>Are you seeking state and/or federal privilege protections?</a:t>
            </a:r>
          </a:p>
          <a:p>
            <a:r>
              <a:rPr lang="en-US" b="0" dirty="0" smtClean="0"/>
              <a:t>What is the scope of protected activities?  -- peer review, quality improvement, RCAs, adverse events?</a:t>
            </a:r>
          </a:p>
          <a:p>
            <a:r>
              <a:rPr lang="en-US" b="0" dirty="0" smtClean="0"/>
              <a:t>What corporate entities, licensed facilities, licensed health care practitioners or others are protected under state/federal laws?</a:t>
            </a:r>
          </a:p>
          <a:p>
            <a:r>
              <a:rPr lang="en-US" b="0" dirty="0" smtClean="0"/>
              <a:t>What committees or organizational construct is required in order to assert the protections?</a:t>
            </a:r>
          </a:p>
          <a:p>
            <a:r>
              <a:rPr lang="en-US" b="0" dirty="0" smtClean="0"/>
              <a:t>Are your existing bylaws, rules, regs and policies properly structured to maximize available privilege protections?</a:t>
            </a:r>
          </a:p>
          <a:p>
            <a:r>
              <a:rPr lang="en-US" b="0" dirty="0" smtClean="0"/>
              <a:t>Can privileged information be shared across the CIN without waiving the privilege?</a:t>
            </a:r>
          </a:p>
          <a:p>
            <a:endParaRPr lang="en-US" dirty="0" smtClean="0"/>
          </a:p>
          <a:p>
            <a:endParaRPr lang="en-US" dirty="0"/>
          </a:p>
        </p:txBody>
      </p:sp>
    </p:spTree>
    <p:extLst>
      <p:ext uri="{BB962C8B-B14F-4D97-AF65-F5344CB8AC3E}">
        <p14:creationId xmlns:p14="http://schemas.microsoft.com/office/powerpoint/2010/main" val="150554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0" dirty="0"/>
              <a:t>How does applicable case law affect statutory interpretation?</a:t>
            </a:r>
          </a:p>
          <a:p>
            <a:r>
              <a:rPr lang="en-US" b="0" dirty="0"/>
              <a:t>What impact, if any, of mandated adverse event reporting obligations, i.e., never, events, hospital acquired infections</a:t>
            </a:r>
          </a:p>
          <a:p>
            <a:r>
              <a:rPr lang="en-US" b="0" dirty="0"/>
              <a:t>Do state privilege protections apply to federal claims filed in federal court, </a:t>
            </a:r>
            <a:br>
              <a:rPr lang="en-US" b="0" dirty="0"/>
            </a:br>
            <a:r>
              <a:rPr lang="en-US" b="0" dirty="0"/>
              <a:t>i.e., antitrust, discrimination?</a:t>
            </a:r>
          </a:p>
          <a:p>
            <a:r>
              <a:rPr lang="en-US" b="0" dirty="0"/>
              <a:t>Can CMS, </a:t>
            </a:r>
            <a:r>
              <a:rPr lang="en-US" b="0" dirty="0" smtClean="0"/>
              <a:t>IDPH and The Joint </a:t>
            </a:r>
            <a:r>
              <a:rPr lang="en-US" b="0" dirty="0"/>
              <a:t>Commission access the privileged information?</a:t>
            </a:r>
          </a:p>
          <a:p>
            <a:endParaRPr lang="en-US" dirty="0"/>
          </a:p>
        </p:txBody>
      </p:sp>
    </p:spTree>
    <p:extLst>
      <p:ext uri="{BB962C8B-B14F-4D97-AF65-F5344CB8AC3E}">
        <p14:creationId xmlns:p14="http://schemas.microsoft.com/office/powerpoint/2010/main" val="22991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view of an operational ACO/CIN</a:t>
            </a:r>
            <a:endParaRPr lang="en-US" dirty="0"/>
          </a:p>
        </p:txBody>
      </p:sp>
      <p:sp>
        <p:nvSpPr>
          <p:cNvPr id="68" name="Content Placeholder 67"/>
          <p:cNvSpPr>
            <a:spLocks noGrp="1"/>
          </p:cNvSpPr>
          <p:nvPr>
            <p:ph idx="1"/>
          </p:nvPr>
        </p:nvSpPr>
        <p:spPr/>
        <p:txBody>
          <a:bodyPr/>
          <a:lstStyle/>
          <a:p>
            <a:endParaRPr lang="en-US" dirty="0"/>
          </a:p>
        </p:txBody>
      </p:sp>
      <p:sp>
        <p:nvSpPr>
          <p:cNvPr id="4" name="Rectangle 3"/>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ACO/CIN</a:t>
            </a:r>
            <a:endParaRPr lang="en-US" sz="1200" b="1" dirty="0"/>
          </a:p>
        </p:txBody>
      </p:sp>
      <p:sp>
        <p:nvSpPr>
          <p:cNvPr id="5" name="Rectangle 4"/>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CMO</a:t>
            </a:r>
            <a:endParaRPr lang="en-US" sz="1200" b="1" dirty="0"/>
          </a:p>
        </p:txBody>
      </p:sp>
      <p:sp>
        <p:nvSpPr>
          <p:cNvPr id="6" name="Rectangle 5"/>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CFO</a:t>
            </a:r>
            <a:endParaRPr lang="en-US" sz="1200" b="1" dirty="0"/>
          </a:p>
        </p:txBody>
      </p:sp>
      <p:sp>
        <p:nvSpPr>
          <p:cNvPr id="7" name="Rectangle 6"/>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CNO</a:t>
            </a:r>
            <a:endParaRPr lang="en-US" sz="1200" b="1" dirty="0"/>
          </a:p>
        </p:txBody>
      </p:sp>
      <p:sp>
        <p:nvSpPr>
          <p:cNvPr id="8" name="Rectangle 7"/>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sp>
        <p:nvSpPr>
          <p:cNvPr id="9" name="Rectangle 8"/>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COO</a:t>
            </a:r>
            <a:endParaRPr lang="en-US" sz="1200" b="1" dirty="0"/>
          </a:p>
        </p:txBody>
      </p:sp>
      <p:cxnSp>
        <p:nvCxnSpPr>
          <p:cNvPr id="10" name="Elbow Connector 9"/>
          <p:cNvCxnSpPr>
            <a:stCxn id="8" idx="0"/>
            <a:endCxn id="9"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5"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80" y="4745470"/>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Down Arrow 49"/>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3726899" y="5915937"/>
            <a:ext cx="1432934" cy="339738"/>
          </a:xfrm>
          <a:prstGeom prst="rect">
            <a:avLst/>
          </a:prstGeom>
          <a:noFill/>
        </p:spPr>
        <p:txBody>
          <a:bodyPr wrap="none" rtlCol="0">
            <a:spAutoFit/>
          </a:bodyPr>
          <a:lstStyle/>
          <a:p>
            <a:pPr algn="ctr"/>
            <a:r>
              <a:rPr lang="en-US" sz="1700" b="1" dirty="0" smtClean="0"/>
              <a:t>Payer Partners</a:t>
            </a:r>
            <a:endParaRPr lang="en-US" sz="1700" b="1" dirty="0"/>
          </a:p>
        </p:txBody>
      </p:sp>
      <p:sp>
        <p:nvSpPr>
          <p:cNvPr id="58" name="TextBox 57"/>
          <p:cNvSpPr txBox="1"/>
          <p:nvPr/>
        </p:nvSpPr>
        <p:spPr>
          <a:xfrm rot="19515787">
            <a:off x="1122606" y="2929440"/>
            <a:ext cx="701941" cy="280654"/>
          </a:xfrm>
          <a:prstGeom prst="rect">
            <a:avLst/>
          </a:prstGeom>
          <a:noFill/>
        </p:spPr>
        <p:txBody>
          <a:bodyPr wrap="none" rtlCol="0">
            <a:spAutoFit/>
          </a:bodyPr>
          <a:lstStyle/>
          <a:p>
            <a:r>
              <a:rPr lang="en-US" sz="1300" b="1" dirty="0" smtClean="0"/>
              <a:t>Hospice</a:t>
            </a:r>
            <a:endParaRPr lang="en-US" sz="1300" b="1" dirty="0"/>
          </a:p>
        </p:txBody>
      </p:sp>
      <p:sp>
        <p:nvSpPr>
          <p:cNvPr id="59" name="TextBox 58"/>
          <p:cNvSpPr txBox="1"/>
          <p:nvPr/>
        </p:nvSpPr>
        <p:spPr>
          <a:xfrm rot="19515787">
            <a:off x="1645133" y="2803079"/>
            <a:ext cx="1197148" cy="280654"/>
          </a:xfrm>
          <a:prstGeom prst="rect">
            <a:avLst/>
          </a:prstGeom>
          <a:noFill/>
        </p:spPr>
        <p:txBody>
          <a:bodyPr wrap="none" rtlCol="0">
            <a:spAutoFit/>
          </a:bodyPr>
          <a:lstStyle/>
          <a:p>
            <a:r>
              <a:rPr lang="en-US" sz="1300" b="1" dirty="0" smtClean="0"/>
              <a:t>Long Term Care</a:t>
            </a:r>
            <a:endParaRPr lang="en-US" sz="1300" b="1" dirty="0"/>
          </a:p>
        </p:txBody>
      </p:sp>
      <p:sp>
        <p:nvSpPr>
          <p:cNvPr id="60" name="TextBox 59"/>
          <p:cNvSpPr txBox="1"/>
          <p:nvPr/>
        </p:nvSpPr>
        <p:spPr>
          <a:xfrm rot="19515787">
            <a:off x="2248969" y="2895240"/>
            <a:ext cx="910953" cy="280654"/>
          </a:xfrm>
          <a:prstGeom prst="rect">
            <a:avLst/>
          </a:prstGeom>
          <a:noFill/>
        </p:spPr>
        <p:txBody>
          <a:bodyPr wrap="none" rtlCol="0">
            <a:spAutoFit/>
          </a:bodyPr>
          <a:lstStyle/>
          <a:p>
            <a:r>
              <a:rPr lang="en-US" sz="1300" b="1" dirty="0" smtClean="0"/>
              <a:t>Home Care</a:t>
            </a:r>
            <a:endParaRPr lang="en-US" sz="1300" b="1" dirty="0"/>
          </a:p>
        </p:txBody>
      </p:sp>
      <p:sp>
        <p:nvSpPr>
          <p:cNvPr id="61" name="TextBox 60"/>
          <p:cNvSpPr txBox="1"/>
          <p:nvPr/>
        </p:nvSpPr>
        <p:spPr>
          <a:xfrm rot="19515787">
            <a:off x="2710364" y="2841817"/>
            <a:ext cx="1218504" cy="280654"/>
          </a:xfrm>
          <a:prstGeom prst="rect">
            <a:avLst/>
          </a:prstGeom>
          <a:noFill/>
        </p:spPr>
        <p:txBody>
          <a:bodyPr wrap="none" rtlCol="0">
            <a:spAutoFit/>
          </a:bodyPr>
          <a:lstStyle/>
          <a:p>
            <a:r>
              <a:rPr lang="en-US" sz="1300" b="1" dirty="0" smtClean="0"/>
              <a:t>Post Acute Care</a:t>
            </a:r>
            <a:endParaRPr lang="en-US" sz="1300" b="1" dirty="0"/>
          </a:p>
        </p:txBody>
      </p:sp>
      <p:sp>
        <p:nvSpPr>
          <p:cNvPr id="62" name="TextBox 61"/>
          <p:cNvSpPr txBox="1"/>
          <p:nvPr/>
        </p:nvSpPr>
        <p:spPr>
          <a:xfrm rot="19515787">
            <a:off x="3890213" y="2500139"/>
            <a:ext cx="888120" cy="280654"/>
          </a:xfrm>
          <a:prstGeom prst="rect">
            <a:avLst/>
          </a:prstGeom>
          <a:noFill/>
        </p:spPr>
        <p:txBody>
          <a:bodyPr wrap="none" rtlCol="0">
            <a:spAutoFit/>
          </a:bodyPr>
          <a:lstStyle/>
          <a:p>
            <a:r>
              <a:rPr lang="en-US" sz="1300" b="1" dirty="0" smtClean="0"/>
              <a:t>Hospital(s)</a:t>
            </a:r>
            <a:endParaRPr lang="en-US" sz="1300" b="1" dirty="0"/>
          </a:p>
        </p:txBody>
      </p:sp>
      <p:sp>
        <p:nvSpPr>
          <p:cNvPr id="63" name="TextBox 62"/>
          <p:cNvSpPr txBox="1"/>
          <p:nvPr/>
        </p:nvSpPr>
        <p:spPr>
          <a:xfrm rot="19515787">
            <a:off x="4645088" y="2537482"/>
            <a:ext cx="1036264" cy="472680"/>
          </a:xfrm>
          <a:prstGeom prst="rect">
            <a:avLst/>
          </a:prstGeom>
          <a:noFill/>
        </p:spPr>
        <p:txBody>
          <a:bodyPr wrap="none" rtlCol="0">
            <a:spAutoFit/>
          </a:bodyPr>
          <a:lstStyle/>
          <a:p>
            <a:r>
              <a:rPr lang="en-US" sz="1300" b="1" dirty="0" smtClean="0"/>
              <a:t>Primary Care</a:t>
            </a:r>
          </a:p>
          <a:p>
            <a:r>
              <a:rPr lang="en-US" sz="1300" b="1" dirty="0" smtClean="0"/>
              <a:t>Physicians</a:t>
            </a:r>
            <a:endParaRPr lang="en-US" sz="1300" b="1" dirty="0"/>
          </a:p>
        </p:txBody>
      </p:sp>
      <p:sp>
        <p:nvSpPr>
          <p:cNvPr id="64" name="TextBox 63"/>
          <p:cNvSpPr txBox="1"/>
          <p:nvPr/>
        </p:nvSpPr>
        <p:spPr>
          <a:xfrm rot="19515787">
            <a:off x="5253437" y="2891522"/>
            <a:ext cx="864794" cy="280654"/>
          </a:xfrm>
          <a:prstGeom prst="rect">
            <a:avLst/>
          </a:prstGeom>
          <a:noFill/>
        </p:spPr>
        <p:txBody>
          <a:bodyPr wrap="none" rtlCol="0">
            <a:spAutoFit/>
          </a:bodyPr>
          <a:lstStyle/>
          <a:p>
            <a:r>
              <a:rPr lang="en-US" sz="1300" b="1" dirty="0" smtClean="0"/>
              <a:t>Specialists</a:t>
            </a:r>
            <a:endParaRPr lang="en-US" sz="1300" b="1" dirty="0"/>
          </a:p>
        </p:txBody>
      </p:sp>
      <p:sp>
        <p:nvSpPr>
          <p:cNvPr id="65" name="TextBox 64"/>
          <p:cNvSpPr txBox="1"/>
          <p:nvPr/>
        </p:nvSpPr>
        <p:spPr>
          <a:xfrm rot="19515787">
            <a:off x="5860425" y="2725606"/>
            <a:ext cx="1421362" cy="280654"/>
          </a:xfrm>
          <a:prstGeom prst="rect">
            <a:avLst/>
          </a:prstGeom>
          <a:noFill/>
        </p:spPr>
        <p:txBody>
          <a:bodyPr wrap="none" rtlCol="0">
            <a:spAutoFit/>
          </a:bodyPr>
          <a:lstStyle/>
          <a:p>
            <a:r>
              <a:rPr lang="en-US" sz="1300" b="1" dirty="0" smtClean="0"/>
              <a:t>Ancillary Providers</a:t>
            </a:r>
            <a:endParaRPr lang="en-US" sz="1300" b="1" dirty="0"/>
          </a:p>
        </p:txBody>
      </p:sp>
      <p:sp>
        <p:nvSpPr>
          <p:cNvPr id="66" name="TextBox 65"/>
          <p:cNvSpPr txBox="1"/>
          <p:nvPr/>
        </p:nvSpPr>
        <p:spPr>
          <a:xfrm rot="19515787">
            <a:off x="6458909" y="2650129"/>
            <a:ext cx="1684967" cy="280654"/>
          </a:xfrm>
          <a:prstGeom prst="rect">
            <a:avLst/>
          </a:prstGeom>
          <a:noFill/>
        </p:spPr>
        <p:txBody>
          <a:bodyPr wrap="none" rtlCol="0">
            <a:spAutoFit/>
          </a:bodyPr>
          <a:lstStyle/>
          <a:p>
            <a:r>
              <a:rPr lang="en-US" sz="1300" b="1" dirty="0" smtClean="0"/>
              <a:t>Public Health Agencies</a:t>
            </a:r>
            <a:endParaRPr lang="en-US" sz="1300" b="1" dirty="0"/>
          </a:p>
        </p:txBody>
      </p:sp>
      <p:sp>
        <p:nvSpPr>
          <p:cNvPr id="67" name="TextBox 66"/>
          <p:cNvSpPr txBox="1"/>
          <p:nvPr/>
        </p:nvSpPr>
        <p:spPr>
          <a:xfrm rot="19515787">
            <a:off x="7244925" y="2949630"/>
            <a:ext cx="471141" cy="280654"/>
          </a:xfrm>
          <a:prstGeom prst="rect">
            <a:avLst/>
          </a:prstGeom>
          <a:noFill/>
        </p:spPr>
        <p:txBody>
          <a:bodyPr wrap="none" rtlCol="0">
            <a:spAutoFit/>
          </a:bodyPr>
          <a:lstStyle/>
          <a:p>
            <a:r>
              <a:rPr lang="en-US" sz="1300" b="1" dirty="0" smtClean="0"/>
              <a:t>PHO</a:t>
            </a:r>
            <a:endParaRPr lang="en-US" sz="1300" b="1" dirty="0"/>
          </a:p>
        </p:txBody>
      </p:sp>
    </p:spTree>
    <p:extLst>
      <p:ext uri="{BB962C8B-B14F-4D97-AF65-F5344CB8AC3E}">
        <p14:creationId xmlns:p14="http://schemas.microsoft.com/office/powerpoint/2010/main" val="287550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Analysis of Illinois Medical Studies Act</a:t>
            </a:r>
            <a:endParaRPr lang="en-US" dirty="0"/>
          </a:p>
        </p:txBody>
      </p:sp>
      <p:sp>
        <p:nvSpPr>
          <p:cNvPr id="3" name="Content Placeholder 2"/>
          <p:cNvSpPr>
            <a:spLocks noGrp="1"/>
          </p:cNvSpPr>
          <p:nvPr>
            <p:ph idx="1"/>
          </p:nvPr>
        </p:nvSpPr>
        <p:spPr>
          <a:xfrm>
            <a:off x="427192" y="1435100"/>
            <a:ext cx="8418513" cy="4621212"/>
          </a:xfrm>
        </p:spPr>
        <p:txBody>
          <a:bodyPr/>
          <a:lstStyle/>
          <a:p>
            <a:r>
              <a:rPr lang="en-US" altLang="en-US" b="0" dirty="0" smtClean="0"/>
              <a:t>Medical Studies Act</a:t>
            </a:r>
          </a:p>
          <a:p>
            <a:pPr lvl="1"/>
            <a:r>
              <a:rPr lang="en-US" dirty="0" smtClean="0"/>
              <a:t>735 ILCS 5/8-2101</a:t>
            </a:r>
          </a:p>
          <a:p>
            <a:pPr lvl="2"/>
            <a:r>
              <a:rPr lang="en-US" dirty="0" smtClean="0"/>
              <a:t>All information, interviews, reports, statements, memoranda, recommendations, letters of reference or other third party confidential assessments of a health care practitioner’s professional competence, or other data.</a:t>
            </a:r>
          </a:p>
          <a:p>
            <a:pPr lvl="2"/>
            <a:r>
              <a:rPr lang="en-US" dirty="0" smtClean="0"/>
              <a:t>Allied medical societies, health maintenance organizations, medical organizations under contract with health maintenance organizations or with insurance or other health care delivery entities or facilities.</a:t>
            </a:r>
          </a:p>
          <a:p>
            <a:pPr lvl="2"/>
            <a:r>
              <a:rPr lang="en-US" dirty="0" smtClean="0"/>
              <a:t>Their agents, committees of ambulatory surgical treatment centers or post-surgical recovery centers or their medical staffs, or committees of licensed or accredited hospitals or their medical staffs.</a:t>
            </a:r>
          </a:p>
          <a:p>
            <a:pPr lvl="2"/>
            <a:endParaRPr lang="en-US" dirty="0" smtClean="0"/>
          </a:p>
        </p:txBody>
      </p:sp>
    </p:spTree>
    <p:extLst>
      <p:ext uri="{BB962C8B-B14F-4D97-AF65-F5344CB8AC3E}">
        <p14:creationId xmlns:p14="http://schemas.microsoft.com/office/powerpoint/2010/main" val="358073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2.xml><?xml version="1.0" encoding="utf-8"?>
<a:theme xmlns:a="http://schemas.openxmlformats.org/drawingml/2006/main" name="1_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TotalTime>
  <Words>3165</Words>
  <Application>Microsoft Office PowerPoint</Application>
  <PresentationFormat>On-screen Show (4:3)</PresentationFormat>
  <Paragraphs>320</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Symbol</vt:lpstr>
      <vt:lpstr>Times New Roman</vt:lpstr>
      <vt:lpstr>Wingdings</vt:lpstr>
      <vt:lpstr>Medical - Theme1</vt:lpstr>
      <vt:lpstr>1_Medical - Theme1</vt:lpstr>
      <vt:lpstr>IAHA QUARTERLY LECTURE</vt:lpstr>
      <vt:lpstr>Hypothetical</vt:lpstr>
      <vt:lpstr>Hypothetical</vt:lpstr>
      <vt:lpstr>Hypothetical</vt:lpstr>
      <vt:lpstr>Health Care Providers/Systems Participating in a PSO</vt:lpstr>
      <vt:lpstr>Factors/Questions to be Assessed</vt:lpstr>
      <vt:lpstr>PowerPoint Presentation</vt:lpstr>
      <vt:lpstr>Complete view of an operational ACO/CIN</vt:lpstr>
      <vt:lpstr>Summary and Analysis of Illinois Medical Studies Act</vt:lpstr>
      <vt:lpstr>Summary and Analysis of Illinois Medical Studies Act</vt:lpstr>
      <vt:lpstr>Summary and Analysis of Illinois Medical Studies Act</vt:lpstr>
      <vt:lpstr>Summary and Analysis of Illinois Medical Studies Act</vt:lpstr>
      <vt:lpstr>Complete view of an operational ACO/CIN</vt:lpstr>
      <vt:lpstr>Summary and Analysis of Illinois Medical Studies Act</vt:lpstr>
      <vt:lpstr>Summary and Analysis of Illinois Medical Studies Act</vt:lpstr>
      <vt:lpstr>Summary and Analysis of Illinois Medical Studies Act</vt:lpstr>
      <vt:lpstr>Complete view of an operational ACO/CIN</vt:lpstr>
      <vt:lpstr>Patient Safety and Quality Improvement Act of 2005</vt:lpstr>
      <vt:lpstr>Patient Safety Act (cont’d)</vt:lpstr>
      <vt:lpstr>Patient Safety Act</vt:lpstr>
      <vt:lpstr>Patient Safety Act</vt:lpstr>
      <vt:lpstr>Complete view of an operational ACO/CIN</vt:lpstr>
      <vt:lpstr>Patient Safety Act (cont’d)</vt:lpstr>
      <vt:lpstr>Patient Safety Act (cont’d)</vt:lpstr>
      <vt:lpstr>Patient Safety Act (cont’d)</vt:lpstr>
      <vt:lpstr>Comparison of Medical Studies Act to the Patient Safety Act</vt:lpstr>
      <vt:lpstr>Comparison of Medical Studies Act to the Patient Safety Act</vt:lpstr>
      <vt:lpstr>Factors/Questions to be Assessed</vt:lpstr>
      <vt:lpstr>Speaker Bio</vt:lpstr>
      <vt:lpstr>Katten Muchin Rosenman LLP Locations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 201: PSO Standards Applied to Real-World Scenarios</dc:title>
  <dc:creator>Flynn, Ellen</dc:creator>
  <cp:lastModifiedBy>DPM</cp:lastModifiedBy>
  <cp:revision>303</cp:revision>
  <cp:lastPrinted>2019-03-05T22:00:32Z</cp:lastPrinted>
  <dcterms:modified xsi:type="dcterms:W3CDTF">2019-03-05T22:01:10Z</dcterms:modified>
</cp:coreProperties>
</file>