
<file path=[Content_Types].xml><?xml version="1.0" encoding="utf-8"?>
<Types xmlns="http://schemas.openxmlformats.org/package/2006/content-types">
  <Override PartName="/docProps/core.xml" ContentType="application/vnd.openxmlformats-package.core-properties+xml"/>
  <Override PartName="/ppt/presentation.xml" ContentType="application/vnd.openxmlformats-officedocument.presentationml.presentation.main+xml"/>
  <Override PartName="/ppt/slides/slide1.xml" ContentType="application/vnd.openxmlformats-officedocument.presentationml.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13.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slides/slide2.xml" ContentType="application/vnd.openxmlformats-officedocument.presentationml.slide+xml"/>
  <Override PartName="/ppt/notesSlides/notesSlide2.xml" ContentType="application/vnd.openxmlformats-officedocument.presentationml.notes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Slides/notesSlide3.xml" ContentType="application/vnd.openxmlformats-officedocument.presentationml.notesSlide+xml"/>
  <Override PartName="/ppt/viewProps.xml" ContentType="application/vnd.openxmlformats-officedocument.presentationml.viewProps+xml"/>
  <Override PartName="/ppt/presProps.xml" ContentType="application/vnd.openxmlformats-officedocument.presentationml.presProps+xml"/>
  <Override PartName="/ppt/handoutMasters/handoutMaster1.xml" ContentType="application/vnd.openxmlformats-officedocument.presentationml.handoutMaster+xml"/>
  <Override PartName="/ppt/theme/theme3.xml" ContentType="application/vnd.openxmlformats-officedocument.theme+xml"/>
  <Override PartName="/ppt/tableStyles.xml" ContentType="application/vnd.openxmlformats-officedocument.presentationml.tableStyles+xml"/>
  <Override PartName="/docProps/app.xml" ContentType="application/vnd.openxmlformats-officedocument.extended-properties+xml"/>
  <Default Extension="png" ContentType="image/png"/>
  <Default Extension="jpeg" ContentType="image/jpeg"/>
  <Default Extension="rels" ContentType="application/vnd.openxmlformats-package.relationships+xml"/>
  <Default Extension="xml" ContentType="application/xml"/>
</Types>
</file>

<file path=_rels/.rels>&#65279;<?xml version="1.0" encoding="UTF-8" standalone="yes"?>
<Relationships xmlns="http://schemas.openxmlformats.org/package/2006/relationships">
  <Relationship Id="rId3" Type="http://schemas.openxmlformats.org/package/2006/relationships/metadata/core-properties" Target="docProps/core.xml" />
  <Relationship Id="rId2" Type="http://schemas.openxmlformats.org/package/2006/relationships/metadata/thumbnail" Target="docProps/thumbnail.jpeg" />
  <Relationship Id="rId1" Type="http://schemas.openxmlformats.org/officeDocument/2006/relationships/officeDocument" Target="ppt/presentation.xml" />
  <Relationship Id="rId4" Type="http://schemas.openxmlformats.org/officeDocument/2006/relationships/extended-properties" Target="docProps/app.xml" />
</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007" r:id="rId1"/>
  </p:sldMasterIdLst>
  <p:notesMasterIdLst>
    <p:notesMasterId r:id="rId31"/>
  </p:notesMasterIdLst>
  <p:handoutMasterIdLst>
    <p:handoutMasterId r:id="rId32"/>
  </p:handoutMasterIdLst>
  <p:sldIdLst>
    <p:sldId id="1047" r:id="rId2"/>
    <p:sldId id="1050" r:id="rId3"/>
    <p:sldId id="833" r:id="rId4"/>
    <p:sldId id="986" r:id="rId5"/>
    <p:sldId id="987" r:id="rId6"/>
    <p:sldId id="988" r:id="rId7"/>
    <p:sldId id="989" r:id="rId8"/>
    <p:sldId id="990" r:id="rId9"/>
    <p:sldId id="992" r:id="rId10"/>
    <p:sldId id="1051" r:id="rId11"/>
    <p:sldId id="993" r:id="rId12"/>
    <p:sldId id="1052" r:id="rId13"/>
    <p:sldId id="995" r:id="rId14"/>
    <p:sldId id="996" r:id="rId15"/>
    <p:sldId id="1054" r:id="rId16"/>
    <p:sldId id="998" r:id="rId17"/>
    <p:sldId id="1055" r:id="rId18"/>
    <p:sldId id="1056" r:id="rId19"/>
    <p:sldId id="1057" r:id="rId20"/>
    <p:sldId id="999" r:id="rId21"/>
    <p:sldId id="1062" r:id="rId22"/>
    <p:sldId id="1000" r:id="rId23"/>
    <p:sldId id="1001" r:id="rId24"/>
    <p:sldId id="1059" r:id="rId25"/>
    <p:sldId id="1060" r:id="rId26"/>
    <p:sldId id="1061" r:id="rId27"/>
    <p:sldId id="1003" r:id="rId28"/>
    <p:sldId id="1053" r:id="rId29"/>
    <p:sldId id="1048" r:id="rId30"/>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FF5050"/>
    <a:srgbClr val="FF0066"/>
    <a:srgbClr val="66FF66"/>
    <a:srgbClr val="FF6600"/>
    <a:srgbClr val="D11242"/>
    <a:srgbClr val="E4DEE2"/>
    <a:srgbClr val="BDAFB8"/>
    <a:srgbClr val="C8BCC4"/>
    <a:srgbClr val="B4A6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5" autoAdjust="0"/>
    <p:restoredTop sz="84566" autoAdjust="0"/>
  </p:normalViewPr>
  <p:slideViewPr>
    <p:cSldViewPr>
      <p:cViewPr varScale="1">
        <p:scale>
          <a:sx n="81" d="100"/>
          <a:sy n="81" d="100"/>
        </p:scale>
        <p:origin x="1066" y="6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738"/>
    </p:cViewPr>
  </p:sorterViewPr>
  <p:notesViewPr>
    <p:cSldViewPr>
      <p:cViewPr varScale="1">
        <p:scale>
          <a:sx n="84" d="100"/>
          <a:sy n="84" d="100"/>
        </p:scale>
        <p:origin x="-3126" y="-78"/>
      </p:cViewPr>
      <p:guideLst>
        <p:guide orient="horz" pos="2909"/>
        <p:guide pos="2189"/>
      </p:guideLst>
    </p:cSldViewPr>
  </p:notesViewPr>
  <p:gridSpacing cx="76200" cy="76200"/>
</p:viewPr>
</file>

<file path=ppt/_rels/presentation.xml.rels>&#65279;<?xml version="1.0" encoding="UTF-8" standalone="yes"?>
<Relationships xmlns="http://schemas.openxmlformats.org/package/2006/relationships">
  <Relationship Id="rId2" Type="http://schemas.openxmlformats.org/officeDocument/2006/relationships/slide" Target="slides/slide1.xml" />
  <Relationship Id="rId3" Type="http://schemas.openxmlformats.org/officeDocument/2006/relationships/slide" Target="slides/slide2.xml" />
  <Relationship Id="rId4" Type="http://schemas.openxmlformats.org/officeDocument/2006/relationships/slide" Target="slides/slide3.xml" />
  <Relationship Id="rId5" Type="http://schemas.openxmlformats.org/officeDocument/2006/relationships/slide" Target="slides/slide4.xml" />
  <Relationship Id="rId6" Type="http://schemas.openxmlformats.org/officeDocument/2006/relationships/slide" Target="slides/slide5.xml" />
  <Relationship Id="rId7" Type="http://schemas.openxmlformats.org/officeDocument/2006/relationships/slide" Target="slides/slide6.xml" />
  <Relationship Id="rId8" Type="http://schemas.openxmlformats.org/officeDocument/2006/relationships/slide" Target="slides/slide7.xml" />
  <Relationship Id="rId9" Type="http://schemas.openxmlformats.org/officeDocument/2006/relationships/slide" Target="slides/slide8.xml" />
  <Relationship Id="rId10" Type="http://schemas.openxmlformats.org/officeDocument/2006/relationships/slide" Target="slides/slide9.xml" />
  <Relationship Id="rId11" Type="http://schemas.openxmlformats.org/officeDocument/2006/relationships/slide" Target="slides/slide10.xml" />
  <Relationship Id="rId12" Type="http://schemas.openxmlformats.org/officeDocument/2006/relationships/slide" Target="slides/slide11.xml" />
  <Relationship Id="rId13" Type="http://schemas.openxmlformats.org/officeDocument/2006/relationships/slide" Target="slides/slide12.xml" />
  <Relationship Id="rId14" Type="http://schemas.openxmlformats.org/officeDocument/2006/relationships/slide" Target="slides/slide13.xml" />
  <Relationship Id="rId15" Type="http://schemas.openxmlformats.org/officeDocument/2006/relationships/slide" Target="slides/slide14.xml" />
  <Relationship Id="rId16" Type="http://schemas.openxmlformats.org/officeDocument/2006/relationships/slide" Target="slides/slide15.xml" />
  <Relationship Id="rId17" Type="http://schemas.openxmlformats.org/officeDocument/2006/relationships/slide" Target="slides/slide16.xml" />
  <Relationship Id="rId18" Type="http://schemas.openxmlformats.org/officeDocument/2006/relationships/slide" Target="slides/slide17.xml" />
  <Relationship Id="rId19" Type="http://schemas.openxmlformats.org/officeDocument/2006/relationships/slide" Target="slides/slide18.xml" />
  <Relationship Id="rId20" Type="http://schemas.openxmlformats.org/officeDocument/2006/relationships/slide" Target="slides/slide19.xml" />
  <Relationship Id="rId21" Type="http://schemas.openxmlformats.org/officeDocument/2006/relationships/slide" Target="slides/slide20.xml" />
  <Relationship Id="rId22" Type="http://schemas.openxmlformats.org/officeDocument/2006/relationships/slide" Target="slides/slide21.xml" />
  <Relationship Id="rId23" Type="http://schemas.openxmlformats.org/officeDocument/2006/relationships/slide" Target="slides/slide22.xml" />
  <Relationship Id="rId24" Type="http://schemas.openxmlformats.org/officeDocument/2006/relationships/slide" Target="slides/slide23.xml" />
  <Relationship Id="rId25" Type="http://schemas.openxmlformats.org/officeDocument/2006/relationships/slide" Target="slides/slide24.xml" />
  <Relationship Id="rId26" Type="http://schemas.openxmlformats.org/officeDocument/2006/relationships/slide" Target="slides/slide25.xml" />
  <Relationship Id="rId27" Type="http://schemas.openxmlformats.org/officeDocument/2006/relationships/slide" Target="slides/slide26.xml" />
  <Relationship Id="rId28" Type="http://schemas.openxmlformats.org/officeDocument/2006/relationships/slide" Target="slides/slide27.xml" />
  <Relationship Id="rId29" Type="http://schemas.openxmlformats.org/officeDocument/2006/relationships/slide" Target="slides/slide28.xml" />
  <Relationship Id="rId30" Type="http://schemas.openxmlformats.org/officeDocument/2006/relationships/slide" Target="slides/slide29.xml" />
  <Relationship Id="rId34" Type="http://schemas.openxmlformats.org/officeDocument/2006/relationships/viewProps" Target="viewProps.xml" />
  <Relationship Id="rId33" Type="http://schemas.openxmlformats.org/officeDocument/2006/relationships/presProps" Target="presProps.xml" />
  <Relationship Id="rId1" Type="http://schemas.openxmlformats.org/officeDocument/2006/relationships/slideMaster" Target="slideMasters/slideMaster1.xml" />
  <Relationship Id="rId32" Type="http://schemas.openxmlformats.org/officeDocument/2006/relationships/handoutMaster" Target="handoutMasters/handoutMaster1.xml" />
  <Relationship Id="rId36" Type="http://schemas.openxmlformats.org/officeDocument/2006/relationships/tableStyles" Target="tableStyles.xml" />
  <Relationship Id="rId31" Type="http://schemas.openxmlformats.org/officeDocument/2006/relationships/notesMaster" Target="notesMasters/notesMaster1.xml" />
  <Relationship Id="rId35" Type="http://schemas.openxmlformats.org/officeDocument/2006/relationships/theme" Target="theme/theme1.xml" />
</Relationships>
</file>

<file path=ppt/handoutMasters/_rels/handoutMaster1.xml.rels>&#65279;<?xml version="1.0" encoding="UTF-8" standalone="yes"?>
<Relationships xmlns="http://schemas.openxmlformats.org/package/2006/relationships">
  <Relationship Id="rId1" Type="http://schemas.openxmlformats.org/officeDocument/2006/relationships/theme" Target="../theme/theme3.xml" />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595" cy="461489"/>
          </a:xfrm>
          <a:prstGeom prst="rect">
            <a:avLst/>
          </a:prstGeom>
        </p:spPr>
        <p:txBody>
          <a:bodyPr vert="horz" lIns="90617" tIns="45309" rIns="90617" bIns="45309" rtlCol="0"/>
          <a:lstStyle>
            <a:lvl1pPr algn="l">
              <a:defRPr sz="1200"/>
            </a:lvl1pPr>
          </a:lstStyle>
          <a:p>
            <a:endParaRPr lang="en-US" dirty="0"/>
          </a:p>
        </p:txBody>
      </p:sp>
      <p:sp>
        <p:nvSpPr>
          <p:cNvPr id="3" name="Date Placeholder 2"/>
          <p:cNvSpPr>
            <a:spLocks noGrp="1"/>
          </p:cNvSpPr>
          <p:nvPr>
            <p:ph type="dt" sz="quarter" idx="1"/>
          </p:nvPr>
        </p:nvSpPr>
        <p:spPr>
          <a:xfrm>
            <a:off x="3936910" y="0"/>
            <a:ext cx="3011595" cy="461489"/>
          </a:xfrm>
          <a:prstGeom prst="rect">
            <a:avLst/>
          </a:prstGeom>
        </p:spPr>
        <p:txBody>
          <a:bodyPr vert="horz" lIns="90617" tIns="45309" rIns="90617" bIns="45309" rtlCol="0"/>
          <a:lstStyle>
            <a:lvl1pPr algn="r">
              <a:defRPr sz="1200"/>
            </a:lvl1pPr>
          </a:lstStyle>
          <a:p>
            <a:fld id="{095A6CC5-FF24-46E2-AB87-5534B32EA923}" type="datetimeFigureOut">
              <a:rPr lang="en-US" smtClean="0"/>
              <a:t/>
            </a:fld>
            <a:endParaRPr lang="en-US" dirty="0"/>
          </a:p>
        </p:txBody>
      </p:sp>
      <p:sp>
        <p:nvSpPr>
          <p:cNvPr id="4" name="Footer Placeholder 3"/>
          <p:cNvSpPr>
            <a:spLocks noGrp="1"/>
          </p:cNvSpPr>
          <p:nvPr>
            <p:ph type="ftr" sz="quarter" idx="2"/>
          </p:nvPr>
        </p:nvSpPr>
        <p:spPr>
          <a:xfrm>
            <a:off x="0" y="8773011"/>
            <a:ext cx="3011595" cy="461489"/>
          </a:xfrm>
          <a:prstGeom prst="rect">
            <a:avLst/>
          </a:prstGeom>
        </p:spPr>
        <p:txBody>
          <a:bodyPr vert="horz" lIns="90617" tIns="45309" rIns="90617" bIns="4530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910" y="8773011"/>
            <a:ext cx="3011595" cy="461489"/>
          </a:xfrm>
          <a:prstGeom prst="rect">
            <a:avLst/>
          </a:prstGeom>
        </p:spPr>
        <p:txBody>
          <a:bodyPr vert="horz" lIns="90617" tIns="45309" rIns="90617" bIns="45309" rtlCol="0" anchor="b"/>
          <a:lstStyle>
            <a:lvl1pPr algn="r">
              <a:defRPr sz="1200"/>
            </a:lvl1pPr>
          </a:lstStyle>
          <a:p>
            <a:fld id="{5F63CDBD-DB47-427E-BAE5-895C60EC9514}" type="slidenum">
              <a:rPr lang="en-US" smtClean="0"/>
              <a:t>‹#›</a:t>
            </a:fld>
            <a:endParaRPr lang="en-US" dirty="0"/>
          </a:p>
        </p:txBody>
      </p:sp>
    </p:spTree>
    <p:extLst>
      <p:ext uri="{BB962C8B-B14F-4D97-AF65-F5344CB8AC3E}">
        <p14:creationId xmlns:p14="http://schemas.microsoft.com/office/powerpoint/2010/main" val="3214647974"/>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3012001" cy="461193"/>
          </a:xfrm>
          <a:prstGeom prst="rect">
            <a:avLst/>
          </a:prstGeom>
        </p:spPr>
        <p:txBody>
          <a:bodyPr vert="horz" lIns="92462" tIns="46231" rIns="92462" bIns="46231"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36568" y="3"/>
            <a:ext cx="3012001" cy="461193"/>
          </a:xfrm>
          <a:prstGeom prst="rect">
            <a:avLst/>
          </a:prstGeom>
        </p:spPr>
        <p:txBody>
          <a:bodyPr vert="horz" lIns="92462" tIns="46231" rIns="92462" bIns="46231" rtlCol="0"/>
          <a:lstStyle>
            <a:lvl1pPr algn="r" fontAlgn="auto">
              <a:spcBef>
                <a:spcPts val="0"/>
              </a:spcBef>
              <a:spcAft>
                <a:spcPts val="0"/>
              </a:spcAft>
              <a:defRPr sz="1200">
                <a:latin typeface="+mn-lt"/>
                <a:cs typeface="+mn-cs"/>
              </a:defRPr>
            </a:lvl1pPr>
          </a:lstStyle>
          <a:p>
            <a:pPr>
              <a:defRPr/>
            </a:pPr>
            <a:fld id="{83AF6AC5-6B3B-4C17-B4A5-E9889A000C31}" type="datetimeFigureOut">
              <a:rPr lang="en-US"/>
              <a:pPr>
                <a:defRPr/>
              </a:pPr>
              <a:t/>
            </a:fld>
            <a:endParaRPr lang="en-US" dirty="0"/>
          </a:p>
        </p:txBody>
      </p:sp>
      <p:sp>
        <p:nvSpPr>
          <p:cNvPr id="4" name="Slide Image Placeholder 3"/>
          <p:cNvSpPr>
            <a:spLocks noGrp="1" noRot="1" noChangeAspect="1"/>
          </p:cNvSpPr>
          <p:nvPr>
            <p:ph type="sldImg" idx="2"/>
          </p:nvPr>
        </p:nvSpPr>
        <p:spPr>
          <a:xfrm>
            <a:off x="1166813" y="693738"/>
            <a:ext cx="4616450" cy="3462337"/>
          </a:xfrm>
          <a:prstGeom prst="rect">
            <a:avLst/>
          </a:prstGeom>
          <a:noFill/>
          <a:ln w="12700">
            <a:solidFill>
              <a:prstClr val="black"/>
            </a:solidFill>
          </a:ln>
        </p:spPr>
        <p:txBody>
          <a:bodyPr vert="horz" lIns="92462" tIns="46231" rIns="92462" bIns="46231" rtlCol="0" anchor="ctr"/>
          <a:lstStyle/>
          <a:p>
            <a:pPr lvl="0"/>
            <a:endParaRPr lang="en-US" noProof="0" dirty="0"/>
          </a:p>
        </p:txBody>
      </p:sp>
      <p:sp>
        <p:nvSpPr>
          <p:cNvPr id="5" name="Notes Placeholder 4"/>
          <p:cNvSpPr>
            <a:spLocks noGrp="1"/>
          </p:cNvSpPr>
          <p:nvPr>
            <p:ph type="body" sz="quarter" idx="3"/>
          </p:nvPr>
        </p:nvSpPr>
        <p:spPr>
          <a:xfrm>
            <a:off x="695313" y="4387445"/>
            <a:ext cx="5559457" cy="4155317"/>
          </a:xfrm>
          <a:prstGeom prst="rect">
            <a:avLst/>
          </a:prstGeom>
        </p:spPr>
        <p:txBody>
          <a:bodyPr vert="horz" lIns="92462" tIns="46231" rIns="92462" bIns="46231"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3" y="8773359"/>
            <a:ext cx="3012001" cy="461193"/>
          </a:xfrm>
          <a:prstGeom prst="rect">
            <a:avLst/>
          </a:prstGeom>
        </p:spPr>
        <p:txBody>
          <a:bodyPr vert="horz" lIns="92462" tIns="46231" rIns="92462" bIns="46231"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36568" y="8773359"/>
            <a:ext cx="3012001" cy="461193"/>
          </a:xfrm>
          <a:prstGeom prst="rect">
            <a:avLst/>
          </a:prstGeom>
        </p:spPr>
        <p:txBody>
          <a:bodyPr vert="horz" lIns="92462" tIns="46231" rIns="92462" bIns="46231" rtlCol="0" anchor="b"/>
          <a:lstStyle>
            <a:lvl1pPr algn="r" fontAlgn="auto">
              <a:spcBef>
                <a:spcPts val="0"/>
              </a:spcBef>
              <a:spcAft>
                <a:spcPts val="0"/>
              </a:spcAft>
              <a:defRPr sz="1200">
                <a:latin typeface="+mn-lt"/>
                <a:cs typeface="+mn-cs"/>
              </a:defRPr>
            </a:lvl1pPr>
          </a:lstStyle>
          <a:p>
            <a:pPr>
              <a:defRPr/>
            </a:pPr>
            <a:fld id="{D370801D-039F-4796-A816-05EA59333AD7}" type="slidenum">
              <a:rPr lang="en-US"/>
              <a:pPr>
                <a:defRPr/>
              </a:pPr>
              <a:t>‹#›</a:t>
            </a:fld>
            <a:endParaRPr lang="en-US" dirty="0"/>
          </a:p>
        </p:txBody>
      </p:sp>
    </p:spTree>
    <p:extLst>
      <p:ext uri="{BB962C8B-B14F-4D97-AF65-F5344CB8AC3E}">
        <p14:creationId xmlns:p14="http://schemas.microsoft.com/office/powerpoint/2010/main" val="24676722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
<Relationships xmlns="http://schemas.openxmlformats.org/package/2006/relationships">
  <Relationship Id="rId2" Type="http://schemas.openxmlformats.org/officeDocument/2006/relationships/slide" Target="../slides/slide1.xml" />
  <Relationship Id="rId1" Type="http://schemas.openxmlformats.org/officeDocument/2006/relationships/notesMaster" Target="../notesMasters/notesMaster1.xml" />
</Relationships>
</file>

<file path=ppt/notesSlides/_rels/notesSlide2.xml.rels>&#65279;<?xml version="1.0" encoding="UTF-8" standalone="yes"?>
<Relationships xmlns="http://schemas.openxmlformats.org/package/2006/relationships">
  <Relationship Id="rId2" Type="http://schemas.openxmlformats.org/officeDocument/2006/relationships/slide" Target="../slides/slide2.xml" />
  <Relationship Id="rId1" Type="http://schemas.openxmlformats.org/officeDocument/2006/relationships/notesMaster" Target="../notesMasters/notesMaster1.xml" />
</Relationships>
</file>

<file path=ppt/notesSlides/_rels/notesSlide3.xml.rels>&#65279;<?xml version="1.0" encoding="UTF-8" standalone="yes"?>
<Relationships xmlns="http://schemas.openxmlformats.org/package/2006/relationships">
  <Relationship Id="rId2" Type="http://schemas.openxmlformats.org/officeDocument/2006/relationships/slide" Target="../slides/slide29.xml" />
  <Relationship Id="rId1" Type="http://schemas.openxmlformats.org/officeDocument/2006/relationships/notesMaster" Target="../notesMasters/notesMaster1.xml" />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370801D-039F-4796-A816-05EA59333AD7}" type="slidenum">
              <a:rPr lang="en-US" smtClean="0"/>
              <a:pPr>
                <a:defRPr/>
              </a:pPr>
              <a:t>0</a:t>
            </a:fld>
            <a:endParaRPr lang="en-US" dirty="0"/>
          </a:p>
        </p:txBody>
      </p:sp>
    </p:spTree>
    <p:extLst>
      <p:ext uri="{BB962C8B-B14F-4D97-AF65-F5344CB8AC3E}">
        <p14:creationId xmlns:p14="http://schemas.microsoft.com/office/powerpoint/2010/main" val="3933451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a:noFill/>
        </p:spPr>
        <p:txBody>
          <a:bodyPr/>
          <a:lstStyle/>
          <a:p>
            <a:pPr eaLnBrk="1" hangingPunct="1"/>
            <a:endParaRPr lang="en-US" altLang="en-US" dirty="0" smtClean="0"/>
          </a:p>
        </p:txBody>
      </p:sp>
      <p:sp>
        <p:nvSpPr>
          <p:cNvPr id="7172" name="Slide Number Placeholder 3"/>
          <p:cNvSpPr>
            <a:spLocks noGrp="1"/>
          </p:cNvSpPr>
          <p:nvPr>
            <p:ph type="sldNum" sz="quarter" idx="5"/>
          </p:nvPr>
        </p:nvSpPr>
        <p:spPr>
          <a:noFill/>
        </p:spPr>
        <p:txBody>
          <a:bodyPr/>
          <a:lstStyle>
            <a:lvl1pPr defTabSz="931788">
              <a:defRPr>
                <a:solidFill>
                  <a:schemeClr val="tx1"/>
                </a:solidFill>
                <a:latin typeface="Arial" panose="020B0604020202020204" pitchFamily="34" charset="0"/>
              </a:defRPr>
            </a:lvl1pPr>
            <a:lvl2pPr marL="742890" indent="-285727" defTabSz="931788">
              <a:defRPr>
                <a:solidFill>
                  <a:schemeClr val="tx1"/>
                </a:solidFill>
                <a:latin typeface="Arial" panose="020B0604020202020204" pitchFamily="34" charset="0"/>
              </a:defRPr>
            </a:lvl2pPr>
            <a:lvl3pPr marL="1142907" indent="-228581" defTabSz="931788">
              <a:defRPr>
                <a:solidFill>
                  <a:schemeClr val="tx1"/>
                </a:solidFill>
                <a:latin typeface="Arial" panose="020B0604020202020204" pitchFamily="34" charset="0"/>
              </a:defRPr>
            </a:lvl3pPr>
            <a:lvl4pPr marL="1600071" indent="-228581" defTabSz="931788">
              <a:defRPr>
                <a:solidFill>
                  <a:schemeClr val="tx1"/>
                </a:solidFill>
                <a:latin typeface="Arial" panose="020B0604020202020204" pitchFamily="34" charset="0"/>
              </a:defRPr>
            </a:lvl4pPr>
            <a:lvl5pPr marL="2057234" indent="-228581" defTabSz="931788">
              <a:defRPr>
                <a:solidFill>
                  <a:schemeClr val="tx1"/>
                </a:solidFill>
                <a:latin typeface="Arial" panose="020B0604020202020204" pitchFamily="34" charset="0"/>
              </a:defRPr>
            </a:lvl5pPr>
            <a:lvl6pPr marL="2514396" indent="-228581" defTabSz="931788" eaLnBrk="0" fontAlgn="base" hangingPunct="0">
              <a:spcBef>
                <a:spcPct val="0"/>
              </a:spcBef>
              <a:spcAft>
                <a:spcPct val="0"/>
              </a:spcAft>
              <a:defRPr>
                <a:solidFill>
                  <a:schemeClr val="tx1"/>
                </a:solidFill>
                <a:latin typeface="Arial" panose="020B0604020202020204" pitchFamily="34" charset="0"/>
              </a:defRPr>
            </a:lvl6pPr>
            <a:lvl7pPr marL="2971559" indent="-228581" defTabSz="931788" eaLnBrk="0" fontAlgn="base" hangingPunct="0">
              <a:spcBef>
                <a:spcPct val="0"/>
              </a:spcBef>
              <a:spcAft>
                <a:spcPct val="0"/>
              </a:spcAft>
              <a:defRPr>
                <a:solidFill>
                  <a:schemeClr val="tx1"/>
                </a:solidFill>
                <a:latin typeface="Arial" panose="020B0604020202020204" pitchFamily="34" charset="0"/>
              </a:defRPr>
            </a:lvl7pPr>
            <a:lvl8pPr marL="3428722" indent="-228581" defTabSz="931788" eaLnBrk="0" fontAlgn="base" hangingPunct="0">
              <a:spcBef>
                <a:spcPct val="0"/>
              </a:spcBef>
              <a:spcAft>
                <a:spcPct val="0"/>
              </a:spcAft>
              <a:defRPr>
                <a:solidFill>
                  <a:schemeClr val="tx1"/>
                </a:solidFill>
                <a:latin typeface="Arial" panose="020B0604020202020204" pitchFamily="34" charset="0"/>
              </a:defRPr>
            </a:lvl8pPr>
            <a:lvl9pPr marL="3885885" indent="-228581" defTabSz="931788" eaLnBrk="0" fontAlgn="base" hangingPunct="0">
              <a:spcBef>
                <a:spcPct val="0"/>
              </a:spcBef>
              <a:spcAft>
                <a:spcPct val="0"/>
              </a:spcAft>
              <a:defRPr>
                <a:solidFill>
                  <a:schemeClr val="tx1"/>
                </a:solidFill>
                <a:latin typeface="Arial" panose="020B0604020202020204" pitchFamily="34" charset="0"/>
              </a:defRPr>
            </a:lvl9pPr>
          </a:lstStyle>
          <a:p>
            <a:fld id="{33630CD5-57A8-4E00-B5CF-BD56DA4F1B08}" type="slidenum">
              <a:rPr lang="en-US" altLang="en-US"/>
              <a:pPr/>
              <a:t>1</a:t>
            </a:fld>
            <a:endParaRPr lang="en-US" altLang="en-US" dirty="0"/>
          </a:p>
        </p:txBody>
      </p:sp>
    </p:spTree>
    <p:extLst>
      <p:ext uri="{BB962C8B-B14F-4D97-AF65-F5344CB8AC3E}">
        <p14:creationId xmlns:p14="http://schemas.microsoft.com/office/powerpoint/2010/main" val="3297263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defTabSz="931788" eaLnBrk="0" hangingPunct="0">
              <a:spcBef>
                <a:spcPct val="30000"/>
              </a:spcBef>
              <a:defRPr sz="1200">
                <a:solidFill>
                  <a:schemeClr val="tx1"/>
                </a:solidFill>
                <a:latin typeface="Arial" charset="0"/>
              </a:defRPr>
            </a:lvl1pPr>
            <a:lvl2pPr marL="742890" indent="-285727" defTabSz="931788" eaLnBrk="0" hangingPunct="0">
              <a:spcBef>
                <a:spcPct val="30000"/>
              </a:spcBef>
              <a:defRPr sz="1200">
                <a:solidFill>
                  <a:schemeClr val="tx1"/>
                </a:solidFill>
                <a:latin typeface="Arial" charset="0"/>
              </a:defRPr>
            </a:lvl2pPr>
            <a:lvl3pPr marL="1142907" indent="-228581" defTabSz="931788" eaLnBrk="0" hangingPunct="0">
              <a:spcBef>
                <a:spcPct val="30000"/>
              </a:spcBef>
              <a:defRPr sz="1200">
                <a:solidFill>
                  <a:schemeClr val="tx1"/>
                </a:solidFill>
                <a:latin typeface="Arial" charset="0"/>
              </a:defRPr>
            </a:lvl3pPr>
            <a:lvl4pPr marL="1600071" indent="-228581" defTabSz="931788" eaLnBrk="0" hangingPunct="0">
              <a:spcBef>
                <a:spcPct val="30000"/>
              </a:spcBef>
              <a:defRPr sz="1200">
                <a:solidFill>
                  <a:schemeClr val="tx1"/>
                </a:solidFill>
                <a:latin typeface="Arial" charset="0"/>
              </a:defRPr>
            </a:lvl4pPr>
            <a:lvl5pPr marL="2057234" indent="-228581" defTabSz="931788" eaLnBrk="0" hangingPunct="0">
              <a:spcBef>
                <a:spcPct val="30000"/>
              </a:spcBef>
              <a:defRPr sz="1200">
                <a:solidFill>
                  <a:schemeClr val="tx1"/>
                </a:solidFill>
                <a:latin typeface="Arial" charset="0"/>
              </a:defRPr>
            </a:lvl5pPr>
            <a:lvl6pPr marL="2514396" indent="-228581" defTabSz="931788" eaLnBrk="0" fontAlgn="base" hangingPunct="0">
              <a:spcBef>
                <a:spcPct val="30000"/>
              </a:spcBef>
              <a:spcAft>
                <a:spcPct val="0"/>
              </a:spcAft>
              <a:defRPr sz="1200">
                <a:solidFill>
                  <a:schemeClr val="tx1"/>
                </a:solidFill>
                <a:latin typeface="Arial" charset="0"/>
              </a:defRPr>
            </a:lvl6pPr>
            <a:lvl7pPr marL="2971559" indent="-228581" defTabSz="931788" eaLnBrk="0" fontAlgn="base" hangingPunct="0">
              <a:spcBef>
                <a:spcPct val="30000"/>
              </a:spcBef>
              <a:spcAft>
                <a:spcPct val="0"/>
              </a:spcAft>
              <a:defRPr sz="1200">
                <a:solidFill>
                  <a:schemeClr val="tx1"/>
                </a:solidFill>
                <a:latin typeface="Arial" charset="0"/>
              </a:defRPr>
            </a:lvl7pPr>
            <a:lvl8pPr marL="3428722" indent="-228581" defTabSz="931788" eaLnBrk="0" fontAlgn="base" hangingPunct="0">
              <a:spcBef>
                <a:spcPct val="30000"/>
              </a:spcBef>
              <a:spcAft>
                <a:spcPct val="0"/>
              </a:spcAft>
              <a:defRPr sz="1200">
                <a:solidFill>
                  <a:schemeClr val="tx1"/>
                </a:solidFill>
                <a:latin typeface="Arial" charset="0"/>
              </a:defRPr>
            </a:lvl8pPr>
            <a:lvl9pPr marL="3885885" indent="-228581" defTabSz="931788" eaLnBrk="0" fontAlgn="base" hangingPunct="0">
              <a:spcBef>
                <a:spcPct val="30000"/>
              </a:spcBef>
              <a:spcAft>
                <a:spcPct val="0"/>
              </a:spcAft>
              <a:defRPr sz="1200">
                <a:solidFill>
                  <a:schemeClr val="tx1"/>
                </a:solidFill>
                <a:latin typeface="Arial" charset="0"/>
              </a:defRPr>
            </a:lvl9pPr>
          </a:lstStyle>
          <a:p>
            <a:pPr eaLnBrk="1" fontAlgn="base" hangingPunct="1">
              <a:spcBef>
                <a:spcPct val="0"/>
              </a:spcBef>
              <a:spcAft>
                <a:spcPct val="0"/>
              </a:spcAft>
              <a:defRPr/>
            </a:pPr>
            <a:fld id="{1FA131C1-CF57-4326-A012-45D6480285B6}" type="slidenum">
              <a:rPr lang="en-US" altLang="en-US">
                <a:solidFill>
                  <a:srgbClr val="000000"/>
                </a:solidFill>
              </a:rPr>
              <a:pPr eaLnBrk="1" fontAlgn="base" hangingPunct="1">
                <a:spcBef>
                  <a:spcPct val="0"/>
                </a:spcBef>
                <a:spcAft>
                  <a:spcPct val="0"/>
                </a:spcAft>
                <a:defRPr/>
              </a:pPr>
              <a:t>28</a:t>
            </a:fld>
            <a:endParaRPr lang="en-US" altLang="en-US" dirty="0">
              <a:solidFill>
                <a:srgbClr val="000000"/>
              </a:solidFill>
            </a:endParaRPr>
          </a:p>
        </p:txBody>
      </p:sp>
      <p:sp>
        <p:nvSpPr>
          <p:cNvPr id="7171" name="Rectangle 2"/>
          <p:cNvSpPr>
            <a:spLocks noGrp="1" noRot="1" noChangeAspect="1" noChangeArrowheads="1" noTextEdit="1"/>
          </p:cNvSpPr>
          <p:nvPr>
            <p:ph type="sldImg"/>
          </p:nvPr>
        </p:nvSpPr>
        <p:spPr>
          <a:xfrm>
            <a:off x="1173163" y="733425"/>
            <a:ext cx="4668837" cy="3503613"/>
          </a:xfrm>
          <a:ln/>
        </p:spPr>
      </p:sp>
      <p:sp>
        <p:nvSpPr>
          <p:cNvPr id="7172" name="Rectangle 3"/>
          <p:cNvSpPr>
            <a:spLocks noGrp="1" noChangeArrowheads="1"/>
          </p:cNvSpPr>
          <p:nvPr>
            <p:ph type="body" idx="1"/>
          </p:nvPr>
        </p:nvSpPr>
        <p:spPr>
          <a:xfrm>
            <a:off x="927100" y="4443413"/>
            <a:ext cx="5146675" cy="4129087"/>
          </a:xfrm>
          <a:noFill/>
        </p:spPr>
        <p:txBody>
          <a:bodyPr/>
          <a:lstStyle/>
          <a:p>
            <a:pPr eaLnBrk="1" hangingPunct="1"/>
            <a:endParaRPr lang="en-US" altLang="en-US" dirty="0" smtClean="0"/>
          </a:p>
        </p:txBody>
      </p:sp>
    </p:spTree>
    <p:extLst>
      <p:ext uri="{BB962C8B-B14F-4D97-AF65-F5344CB8AC3E}">
        <p14:creationId xmlns:p14="http://schemas.microsoft.com/office/powerpoint/2010/main" val="263967736"/>
      </p:ext>
    </p:extLst>
  </p:cSld>
  <p:clrMapOvr>
    <a:masterClrMapping/>
  </p:clrMapOvr>
</p:notes>
</file>

<file path=ppt/slideLayouts/_rels/slideLayout1.xml.rels>&#65279;<?xml version="1.0" encoding="UTF-8" standalone="yes"?>
<Relationships xmlns="http://schemas.openxmlformats.org/package/2006/relationships">
  <Relationship Id="rId3" Type="http://schemas.openxmlformats.org/officeDocument/2006/relationships/image" Target="../media/image3.jpeg" />
  <Relationship Id="rId2" Type="http://schemas.openxmlformats.org/officeDocument/2006/relationships/image" Target="../media/image2.png" />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4" name="Line 15"/>
          <p:cNvSpPr>
            <a:spLocks noChangeShapeType="1"/>
          </p:cNvSpPr>
          <p:nvPr/>
        </p:nvSpPr>
        <p:spPr bwMode="auto">
          <a:xfrm>
            <a:off x="712788" y="6462459"/>
            <a:ext cx="6423025" cy="7938"/>
          </a:xfrm>
          <a:prstGeom prst="line">
            <a:avLst/>
          </a:prstGeom>
          <a:noFill/>
          <a:ln w="38100" cap="rnd">
            <a:solidFill>
              <a:srgbClr val="C0C0C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6" name="Group 34"/>
          <p:cNvGrpSpPr>
            <a:grpSpLocks/>
          </p:cNvGrpSpPr>
          <p:nvPr/>
        </p:nvGrpSpPr>
        <p:grpSpPr bwMode="auto">
          <a:xfrm flipV="1">
            <a:off x="0" y="0"/>
            <a:ext cx="9144000" cy="339725"/>
            <a:chOff x="0" y="4106"/>
            <a:chExt cx="5760" cy="214"/>
          </a:xfrm>
        </p:grpSpPr>
        <p:sp>
          <p:nvSpPr>
            <p:cNvPr id="7" name="Rectangle 32"/>
            <p:cNvSpPr>
              <a:spLocks noChangeArrowheads="1"/>
            </p:cNvSpPr>
            <p:nvPr/>
          </p:nvSpPr>
          <p:spPr bwMode="auto">
            <a:xfrm>
              <a:off x="0" y="4106"/>
              <a:ext cx="5760" cy="141"/>
            </a:xfrm>
            <a:prstGeom prst="rect">
              <a:avLst/>
            </a:prstGeom>
            <a:solidFill>
              <a:srgbClr val="BEA52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solidFill>
                  <a:srgbClr val="000000"/>
                </a:solidFill>
              </a:endParaRPr>
            </a:p>
          </p:txBody>
        </p:sp>
        <p:sp>
          <p:nvSpPr>
            <p:cNvPr id="8" name="Rectangle 33"/>
            <p:cNvSpPr>
              <a:spLocks noChangeArrowheads="1"/>
            </p:cNvSpPr>
            <p:nvPr/>
          </p:nvSpPr>
          <p:spPr bwMode="auto">
            <a:xfrm>
              <a:off x="0" y="4179"/>
              <a:ext cx="5760" cy="141"/>
            </a:xfrm>
            <a:prstGeom prst="rect">
              <a:avLst/>
            </a:prstGeom>
            <a:solidFill>
              <a:srgbClr val="023B5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solidFill>
                  <a:srgbClr val="000000"/>
                </a:solidFill>
              </a:endParaRPr>
            </a:p>
          </p:txBody>
        </p:sp>
      </p:grpSp>
      <p:pic>
        <p:nvPicPr>
          <p:cNvPr id="9" name="Picture 21" descr="Katten logo_blac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24725" y="6223000"/>
            <a:ext cx="144462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2"/>
          <p:cNvSpPr>
            <a:spLocks noGrp="1" noChangeArrowheads="1"/>
          </p:cNvSpPr>
          <p:nvPr>
            <p:ph type="ctrTitle"/>
          </p:nvPr>
        </p:nvSpPr>
        <p:spPr>
          <a:xfrm>
            <a:off x="2819400" y="1157288"/>
            <a:ext cx="5908675" cy="1390650"/>
          </a:xfrm>
        </p:spPr>
        <p:txBody>
          <a:bodyPr/>
          <a:lstStyle>
            <a:lvl1pPr>
              <a:defRPr sz="4200">
                <a:solidFill>
                  <a:srgbClr val="023B58"/>
                </a:solidFill>
              </a:defRPr>
            </a:lvl1pPr>
          </a:lstStyle>
          <a:p>
            <a:pPr lvl="0"/>
            <a:r>
              <a:rPr lang="en-US" noProof="0" smtClean="0"/>
              <a:t>Click to edit Master title style</a:t>
            </a:r>
            <a:endParaRPr lang="en-US" noProof="0" dirty="0" smtClean="0"/>
          </a:p>
        </p:txBody>
      </p:sp>
      <p:sp>
        <p:nvSpPr>
          <p:cNvPr id="18" name="Rectangle 3"/>
          <p:cNvSpPr>
            <a:spLocks noGrp="1" noChangeArrowheads="1"/>
          </p:cNvSpPr>
          <p:nvPr>
            <p:ph type="subTitle" idx="1"/>
          </p:nvPr>
        </p:nvSpPr>
        <p:spPr>
          <a:xfrm>
            <a:off x="2800350" y="3440113"/>
            <a:ext cx="5211763" cy="1322387"/>
          </a:xfrm>
          <a:prstGeom prst="rect">
            <a:avLst/>
          </a:prstGeom>
        </p:spPr>
        <p:txBody>
          <a:bodyPr/>
          <a:lstStyle>
            <a:lvl1pPr marL="0" indent="0">
              <a:buFont typeface="Wingdings" pitchFamily="2" charset="2"/>
              <a:buNone/>
              <a:defRPr>
                <a:solidFill>
                  <a:schemeClr val="tx1">
                    <a:lumMod val="65000"/>
                    <a:lumOff val="35000"/>
                  </a:schemeClr>
                </a:solidFill>
              </a:defRPr>
            </a:lvl1pPr>
          </a:lstStyle>
          <a:p>
            <a:pPr lvl="0"/>
            <a:r>
              <a:rPr lang="en-US" noProof="0" smtClean="0"/>
              <a:t>Click to edit Master subtitle style</a:t>
            </a:r>
            <a:endParaRPr lang="en-US" noProof="0" dirty="0" smtClean="0"/>
          </a:p>
        </p:txBody>
      </p:sp>
      <p:sp>
        <p:nvSpPr>
          <p:cNvPr id="10" name="Line 15"/>
          <p:cNvSpPr>
            <a:spLocks noChangeShapeType="1"/>
          </p:cNvSpPr>
          <p:nvPr userDrawn="1"/>
        </p:nvSpPr>
        <p:spPr bwMode="auto">
          <a:xfrm>
            <a:off x="712788" y="6458490"/>
            <a:ext cx="6423025" cy="7938"/>
          </a:xfrm>
          <a:prstGeom prst="line">
            <a:avLst/>
          </a:prstGeom>
          <a:noFill/>
          <a:ln w="38100" cap="rnd">
            <a:solidFill>
              <a:srgbClr val="C0C0C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nvGrpSpPr>
          <p:cNvPr id="12" name="Group 34"/>
          <p:cNvGrpSpPr>
            <a:grpSpLocks/>
          </p:cNvGrpSpPr>
          <p:nvPr userDrawn="1"/>
        </p:nvGrpSpPr>
        <p:grpSpPr bwMode="auto">
          <a:xfrm flipV="1">
            <a:off x="0" y="0"/>
            <a:ext cx="9144000" cy="339725"/>
            <a:chOff x="0" y="4106"/>
            <a:chExt cx="5760" cy="214"/>
          </a:xfrm>
        </p:grpSpPr>
        <p:sp>
          <p:nvSpPr>
            <p:cNvPr id="13" name="Rectangle 32"/>
            <p:cNvSpPr>
              <a:spLocks noChangeArrowheads="1"/>
            </p:cNvSpPr>
            <p:nvPr userDrawn="1"/>
          </p:nvSpPr>
          <p:spPr bwMode="auto">
            <a:xfrm>
              <a:off x="0" y="4106"/>
              <a:ext cx="5760" cy="141"/>
            </a:xfrm>
            <a:prstGeom prst="rect">
              <a:avLst/>
            </a:prstGeom>
            <a:solidFill>
              <a:srgbClr val="BEA52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solidFill>
                  <a:srgbClr val="000000"/>
                </a:solidFill>
              </a:endParaRPr>
            </a:p>
          </p:txBody>
        </p:sp>
        <p:sp>
          <p:nvSpPr>
            <p:cNvPr id="14" name="Rectangle 33"/>
            <p:cNvSpPr>
              <a:spLocks noChangeArrowheads="1"/>
            </p:cNvSpPr>
            <p:nvPr userDrawn="1"/>
          </p:nvSpPr>
          <p:spPr bwMode="auto">
            <a:xfrm>
              <a:off x="0" y="4179"/>
              <a:ext cx="5760" cy="141"/>
            </a:xfrm>
            <a:prstGeom prst="rect">
              <a:avLst/>
            </a:prstGeom>
            <a:solidFill>
              <a:srgbClr val="023B5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solidFill>
                  <a:srgbClr val="000000"/>
                </a:solidFill>
              </a:endParaRPr>
            </a:p>
          </p:txBody>
        </p:sp>
      </p:grpSp>
      <p:pic>
        <p:nvPicPr>
          <p:cNvPr id="15" name="Picture 21" descr="Katten logo_black"/>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24725" y="6223000"/>
            <a:ext cx="144462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2" descr="Health Care_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335405"/>
            <a:ext cx="2514600" cy="637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6286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06400" y="515938"/>
            <a:ext cx="8455025" cy="67945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98475" y="1703388"/>
            <a:ext cx="8418513" cy="4621212"/>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1118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9738" y="515938"/>
            <a:ext cx="2127250" cy="58086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6400" y="515938"/>
            <a:ext cx="6230938" cy="5808662"/>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3273569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61963" y="304800"/>
            <a:ext cx="8455025" cy="67945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61963" y="1371600"/>
            <a:ext cx="8418513" cy="4621212"/>
          </a:xfrm>
          <a:prstGeom prst="rect">
            <a:avLst/>
          </a:prstGeom>
        </p:spPr>
        <p:txBody>
          <a:bodyPr/>
          <a:lstStyle/>
          <a:p>
            <a:pPr lvl="0"/>
            <a:r>
              <a:rPr lang="en-US" noProof="0" dirty="0" smtClean="0"/>
              <a:t>Click icon to add table</a:t>
            </a:r>
          </a:p>
        </p:txBody>
      </p:sp>
    </p:spTree>
    <p:extLst>
      <p:ext uri="{BB962C8B-B14F-4D97-AF65-F5344CB8AC3E}">
        <p14:creationId xmlns:p14="http://schemas.microsoft.com/office/powerpoint/2010/main" val="195556125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Master Slide">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534400" cy="5105400"/>
          </a:xfrm>
          <a:prstGeom prst="rect">
            <a:avLst/>
          </a:prstGeom>
        </p:spPr>
        <p:txBody>
          <a:bodyPr/>
          <a:lstStyle>
            <a:lvl1pPr marL="342900" indent="-342900">
              <a:buClr>
                <a:srgbClr val="517BBD"/>
              </a:buClr>
              <a:buFont typeface="Wingdings" charset="2"/>
              <a:buChar char="Ø"/>
              <a:defRPr sz="2200" b="1">
                <a:solidFill>
                  <a:srgbClr val="383838"/>
                </a:solidFill>
              </a:defRPr>
            </a:lvl1pPr>
            <a:lvl2pPr marL="742950" indent="-285750">
              <a:buClr>
                <a:srgbClr val="517BBD"/>
              </a:buClr>
              <a:buFont typeface="Lucida Grande"/>
              <a:buChar char="»"/>
              <a:defRPr sz="1800">
                <a:solidFill>
                  <a:srgbClr val="383838"/>
                </a:solidFill>
              </a:defRPr>
            </a:lvl2pPr>
            <a:lvl3pPr marL="1143000" indent="-228600">
              <a:buClr>
                <a:srgbClr val="517BBD"/>
              </a:buClr>
              <a:buFont typeface="Wingdings" charset="2"/>
              <a:buChar char="Ø"/>
              <a:defRPr sz="1700">
                <a:solidFill>
                  <a:srgbClr val="383838"/>
                </a:solidFill>
              </a:defRPr>
            </a:lvl3pPr>
            <a:lvl4pPr marL="1600200" indent="-228600">
              <a:buClr>
                <a:srgbClr val="B9573D"/>
              </a:buClr>
              <a:buFont typeface="Lucida Grande"/>
              <a:buChar char="»"/>
              <a:defRPr sz="1400">
                <a:solidFill>
                  <a:srgbClr val="383838"/>
                </a:solidFill>
              </a:defRPr>
            </a:lvl4pPr>
            <a:lvl5pPr marL="2057400" indent="-228600">
              <a:buClr>
                <a:srgbClr val="517BBD"/>
              </a:buClr>
              <a:buFont typeface="Wingdings" charset="2"/>
              <a:buChar char="Ø"/>
              <a:defRPr sz="1200">
                <a:solidFill>
                  <a:srgbClr val="383838"/>
                </a:solidFill>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a:xfrm>
            <a:off x="228600" y="304800"/>
            <a:ext cx="8534400" cy="762000"/>
          </a:xfrm>
          <a:prstGeom prst="rect">
            <a:avLst/>
          </a:prstGeom>
        </p:spPr>
        <p:txBody>
          <a:bodyPr/>
          <a:lstStyle>
            <a:lvl1pPr algn="ctr">
              <a:defRPr sz="3300"/>
            </a:lvl1pPr>
          </a:lstStyle>
          <a:p>
            <a:r>
              <a:rPr lang="en-US" dirty="0" smtClean="0"/>
              <a:t>Click to edit Master title style</a:t>
            </a:r>
            <a:endParaRPr lang="en-US" dirty="0"/>
          </a:p>
        </p:txBody>
      </p:sp>
    </p:spTree>
    <p:extLst>
      <p:ext uri="{BB962C8B-B14F-4D97-AF65-F5344CB8AC3E}">
        <p14:creationId xmlns:p14="http://schemas.microsoft.com/office/powerpoint/2010/main" val="382396071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27192" y="228600"/>
            <a:ext cx="8455025" cy="67945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27192" y="1295400"/>
            <a:ext cx="8418513" cy="4621212"/>
          </a:xfrm>
          <a:prstGeom prst="rect">
            <a:avLst/>
          </a:prstGeo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69434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Tree>
    <p:extLst>
      <p:ext uri="{BB962C8B-B14F-4D97-AF65-F5344CB8AC3E}">
        <p14:creationId xmlns:p14="http://schemas.microsoft.com/office/powerpoint/2010/main" val="1668361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06400" y="515938"/>
            <a:ext cx="8455025" cy="67945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98475" y="1703388"/>
            <a:ext cx="4132263" cy="46212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83138" y="1703388"/>
            <a:ext cx="4133850" cy="4621212"/>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11956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75475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455025" cy="67945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100118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0479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2110561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1959420885"/>
      </p:ext>
    </p:extLst>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13" Type="http://schemas.openxmlformats.org/officeDocument/2006/relationships/slideLayout" Target="../slideLayouts/slideLayout13.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slideLayout" Target="../slideLayouts/slideLayout12.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5" Type="http://schemas.openxmlformats.org/officeDocument/2006/relationships/image" Target="../media/image1.png"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 Id="rId14" Type="http://schemas.openxmlformats.org/officeDocument/2006/relationships/theme" Target="../theme/theme1.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53364" y="320927"/>
            <a:ext cx="8455025" cy="757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Line 20"/>
          <p:cNvSpPr>
            <a:spLocks noChangeShapeType="1"/>
          </p:cNvSpPr>
          <p:nvPr/>
        </p:nvSpPr>
        <p:spPr bwMode="auto">
          <a:xfrm flipV="1">
            <a:off x="152400" y="1224081"/>
            <a:ext cx="8867775" cy="0"/>
          </a:xfrm>
          <a:prstGeom prst="line">
            <a:avLst/>
          </a:prstGeom>
          <a:noFill/>
          <a:ln w="38100" cap="rnd">
            <a:solidFill>
              <a:srgbClr val="C0C0C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5" name="Rectangle 21"/>
          <p:cNvSpPr>
            <a:spLocks noChangeArrowheads="1"/>
          </p:cNvSpPr>
          <p:nvPr/>
        </p:nvSpPr>
        <p:spPr bwMode="gray">
          <a:xfrm>
            <a:off x="0" y="6518275"/>
            <a:ext cx="9144000" cy="223838"/>
          </a:xfrm>
          <a:prstGeom prst="rect">
            <a:avLst/>
          </a:prstGeom>
          <a:solidFill>
            <a:srgbClr val="BEA52F"/>
          </a:solidFill>
          <a:ln>
            <a:noFill/>
          </a:ln>
          <a:effectLs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solidFill>
                <a:srgbClr val="000000"/>
              </a:solidFill>
            </a:endParaRPr>
          </a:p>
        </p:txBody>
      </p:sp>
      <p:sp>
        <p:nvSpPr>
          <p:cNvPr id="16" name="Rectangle 22"/>
          <p:cNvSpPr>
            <a:spLocks noChangeArrowheads="1"/>
          </p:cNvSpPr>
          <p:nvPr/>
        </p:nvSpPr>
        <p:spPr bwMode="gray">
          <a:xfrm>
            <a:off x="0" y="6634163"/>
            <a:ext cx="9144000" cy="223837"/>
          </a:xfrm>
          <a:prstGeom prst="rect">
            <a:avLst/>
          </a:prstGeom>
          <a:solidFill>
            <a:srgbClr val="023B58"/>
          </a:solidFill>
          <a:ln>
            <a:noFill/>
          </a:ln>
          <a:effectLs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solidFill>
                <a:srgbClr val="000000"/>
              </a:solidFill>
            </a:endParaRPr>
          </a:p>
        </p:txBody>
      </p:sp>
      <p:sp>
        <p:nvSpPr>
          <p:cNvPr id="17" name="Rectangle 23"/>
          <p:cNvSpPr>
            <a:spLocks noChangeArrowheads="1"/>
          </p:cNvSpPr>
          <p:nvPr/>
        </p:nvSpPr>
        <p:spPr bwMode="gray">
          <a:xfrm>
            <a:off x="0" y="6510338"/>
            <a:ext cx="942975" cy="347662"/>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solidFill>
                <a:srgbClr val="000000"/>
              </a:solidFill>
            </a:endParaRPr>
          </a:p>
        </p:txBody>
      </p:sp>
      <p:sp>
        <p:nvSpPr>
          <p:cNvPr id="18" name="Text Box 24"/>
          <p:cNvSpPr txBox="1">
            <a:spLocks noChangeArrowheads="1"/>
          </p:cNvSpPr>
          <p:nvPr/>
        </p:nvSpPr>
        <p:spPr bwMode="gray">
          <a:xfrm>
            <a:off x="58738" y="6626225"/>
            <a:ext cx="82867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fld id="{30C9B8EE-9073-4494-B252-C2567BD5269A}" type="slidenum">
              <a:rPr lang="en-US" sz="900" b="1" smtClean="0">
                <a:solidFill>
                  <a:srgbClr val="FFFFFF"/>
                </a:solidFill>
              </a:rPr>
              <a:pPr eaLnBrk="1" hangingPunct="1">
                <a:spcBef>
                  <a:spcPct val="50000"/>
                </a:spcBef>
                <a:defRPr/>
              </a:pPr>
              <a:t>‹#›</a:t>
            </a:fld>
            <a:endParaRPr lang="en-US" sz="900" b="1" dirty="0" smtClean="0">
              <a:solidFill>
                <a:srgbClr val="FFFFFF"/>
              </a:solidFill>
            </a:endParaRPr>
          </a:p>
        </p:txBody>
      </p:sp>
      <p:grpSp>
        <p:nvGrpSpPr>
          <p:cNvPr id="1032" name="Group 27"/>
          <p:cNvGrpSpPr>
            <a:grpSpLocks/>
          </p:cNvGrpSpPr>
          <p:nvPr/>
        </p:nvGrpSpPr>
        <p:grpSpPr bwMode="auto">
          <a:xfrm flipV="1">
            <a:off x="0" y="0"/>
            <a:ext cx="9144000" cy="142875"/>
            <a:chOff x="0" y="4106"/>
            <a:chExt cx="5760" cy="214"/>
          </a:xfrm>
        </p:grpSpPr>
        <p:sp>
          <p:nvSpPr>
            <p:cNvPr id="20" name="Rectangle 28"/>
            <p:cNvSpPr>
              <a:spLocks noChangeArrowheads="1"/>
            </p:cNvSpPr>
            <p:nvPr/>
          </p:nvSpPr>
          <p:spPr bwMode="gray">
            <a:xfrm>
              <a:off x="0" y="4106"/>
              <a:ext cx="5760" cy="140"/>
            </a:xfrm>
            <a:prstGeom prst="rect">
              <a:avLst/>
            </a:prstGeom>
            <a:solidFill>
              <a:srgbClr val="BEA52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solidFill>
                  <a:srgbClr val="000000"/>
                </a:solidFill>
              </a:endParaRPr>
            </a:p>
          </p:txBody>
        </p:sp>
        <p:sp>
          <p:nvSpPr>
            <p:cNvPr id="21" name="Rectangle 29"/>
            <p:cNvSpPr>
              <a:spLocks noChangeArrowheads="1"/>
            </p:cNvSpPr>
            <p:nvPr/>
          </p:nvSpPr>
          <p:spPr bwMode="gray">
            <a:xfrm>
              <a:off x="0" y="4180"/>
              <a:ext cx="5760" cy="140"/>
            </a:xfrm>
            <a:prstGeom prst="rect">
              <a:avLst/>
            </a:prstGeom>
            <a:solidFill>
              <a:srgbClr val="023B5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solidFill>
                  <a:srgbClr val="000000"/>
                </a:solidFill>
              </a:endParaRPr>
            </a:p>
          </p:txBody>
        </p:sp>
      </p:grpSp>
      <p:sp>
        <p:nvSpPr>
          <p:cNvPr id="1033" name="Rectangle 3"/>
          <p:cNvSpPr>
            <a:spLocks noGrp="1" noChangeArrowheads="1"/>
          </p:cNvSpPr>
          <p:nvPr>
            <p:ph type="body" idx="1"/>
          </p:nvPr>
        </p:nvSpPr>
        <p:spPr bwMode="auto">
          <a:xfrm>
            <a:off x="356585" y="1352669"/>
            <a:ext cx="8418513" cy="4492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smtClean="0"/>
              <a:t>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pic>
        <p:nvPicPr>
          <p:cNvPr id="1034" name="Picture 2" descr="Katten logo_black"/>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834313" y="6018213"/>
            <a:ext cx="1096962"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Line 20"/>
          <p:cNvSpPr>
            <a:spLocks noChangeShapeType="1"/>
          </p:cNvSpPr>
          <p:nvPr userDrawn="1"/>
        </p:nvSpPr>
        <p:spPr bwMode="auto">
          <a:xfrm flipV="1">
            <a:off x="152400" y="1224081"/>
            <a:ext cx="8867775" cy="0"/>
          </a:xfrm>
          <a:prstGeom prst="line">
            <a:avLst/>
          </a:prstGeom>
          <a:noFill/>
          <a:ln w="38100" cap="rnd">
            <a:solidFill>
              <a:srgbClr val="C0C0C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4" name="Rectangle 21"/>
          <p:cNvSpPr>
            <a:spLocks noChangeArrowheads="1"/>
          </p:cNvSpPr>
          <p:nvPr userDrawn="1"/>
        </p:nvSpPr>
        <p:spPr bwMode="gray">
          <a:xfrm>
            <a:off x="0" y="6518275"/>
            <a:ext cx="9144000" cy="223838"/>
          </a:xfrm>
          <a:prstGeom prst="rect">
            <a:avLst/>
          </a:prstGeom>
          <a:solidFill>
            <a:srgbClr val="BEA52F"/>
          </a:solidFill>
          <a:ln>
            <a:noFill/>
          </a:ln>
          <a:effectLs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solidFill>
                <a:srgbClr val="000000"/>
              </a:solidFill>
            </a:endParaRPr>
          </a:p>
        </p:txBody>
      </p:sp>
      <p:sp>
        <p:nvSpPr>
          <p:cNvPr id="19" name="Rectangle 22"/>
          <p:cNvSpPr>
            <a:spLocks noChangeArrowheads="1"/>
          </p:cNvSpPr>
          <p:nvPr userDrawn="1"/>
        </p:nvSpPr>
        <p:spPr bwMode="gray">
          <a:xfrm>
            <a:off x="0" y="6634163"/>
            <a:ext cx="9144000" cy="223837"/>
          </a:xfrm>
          <a:prstGeom prst="rect">
            <a:avLst/>
          </a:prstGeom>
          <a:solidFill>
            <a:srgbClr val="023B58"/>
          </a:solidFill>
          <a:ln>
            <a:noFill/>
          </a:ln>
          <a:effectLs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solidFill>
                <a:srgbClr val="000000"/>
              </a:solidFill>
            </a:endParaRPr>
          </a:p>
        </p:txBody>
      </p:sp>
      <p:sp>
        <p:nvSpPr>
          <p:cNvPr id="22" name="Rectangle 23"/>
          <p:cNvSpPr>
            <a:spLocks noChangeArrowheads="1"/>
          </p:cNvSpPr>
          <p:nvPr userDrawn="1"/>
        </p:nvSpPr>
        <p:spPr bwMode="gray">
          <a:xfrm>
            <a:off x="0" y="6510338"/>
            <a:ext cx="942975" cy="347662"/>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solidFill>
                <a:srgbClr val="000000"/>
              </a:solidFill>
            </a:endParaRPr>
          </a:p>
        </p:txBody>
      </p:sp>
      <p:sp>
        <p:nvSpPr>
          <p:cNvPr id="23" name="Text Box 24"/>
          <p:cNvSpPr txBox="1">
            <a:spLocks noChangeArrowheads="1"/>
          </p:cNvSpPr>
          <p:nvPr userDrawn="1"/>
        </p:nvSpPr>
        <p:spPr bwMode="gray">
          <a:xfrm>
            <a:off x="58738" y="6626225"/>
            <a:ext cx="828675"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fld id="{30C9B8EE-9073-4494-B252-C2567BD5269A}" type="slidenum">
              <a:rPr lang="en-US" sz="900" b="1" smtClean="0">
                <a:solidFill>
                  <a:srgbClr val="FFFFFF"/>
                </a:solidFill>
              </a:rPr>
              <a:pPr eaLnBrk="1" hangingPunct="1">
                <a:spcBef>
                  <a:spcPct val="50000"/>
                </a:spcBef>
                <a:defRPr/>
              </a:pPr>
              <a:t>‹#›</a:t>
            </a:fld>
            <a:endParaRPr lang="en-US" sz="900" b="1" dirty="0" smtClean="0">
              <a:solidFill>
                <a:srgbClr val="FFFFFF"/>
              </a:solidFill>
            </a:endParaRPr>
          </a:p>
        </p:txBody>
      </p:sp>
      <p:grpSp>
        <p:nvGrpSpPr>
          <p:cNvPr id="24" name="Group 27"/>
          <p:cNvGrpSpPr>
            <a:grpSpLocks/>
          </p:cNvGrpSpPr>
          <p:nvPr userDrawn="1"/>
        </p:nvGrpSpPr>
        <p:grpSpPr bwMode="auto">
          <a:xfrm flipV="1">
            <a:off x="0" y="0"/>
            <a:ext cx="9144000" cy="142875"/>
            <a:chOff x="0" y="4106"/>
            <a:chExt cx="5760" cy="214"/>
          </a:xfrm>
        </p:grpSpPr>
        <p:sp>
          <p:nvSpPr>
            <p:cNvPr id="25" name="Rectangle 28"/>
            <p:cNvSpPr>
              <a:spLocks noChangeArrowheads="1"/>
            </p:cNvSpPr>
            <p:nvPr userDrawn="1"/>
          </p:nvSpPr>
          <p:spPr bwMode="gray">
            <a:xfrm>
              <a:off x="0" y="4106"/>
              <a:ext cx="5760" cy="140"/>
            </a:xfrm>
            <a:prstGeom prst="rect">
              <a:avLst/>
            </a:prstGeom>
            <a:solidFill>
              <a:srgbClr val="BEA52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solidFill>
                  <a:srgbClr val="000000"/>
                </a:solidFill>
              </a:endParaRPr>
            </a:p>
          </p:txBody>
        </p:sp>
        <p:sp>
          <p:nvSpPr>
            <p:cNvPr id="26" name="Rectangle 29"/>
            <p:cNvSpPr>
              <a:spLocks noChangeArrowheads="1"/>
            </p:cNvSpPr>
            <p:nvPr userDrawn="1"/>
          </p:nvSpPr>
          <p:spPr bwMode="gray">
            <a:xfrm>
              <a:off x="0" y="4180"/>
              <a:ext cx="5760" cy="140"/>
            </a:xfrm>
            <a:prstGeom prst="rect">
              <a:avLst/>
            </a:prstGeom>
            <a:solidFill>
              <a:srgbClr val="023B5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en-US" altLang="en-US" dirty="0" smtClean="0">
                <a:solidFill>
                  <a:srgbClr val="000000"/>
                </a:solidFill>
              </a:endParaRPr>
            </a:p>
          </p:txBody>
        </p:sp>
      </p:grpSp>
      <p:pic>
        <p:nvPicPr>
          <p:cNvPr id="27" name="Picture 2" descr="Katten logo_black"/>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834313" y="6018213"/>
            <a:ext cx="1096962"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7800916"/>
      </p:ext>
    </p:extLst>
  </p:cSld>
  <p:clrMap bg1="lt1" tx1="dk1" bg2="lt2" tx2="dk2" accent1="accent1" accent2="accent2" accent3="accent3" accent4="accent4" accent5="accent5" accent6="accent6" hlink="hlink" folHlink="folHlink"/>
  <p:sldLayoutIdLst>
    <p:sldLayoutId id="2147484008" r:id="rId1"/>
    <p:sldLayoutId id="2147484009" r:id="rId2"/>
    <p:sldLayoutId id="2147484010" r:id="rId3"/>
    <p:sldLayoutId id="2147484011" r:id="rId4"/>
    <p:sldLayoutId id="2147484012" r:id="rId5"/>
    <p:sldLayoutId id="2147484013" r:id="rId6"/>
    <p:sldLayoutId id="2147484014" r:id="rId7"/>
    <p:sldLayoutId id="2147484015" r:id="rId8"/>
    <p:sldLayoutId id="2147484016" r:id="rId9"/>
    <p:sldLayoutId id="2147484017" r:id="rId10"/>
    <p:sldLayoutId id="2147484018" r:id="rId11"/>
    <p:sldLayoutId id="2147484019" r:id="rId12"/>
    <p:sldLayoutId id="2147484020" r:id="rId13"/>
  </p:sldLayoutIdLst>
  <p:timing>
    <p:tnLst>
      <p:par>
        <p:cTn id="1" dur="indefinite" restart="never" nodeType="tmRoot"/>
      </p:par>
    </p:tnLst>
  </p:timing>
  <p:txStyles>
    <p:titleStyle>
      <a:lvl1pPr algn="l" rtl="0" eaLnBrk="1" fontAlgn="base" hangingPunct="1">
        <a:spcBef>
          <a:spcPct val="0"/>
        </a:spcBef>
        <a:spcAft>
          <a:spcPct val="0"/>
        </a:spcAft>
        <a:defRPr sz="3500" b="1">
          <a:solidFill>
            <a:srgbClr val="004961"/>
          </a:solidFill>
          <a:latin typeface="+mj-lt"/>
          <a:ea typeface="+mj-ea"/>
          <a:cs typeface="+mj-cs"/>
        </a:defRPr>
      </a:lvl1pPr>
      <a:lvl2pPr algn="l" rtl="0" eaLnBrk="1" fontAlgn="base" hangingPunct="1">
        <a:spcBef>
          <a:spcPct val="0"/>
        </a:spcBef>
        <a:spcAft>
          <a:spcPct val="0"/>
        </a:spcAft>
        <a:defRPr sz="3500" b="1">
          <a:solidFill>
            <a:srgbClr val="004961"/>
          </a:solidFill>
          <a:latin typeface="Arial" charset="0"/>
        </a:defRPr>
      </a:lvl2pPr>
      <a:lvl3pPr algn="l" rtl="0" eaLnBrk="1" fontAlgn="base" hangingPunct="1">
        <a:spcBef>
          <a:spcPct val="0"/>
        </a:spcBef>
        <a:spcAft>
          <a:spcPct val="0"/>
        </a:spcAft>
        <a:defRPr sz="3500" b="1">
          <a:solidFill>
            <a:srgbClr val="004961"/>
          </a:solidFill>
          <a:latin typeface="Arial" charset="0"/>
        </a:defRPr>
      </a:lvl3pPr>
      <a:lvl4pPr algn="l" rtl="0" eaLnBrk="1" fontAlgn="base" hangingPunct="1">
        <a:spcBef>
          <a:spcPct val="0"/>
        </a:spcBef>
        <a:spcAft>
          <a:spcPct val="0"/>
        </a:spcAft>
        <a:defRPr sz="3500" b="1">
          <a:solidFill>
            <a:srgbClr val="004961"/>
          </a:solidFill>
          <a:latin typeface="Arial" charset="0"/>
        </a:defRPr>
      </a:lvl4pPr>
      <a:lvl5pPr algn="l" rtl="0" eaLnBrk="1" fontAlgn="base" hangingPunct="1">
        <a:spcBef>
          <a:spcPct val="0"/>
        </a:spcBef>
        <a:spcAft>
          <a:spcPct val="0"/>
        </a:spcAft>
        <a:defRPr sz="3500" b="1">
          <a:solidFill>
            <a:srgbClr val="004961"/>
          </a:solidFill>
          <a:latin typeface="Arial" charset="0"/>
        </a:defRPr>
      </a:lvl5pPr>
      <a:lvl6pPr marL="457200" algn="l" rtl="0" eaLnBrk="1" fontAlgn="base" hangingPunct="1">
        <a:spcBef>
          <a:spcPct val="0"/>
        </a:spcBef>
        <a:spcAft>
          <a:spcPct val="0"/>
        </a:spcAft>
        <a:defRPr sz="3500" b="1">
          <a:solidFill>
            <a:srgbClr val="004961"/>
          </a:solidFill>
          <a:latin typeface="Arial" charset="0"/>
        </a:defRPr>
      </a:lvl6pPr>
      <a:lvl7pPr marL="914400" algn="l" rtl="0" eaLnBrk="1" fontAlgn="base" hangingPunct="1">
        <a:spcBef>
          <a:spcPct val="0"/>
        </a:spcBef>
        <a:spcAft>
          <a:spcPct val="0"/>
        </a:spcAft>
        <a:defRPr sz="3500" b="1">
          <a:solidFill>
            <a:srgbClr val="004961"/>
          </a:solidFill>
          <a:latin typeface="Arial" charset="0"/>
        </a:defRPr>
      </a:lvl7pPr>
      <a:lvl8pPr marL="1371600" algn="l" rtl="0" eaLnBrk="1" fontAlgn="base" hangingPunct="1">
        <a:spcBef>
          <a:spcPct val="0"/>
        </a:spcBef>
        <a:spcAft>
          <a:spcPct val="0"/>
        </a:spcAft>
        <a:defRPr sz="3500" b="1">
          <a:solidFill>
            <a:srgbClr val="004961"/>
          </a:solidFill>
          <a:latin typeface="Arial" charset="0"/>
        </a:defRPr>
      </a:lvl8pPr>
      <a:lvl9pPr marL="1828800" algn="l" rtl="0" eaLnBrk="1" fontAlgn="base" hangingPunct="1">
        <a:spcBef>
          <a:spcPct val="0"/>
        </a:spcBef>
        <a:spcAft>
          <a:spcPct val="0"/>
        </a:spcAft>
        <a:defRPr sz="3500" b="1">
          <a:solidFill>
            <a:srgbClr val="004961"/>
          </a:solidFill>
          <a:latin typeface="Arial" charset="0"/>
        </a:defRPr>
      </a:lvl9pPr>
    </p:titleStyle>
    <p:bodyStyle>
      <a:lvl1pPr marL="342900" indent="-342900" algn="l" rtl="0" eaLnBrk="1" fontAlgn="base" hangingPunct="1">
        <a:spcBef>
          <a:spcPct val="30000"/>
        </a:spcBef>
        <a:spcAft>
          <a:spcPct val="25000"/>
        </a:spcAft>
        <a:buClr>
          <a:srgbClr val="C5A901"/>
        </a:buClr>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30000"/>
        </a:spcBef>
        <a:spcAft>
          <a:spcPct val="25000"/>
        </a:spcAft>
        <a:buClr>
          <a:srgbClr val="C5A901"/>
        </a:buClr>
        <a:buChar char="•"/>
        <a:defRPr sz="2200">
          <a:solidFill>
            <a:schemeClr val="tx1"/>
          </a:solidFill>
          <a:latin typeface="+mn-lt"/>
        </a:defRPr>
      </a:lvl2pPr>
      <a:lvl3pPr marL="1143000" indent="-228600" algn="l" rtl="0" eaLnBrk="1" fontAlgn="base" hangingPunct="1">
        <a:spcBef>
          <a:spcPct val="30000"/>
        </a:spcBef>
        <a:spcAft>
          <a:spcPct val="25000"/>
        </a:spcAft>
        <a:buClr>
          <a:srgbClr val="C5A901"/>
        </a:buClr>
        <a:buFont typeface="Symbol" pitchFamily="18" charset="2"/>
        <a:buChar char="-"/>
        <a:defRPr sz="2200">
          <a:solidFill>
            <a:schemeClr val="tx1"/>
          </a:solidFill>
          <a:latin typeface="+mn-lt"/>
        </a:defRPr>
      </a:lvl3pPr>
      <a:lvl4pPr marL="1600200" indent="-228600" algn="l" rtl="0" eaLnBrk="1" fontAlgn="base" hangingPunct="1">
        <a:spcBef>
          <a:spcPct val="30000"/>
        </a:spcBef>
        <a:spcAft>
          <a:spcPct val="25000"/>
        </a:spcAft>
        <a:buClr>
          <a:srgbClr val="C5A901"/>
        </a:buClr>
        <a:buSzPct val="65000"/>
        <a:buFont typeface="Wingdings" pitchFamily="2" charset="2"/>
        <a:buChar char="v"/>
        <a:defRPr sz="2200">
          <a:solidFill>
            <a:schemeClr val="tx1"/>
          </a:solidFill>
          <a:latin typeface="+mn-lt"/>
        </a:defRPr>
      </a:lvl4pPr>
      <a:lvl5pPr marL="2057400" indent="-228600" algn="l" rtl="0" eaLnBrk="1" fontAlgn="base" hangingPunct="1">
        <a:spcBef>
          <a:spcPct val="30000"/>
        </a:spcBef>
        <a:spcAft>
          <a:spcPct val="25000"/>
        </a:spcAft>
        <a:buClr>
          <a:srgbClr val="C5A901"/>
        </a:buClr>
        <a:buSzPct val="70000"/>
        <a:buFont typeface="Wingdings" pitchFamily="2" charset="2"/>
        <a:buChar char="Ø"/>
        <a:defRPr sz="2200">
          <a:solidFill>
            <a:schemeClr val="tx1"/>
          </a:solidFill>
          <a:latin typeface="+mn-lt"/>
        </a:defRPr>
      </a:lvl5pPr>
      <a:lvl6pPr marL="2514600" indent="-228600" algn="l" rtl="0" eaLnBrk="1" fontAlgn="base" hangingPunct="1">
        <a:spcBef>
          <a:spcPct val="30000"/>
        </a:spcBef>
        <a:spcAft>
          <a:spcPct val="25000"/>
        </a:spcAft>
        <a:buClr>
          <a:srgbClr val="91A75A"/>
        </a:buClr>
        <a:buSzPct val="70000"/>
        <a:buFont typeface="Wingdings" pitchFamily="2" charset="2"/>
        <a:buChar char="Ø"/>
        <a:defRPr sz="2200">
          <a:solidFill>
            <a:schemeClr val="tx1"/>
          </a:solidFill>
          <a:latin typeface="+mn-lt"/>
        </a:defRPr>
      </a:lvl6pPr>
      <a:lvl7pPr marL="2971800" indent="-228600" algn="l" rtl="0" eaLnBrk="1" fontAlgn="base" hangingPunct="1">
        <a:spcBef>
          <a:spcPct val="30000"/>
        </a:spcBef>
        <a:spcAft>
          <a:spcPct val="25000"/>
        </a:spcAft>
        <a:buClr>
          <a:srgbClr val="91A75A"/>
        </a:buClr>
        <a:buSzPct val="70000"/>
        <a:buFont typeface="Wingdings" pitchFamily="2" charset="2"/>
        <a:buChar char="Ø"/>
        <a:defRPr sz="2200">
          <a:solidFill>
            <a:schemeClr val="tx1"/>
          </a:solidFill>
          <a:latin typeface="+mn-lt"/>
        </a:defRPr>
      </a:lvl7pPr>
      <a:lvl8pPr marL="3429000" indent="-228600" algn="l" rtl="0" eaLnBrk="1" fontAlgn="base" hangingPunct="1">
        <a:spcBef>
          <a:spcPct val="30000"/>
        </a:spcBef>
        <a:spcAft>
          <a:spcPct val="25000"/>
        </a:spcAft>
        <a:buClr>
          <a:srgbClr val="91A75A"/>
        </a:buClr>
        <a:buSzPct val="70000"/>
        <a:buFont typeface="Wingdings" pitchFamily="2" charset="2"/>
        <a:buChar char="Ø"/>
        <a:defRPr sz="2200">
          <a:solidFill>
            <a:schemeClr val="tx1"/>
          </a:solidFill>
          <a:latin typeface="+mn-lt"/>
        </a:defRPr>
      </a:lvl8pPr>
      <a:lvl9pPr marL="3886200" indent="-228600" algn="l" rtl="0" eaLnBrk="1" fontAlgn="base" hangingPunct="1">
        <a:spcBef>
          <a:spcPct val="30000"/>
        </a:spcBef>
        <a:spcAft>
          <a:spcPct val="25000"/>
        </a:spcAft>
        <a:buClr>
          <a:srgbClr val="91A75A"/>
        </a:buClr>
        <a:buSzPct val="70000"/>
        <a:buFont typeface="Wingdings" pitchFamily="2" charset="2"/>
        <a:buChar char="Ø"/>
        <a:defRPr sz="2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2" Type="http://schemas.openxmlformats.org/officeDocument/2006/relationships/notesSlide" Target="../notesSlides/notesSlide1.xml" />
  <Relationship Id="rId1" Type="http://schemas.openxmlformats.org/officeDocument/2006/relationships/slideLayout" Target="../slideLayouts/slideLayout1.xml" />
</Relationships>
</file>

<file path=ppt/slides/_rels/slide10.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11.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12.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13.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14.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15.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16.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17.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18.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19.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2.xml.rels>&#65279;<?xml version="1.0" encoding="UTF-8" standalone="yes"?>
<Relationships xmlns="http://schemas.openxmlformats.org/package/2006/relationships">
  <Relationship Id="rId3" Type="http://schemas.openxmlformats.org/officeDocument/2006/relationships/hyperlink" Target="mailto:michael.callahan@kattenlaw.com" TargetMode="External" />
  <Relationship Id="rId2" Type="http://schemas.openxmlformats.org/officeDocument/2006/relationships/notesSlide" Target="../notesSlides/notesSlide2.xml" />
  <Relationship Id="rId1" Type="http://schemas.openxmlformats.org/officeDocument/2006/relationships/slideLayout" Target="../slideLayouts/slideLayout2.xml" />
  <Relationship Id="rId4" Type="http://schemas.openxmlformats.org/officeDocument/2006/relationships/image" Target="../media/image4.png" />
</Relationships>
</file>

<file path=ppt/slides/_rels/slide20.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21.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22.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23.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24.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25.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26.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27.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28.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29.xml.rels>&#65279;<?xml version="1.0" encoding="UTF-8" standalone="yes"?>
<Relationships xmlns="http://schemas.openxmlformats.org/package/2006/relationships">
  <Relationship Id="rId3" Type="http://schemas.openxmlformats.org/officeDocument/2006/relationships/image" Target="../media/image5.png" />
  <Relationship Id="rId2" Type="http://schemas.openxmlformats.org/officeDocument/2006/relationships/notesSlide" Target="../notesSlides/notesSlide3.xml" />
  <Relationship Id="rId1" Type="http://schemas.openxmlformats.org/officeDocument/2006/relationships/slideLayout" Target="../slideLayouts/slideLayout12.xml" />
</Relationships>
</file>

<file path=ppt/slides/_rels/slide3.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4.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5.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6.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7.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8.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_rels/slide9.xml.rels>&#65279;<?xml version="1.0" encoding="UTF-8" standalone="yes"?>
<Relationships xmlns="http://schemas.openxmlformats.org/package/2006/relationships">
  <Relationship Id="rId1" Type="http://schemas.openxmlformats.org/officeDocument/2006/relationships/slideLayout" Target="../slideLayouts/slideLayout13.xml"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ctrTitle"/>
          </p:nvPr>
        </p:nvSpPr>
        <p:spPr>
          <a:xfrm>
            <a:off x="2590800" y="744473"/>
            <a:ext cx="6324600" cy="1890712"/>
          </a:xfrm>
        </p:spPr>
        <p:txBody>
          <a:bodyPr/>
          <a:lstStyle/>
          <a:p>
            <a:pPr algn="ctr"/>
            <a:r>
              <a:rPr lang="en-US" altLang="en-US" sz="2800" dirty="0" smtClean="0"/>
              <a:t>Illinois Association Medical Staff Services 38</a:t>
            </a:r>
            <a:r>
              <a:rPr lang="en-US" altLang="en-US" sz="2800" baseline="30000" dirty="0" smtClean="0"/>
              <a:t>th</a:t>
            </a:r>
            <a:r>
              <a:rPr lang="en-US" altLang="en-US" sz="2800" dirty="0" smtClean="0"/>
              <a:t> Annual </a:t>
            </a:r>
            <a:br>
              <a:rPr lang="en-US" altLang="en-US" sz="2800" dirty="0" smtClean="0"/>
            </a:br>
            <a:r>
              <a:rPr lang="en-US" altLang="en-US" sz="2800" dirty="0" smtClean="0"/>
              <a:t>Education Conference</a:t>
            </a:r>
          </a:p>
        </p:txBody>
      </p:sp>
      <p:sp>
        <p:nvSpPr>
          <p:cNvPr id="3075" name="Rectangle 7"/>
          <p:cNvSpPr>
            <a:spLocks noGrp="1" noChangeArrowheads="1"/>
          </p:cNvSpPr>
          <p:nvPr>
            <p:ph type="subTitle" idx="1"/>
          </p:nvPr>
        </p:nvSpPr>
        <p:spPr>
          <a:xfrm>
            <a:off x="2573079" y="3657600"/>
            <a:ext cx="6360042" cy="1219200"/>
          </a:xfrm>
        </p:spPr>
        <p:txBody>
          <a:bodyPr/>
          <a:lstStyle/>
          <a:p>
            <a:pPr marL="0" indent="0" algn="ctr">
              <a:buNone/>
            </a:pPr>
            <a:r>
              <a:rPr lang="en-US" altLang="en-US" sz="2050" b="1" dirty="0" smtClean="0"/>
              <a:t>Privileging Nightmares and the Legal Ramifications </a:t>
            </a:r>
          </a:p>
        </p:txBody>
      </p:sp>
      <p:sp>
        <p:nvSpPr>
          <p:cNvPr id="3076" name="Text Box 8"/>
          <p:cNvSpPr txBox="1">
            <a:spLocks noChangeArrowheads="1"/>
          </p:cNvSpPr>
          <p:nvPr/>
        </p:nvSpPr>
        <p:spPr bwMode="auto">
          <a:xfrm>
            <a:off x="2542003" y="5105400"/>
            <a:ext cx="52070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30000"/>
              </a:spcBef>
              <a:spcAft>
                <a:spcPct val="25000"/>
              </a:spcAft>
              <a:buClr>
                <a:srgbClr val="C5A901"/>
              </a:buClr>
              <a:buFont typeface="Wingdings" pitchFamily="2" charset="2"/>
              <a:buChar char="§"/>
              <a:defRPr sz="2400">
                <a:solidFill>
                  <a:schemeClr val="tx1"/>
                </a:solidFill>
                <a:latin typeface="Arial" charset="0"/>
              </a:defRPr>
            </a:lvl1pPr>
            <a:lvl2pPr marL="742950" indent="-285750" eaLnBrk="0" hangingPunct="0">
              <a:spcBef>
                <a:spcPct val="30000"/>
              </a:spcBef>
              <a:spcAft>
                <a:spcPct val="25000"/>
              </a:spcAft>
              <a:buClr>
                <a:srgbClr val="C5A901"/>
              </a:buClr>
              <a:buChar char="•"/>
              <a:defRPr sz="2200">
                <a:solidFill>
                  <a:schemeClr val="tx1"/>
                </a:solidFill>
                <a:latin typeface="Arial" charset="0"/>
              </a:defRPr>
            </a:lvl2pPr>
            <a:lvl3pPr marL="1143000" indent="-228600" eaLnBrk="0" hangingPunct="0">
              <a:spcBef>
                <a:spcPct val="30000"/>
              </a:spcBef>
              <a:spcAft>
                <a:spcPct val="25000"/>
              </a:spcAft>
              <a:buClr>
                <a:srgbClr val="C5A901"/>
              </a:buClr>
              <a:buFont typeface="Symbol" pitchFamily="18" charset="2"/>
              <a:buChar char="-"/>
              <a:defRPr sz="2200">
                <a:solidFill>
                  <a:schemeClr val="tx1"/>
                </a:solidFill>
                <a:latin typeface="Arial" charset="0"/>
              </a:defRPr>
            </a:lvl3pPr>
            <a:lvl4pPr marL="1600200" indent="-228600" eaLnBrk="0" hangingPunct="0">
              <a:spcBef>
                <a:spcPct val="30000"/>
              </a:spcBef>
              <a:spcAft>
                <a:spcPct val="25000"/>
              </a:spcAft>
              <a:buClr>
                <a:srgbClr val="C5A901"/>
              </a:buClr>
              <a:buSzPct val="65000"/>
              <a:buFont typeface="Wingdings" pitchFamily="2" charset="2"/>
              <a:buChar char="v"/>
              <a:defRPr sz="2200">
                <a:solidFill>
                  <a:schemeClr val="tx1"/>
                </a:solidFill>
                <a:latin typeface="Arial" charset="0"/>
              </a:defRPr>
            </a:lvl4pPr>
            <a:lvl5pPr marL="2057400" indent="-228600" eaLnBrk="0"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5pPr>
            <a:lvl6pPr marL="25146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6pPr>
            <a:lvl7pPr marL="29718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7pPr>
            <a:lvl8pPr marL="34290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8pPr>
            <a:lvl9pPr marL="38862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9pPr>
          </a:lstStyle>
          <a:p>
            <a:pPr lvl="0" eaLnBrk="1" hangingPunct="1">
              <a:spcBef>
                <a:spcPct val="50000"/>
              </a:spcBef>
              <a:spcAft>
                <a:spcPct val="0"/>
              </a:spcAft>
              <a:buClrTx/>
              <a:buNone/>
            </a:pPr>
            <a:r>
              <a:rPr lang="fi-FI" altLang="en-US" sz="1600" dirty="0">
                <a:solidFill>
                  <a:srgbClr val="004961"/>
                </a:solidFill>
              </a:rPr>
              <a:t>Michael R. Callahan</a:t>
            </a:r>
            <a:br>
              <a:rPr lang="fi-FI" altLang="en-US" sz="1600" dirty="0">
                <a:solidFill>
                  <a:srgbClr val="004961"/>
                </a:solidFill>
              </a:rPr>
            </a:br>
            <a:r>
              <a:rPr lang="fi-FI" altLang="en-US" sz="1600" dirty="0"/>
              <a:t>Katten Muchin Rosenman LLP</a:t>
            </a:r>
            <a:br>
              <a:rPr lang="fi-FI" altLang="en-US" sz="1600" dirty="0"/>
            </a:br>
            <a:r>
              <a:rPr lang="fi-FI" altLang="en-US" sz="1600" dirty="0"/>
              <a:t>312-902-5634 (phone)</a:t>
            </a:r>
            <a:br>
              <a:rPr lang="fi-FI" altLang="en-US" sz="1600" dirty="0"/>
            </a:br>
            <a:r>
              <a:rPr lang="fi-FI" altLang="en-US" sz="1600" dirty="0"/>
              <a:t>michael.callahan@kattenlaw.com</a:t>
            </a:r>
          </a:p>
        </p:txBody>
      </p:sp>
      <p:sp>
        <p:nvSpPr>
          <p:cNvPr id="4" name="Rectangle 3"/>
          <p:cNvSpPr/>
          <p:nvPr/>
        </p:nvSpPr>
        <p:spPr>
          <a:xfrm>
            <a:off x="2438400" y="6477000"/>
            <a:ext cx="2133600" cy="22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smtClean="0">
                <a:solidFill>
                  <a:schemeClr val="tx1"/>
                </a:solidFill>
              </a:rPr>
              <a:t>138427112</a:t>
            </a:r>
            <a:endParaRPr lang="en-US" sz="900" dirty="0">
              <a:solidFill>
                <a:schemeClr val="tx1"/>
              </a:solidFill>
            </a:endParaRPr>
          </a:p>
        </p:txBody>
      </p:sp>
      <p:sp>
        <p:nvSpPr>
          <p:cNvPr id="6" name="Rectangle 7"/>
          <p:cNvSpPr txBox="1">
            <a:spLocks noChangeArrowheads="1"/>
          </p:cNvSpPr>
          <p:nvPr/>
        </p:nvSpPr>
        <p:spPr bwMode="auto">
          <a:xfrm>
            <a:off x="2542003" y="2857500"/>
            <a:ext cx="636004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eaLnBrk="1" fontAlgn="base" hangingPunct="1">
              <a:spcBef>
                <a:spcPct val="30000"/>
              </a:spcBef>
              <a:spcAft>
                <a:spcPct val="25000"/>
              </a:spcAft>
              <a:buClr>
                <a:srgbClr val="C5A901"/>
              </a:buClr>
              <a:buFont typeface="Wingdings" pitchFamily="2" charset="2"/>
              <a:buNone/>
              <a:defRPr sz="2400">
                <a:solidFill>
                  <a:schemeClr val="tx1">
                    <a:lumMod val="65000"/>
                    <a:lumOff val="35000"/>
                  </a:schemeClr>
                </a:solidFill>
                <a:latin typeface="+mn-lt"/>
                <a:ea typeface="+mn-ea"/>
                <a:cs typeface="+mn-cs"/>
              </a:defRPr>
            </a:lvl1pPr>
            <a:lvl2pPr marL="742950" indent="-285750" algn="l" rtl="0" eaLnBrk="1" fontAlgn="base" hangingPunct="1">
              <a:spcBef>
                <a:spcPct val="30000"/>
              </a:spcBef>
              <a:spcAft>
                <a:spcPct val="25000"/>
              </a:spcAft>
              <a:buClr>
                <a:srgbClr val="C5A901"/>
              </a:buClr>
              <a:buChar char="•"/>
              <a:defRPr sz="2200">
                <a:solidFill>
                  <a:schemeClr val="tx1"/>
                </a:solidFill>
                <a:latin typeface="+mn-lt"/>
              </a:defRPr>
            </a:lvl2pPr>
            <a:lvl3pPr marL="1143000" indent="-228600" algn="l" rtl="0" eaLnBrk="1" fontAlgn="base" hangingPunct="1">
              <a:spcBef>
                <a:spcPct val="30000"/>
              </a:spcBef>
              <a:spcAft>
                <a:spcPct val="25000"/>
              </a:spcAft>
              <a:buClr>
                <a:srgbClr val="C5A901"/>
              </a:buClr>
              <a:buFont typeface="Symbol" pitchFamily="18" charset="2"/>
              <a:buChar char="-"/>
              <a:defRPr sz="2200">
                <a:solidFill>
                  <a:schemeClr val="tx1"/>
                </a:solidFill>
                <a:latin typeface="+mn-lt"/>
              </a:defRPr>
            </a:lvl3pPr>
            <a:lvl4pPr marL="1600200" indent="-228600" algn="l" rtl="0" eaLnBrk="1" fontAlgn="base" hangingPunct="1">
              <a:spcBef>
                <a:spcPct val="30000"/>
              </a:spcBef>
              <a:spcAft>
                <a:spcPct val="25000"/>
              </a:spcAft>
              <a:buClr>
                <a:srgbClr val="C5A901"/>
              </a:buClr>
              <a:buSzPct val="65000"/>
              <a:buFont typeface="Wingdings" pitchFamily="2" charset="2"/>
              <a:buChar char="v"/>
              <a:defRPr sz="2200">
                <a:solidFill>
                  <a:schemeClr val="tx1"/>
                </a:solidFill>
                <a:latin typeface="+mn-lt"/>
              </a:defRPr>
            </a:lvl4pPr>
            <a:lvl5pPr marL="2057400" indent="-228600" algn="l" rtl="0" eaLnBrk="1" fontAlgn="base" hangingPunct="1">
              <a:spcBef>
                <a:spcPct val="30000"/>
              </a:spcBef>
              <a:spcAft>
                <a:spcPct val="25000"/>
              </a:spcAft>
              <a:buClr>
                <a:srgbClr val="C5A901"/>
              </a:buClr>
              <a:buSzPct val="70000"/>
              <a:buFont typeface="Wingdings" pitchFamily="2" charset="2"/>
              <a:buChar char="Ø"/>
              <a:defRPr sz="2200">
                <a:solidFill>
                  <a:schemeClr val="tx1"/>
                </a:solidFill>
                <a:latin typeface="+mn-lt"/>
              </a:defRPr>
            </a:lvl5pPr>
            <a:lvl6pPr marL="2514600" indent="-228600" algn="l" rtl="0" eaLnBrk="1" fontAlgn="base" hangingPunct="1">
              <a:spcBef>
                <a:spcPct val="30000"/>
              </a:spcBef>
              <a:spcAft>
                <a:spcPct val="25000"/>
              </a:spcAft>
              <a:buClr>
                <a:srgbClr val="91A75A"/>
              </a:buClr>
              <a:buSzPct val="70000"/>
              <a:buFont typeface="Wingdings" pitchFamily="2" charset="2"/>
              <a:buChar char="Ø"/>
              <a:defRPr sz="2200">
                <a:solidFill>
                  <a:schemeClr val="tx1"/>
                </a:solidFill>
                <a:latin typeface="+mn-lt"/>
              </a:defRPr>
            </a:lvl6pPr>
            <a:lvl7pPr marL="2971800" indent="-228600" algn="l" rtl="0" eaLnBrk="1" fontAlgn="base" hangingPunct="1">
              <a:spcBef>
                <a:spcPct val="30000"/>
              </a:spcBef>
              <a:spcAft>
                <a:spcPct val="25000"/>
              </a:spcAft>
              <a:buClr>
                <a:srgbClr val="91A75A"/>
              </a:buClr>
              <a:buSzPct val="70000"/>
              <a:buFont typeface="Wingdings" pitchFamily="2" charset="2"/>
              <a:buChar char="Ø"/>
              <a:defRPr sz="2200">
                <a:solidFill>
                  <a:schemeClr val="tx1"/>
                </a:solidFill>
                <a:latin typeface="+mn-lt"/>
              </a:defRPr>
            </a:lvl7pPr>
            <a:lvl8pPr marL="3429000" indent="-228600" algn="l" rtl="0" eaLnBrk="1" fontAlgn="base" hangingPunct="1">
              <a:spcBef>
                <a:spcPct val="30000"/>
              </a:spcBef>
              <a:spcAft>
                <a:spcPct val="25000"/>
              </a:spcAft>
              <a:buClr>
                <a:srgbClr val="91A75A"/>
              </a:buClr>
              <a:buSzPct val="70000"/>
              <a:buFont typeface="Wingdings" pitchFamily="2" charset="2"/>
              <a:buChar char="Ø"/>
              <a:defRPr sz="2200">
                <a:solidFill>
                  <a:schemeClr val="tx1"/>
                </a:solidFill>
                <a:latin typeface="+mn-lt"/>
              </a:defRPr>
            </a:lvl8pPr>
            <a:lvl9pPr marL="3886200" indent="-228600" algn="l" rtl="0" eaLnBrk="1" fontAlgn="base" hangingPunct="1">
              <a:spcBef>
                <a:spcPct val="30000"/>
              </a:spcBef>
              <a:spcAft>
                <a:spcPct val="25000"/>
              </a:spcAft>
              <a:buClr>
                <a:srgbClr val="91A75A"/>
              </a:buClr>
              <a:buSzPct val="70000"/>
              <a:buFont typeface="Wingdings" pitchFamily="2" charset="2"/>
              <a:buChar char="Ø"/>
              <a:defRPr sz="2200">
                <a:solidFill>
                  <a:schemeClr val="tx1"/>
                </a:solidFill>
                <a:latin typeface="+mn-lt"/>
              </a:defRPr>
            </a:lvl9pPr>
          </a:lstStyle>
          <a:p>
            <a:pPr algn="ctr"/>
            <a:r>
              <a:rPr lang="en-US" altLang="en-US" sz="2050" b="1" kern="0" dirty="0" smtClean="0"/>
              <a:t>April 10-12, 2019</a:t>
            </a:r>
            <a:br>
              <a:rPr lang="en-US" altLang="en-US" sz="2050" b="1" kern="0" dirty="0" smtClean="0"/>
            </a:br>
            <a:endParaRPr lang="en-US" altLang="en-US" sz="2050" b="1" kern="0" dirty="0" smtClean="0"/>
          </a:p>
        </p:txBody>
      </p:sp>
    </p:spTree>
    <p:extLst>
      <p:ext uri="{BB962C8B-B14F-4D97-AF65-F5344CB8AC3E}">
        <p14:creationId xmlns:p14="http://schemas.microsoft.com/office/powerpoint/2010/main" val="2471217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029200"/>
          </a:xfrm>
        </p:spPr>
        <p:txBody>
          <a:bodyPr>
            <a:normAutofit/>
          </a:bodyPr>
          <a:lstStyle/>
          <a:p>
            <a:r>
              <a:rPr lang="en-US" sz="2200" b="1" dirty="0"/>
              <a:t>MS.06.01.05 – </a:t>
            </a:r>
            <a:r>
              <a:rPr lang="en-US" sz="2200" b="1" dirty="0" smtClean="0"/>
              <a:t>Privileging</a:t>
            </a:r>
          </a:p>
          <a:p>
            <a:pPr lvl="1"/>
            <a:r>
              <a:rPr lang="en-US" sz="1800" dirty="0" smtClean="0"/>
              <a:t>Organized </a:t>
            </a:r>
            <a:r>
              <a:rPr lang="en-US" sz="1800" dirty="0"/>
              <a:t>Medical Staff is responsible for planning and implementing a privileging process.  The process typically entails the </a:t>
            </a:r>
            <a:r>
              <a:rPr lang="en-US" sz="1800" dirty="0" smtClean="0"/>
              <a:t>following</a:t>
            </a:r>
            <a:r>
              <a:rPr lang="en-US" sz="1800" dirty="0"/>
              <a:t>:</a:t>
            </a:r>
          </a:p>
          <a:p>
            <a:pPr lvl="2"/>
            <a:r>
              <a:rPr lang="en-US" dirty="0" smtClean="0"/>
              <a:t>Developing </a:t>
            </a:r>
            <a:r>
              <a:rPr lang="en-US" dirty="0"/>
              <a:t>and improving a procedural list </a:t>
            </a:r>
            <a:endParaRPr lang="en-US" dirty="0" smtClean="0"/>
          </a:p>
          <a:p>
            <a:pPr lvl="2"/>
            <a:r>
              <a:rPr lang="en-US" dirty="0" smtClean="0"/>
              <a:t>Processing </a:t>
            </a:r>
            <a:r>
              <a:rPr lang="en-US" dirty="0"/>
              <a:t>the application</a:t>
            </a:r>
          </a:p>
          <a:p>
            <a:pPr lvl="2"/>
            <a:r>
              <a:rPr lang="en-US" dirty="0"/>
              <a:t>Evaluating applicant-specific information.</a:t>
            </a:r>
          </a:p>
          <a:p>
            <a:pPr lvl="2"/>
            <a:r>
              <a:rPr lang="en-US" dirty="0"/>
              <a:t>Submitting recommendations to the governing body for applicant – specific delineated privileges.</a:t>
            </a:r>
          </a:p>
          <a:p>
            <a:pPr lvl="2"/>
            <a:r>
              <a:rPr lang="en-US" dirty="0" smtClean="0"/>
              <a:t>Notifying </a:t>
            </a:r>
            <a:r>
              <a:rPr lang="en-US" dirty="0"/>
              <a:t>the applicant, relevant personnel, and, as required by law, external entities of the privileging decision. </a:t>
            </a:r>
          </a:p>
          <a:p>
            <a:pPr lvl="2"/>
            <a:r>
              <a:rPr lang="en-US" dirty="0" smtClean="0"/>
              <a:t>Monitoring </a:t>
            </a:r>
            <a:r>
              <a:rPr lang="en-US" dirty="0"/>
              <a:t>the use of privileges and quality of care issues.</a:t>
            </a:r>
          </a:p>
          <a:p>
            <a:pPr lvl="1">
              <a:lnSpc>
                <a:spcPts val="2300"/>
              </a:lnSpc>
              <a:spcBef>
                <a:spcPts val="400"/>
              </a:spcBef>
            </a:pPr>
            <a:endParaRPr lang="en-US" sz="1800" dirty="0" smtClean="0"/>
          </a:p>
          <a:p>
            <a:pPr lvl="2">
              <a:lnSpc>
                <a:spcPts val="2300"/>
              </a:lnSpc>
              <a:spcBef>
                <a:spcPts val="400"/>
              </a:spcBef>
            </a:pPr>
            <a:endParaRPr lang="en-US" sz="1700" dirty="0" smtClean="0"/>
          </a:p>
          <a:p>
            <a:pPr lvl="2">
              <a:lnSpc>
                <a:spcPts val="2300"/>
              </a:lnSpc>
              <a:spcBef>
                <a:spcPts val="400"/>
              </a:spcBef>
            </a:pPr>
            <a:endParaRPr lang="en-US" sz="1700" dirty="0" smtClean="0"/>
          </a:p>
          <a:p>
            <a:pPr marL="457200" lvl="1" indent="0">
              <a:buNone/>
            </a:pPr>
            <a:endParaRPr lang="en-US" dirty="0"/>
          </a:p>
          <a:p>
            <a:pPr marL="914400" lvl="2" indent="0">
              <a:buNone/>
            </a:pPr>
            <a:endParaRPr lang="en-US" sz="2000" dirty="0"/>
          </a:p>
          <a:p>
            <a:endParaRPr lang="en-US" dirty="0"/>
          </a:p>
        </p:txBody>
      </p:sp>
      <p:sp>
        <p:nvSpPr>
          <p:cNvPr id="2" name="Title 1"/>
          <p:cNvSpPr>
            <a:spLocks noGrp="1"/>
          </p:cNvSpPr>
          <p:nvPr>
            <p:ph type="title"/>
          </p:nvPr>
        </p:nvSpPr>
        <p:spPr>
          <a:prstGeom prst="rect">
            <a:avLst/>
          </a:prstGeom>
        </p:spPr>
        <p:txBody>
          <a:bodyPr/>
          <a:lstStyle/>
          <a:p>
            <a:r>
              <a:rPr lang="en-US" dirty="0"/>
              <a:t>Background </a:t>
            </a:r>
            <a:r>
              <a:rPr lang="en-US" sz="1600" dirty="0"/>
              <a:t>(cont’d)</a:t>
            </a:r>
          </a:p>
        </p:txBody>
      </p:sp>
    </p:spTree>
    <p:extLst>
      <p:ext uri="{BB962C8B-B14F-4D97-AF65-F5344CB8AC3E}">
        <p14:creationId xmlns:p14="http://schemas.microsoft.com/office/powerpoint/2010/main" val="16625875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US" dirty="0" smtClean="0"/>
              <a:t>The criteria for granting a new privilege[s] to a petitioner with a record of competent professional performance at the organization (for example, a practitioner seeking an additional privilege[s]) should include information from the Practitioner’s professional practices evaluation data, which are collected and accessed on an ongoing basis.</a:t>
            </a:r>
          </a:p>
          <a:p>
            <a:pPr lvl="1"/>
            <a:r>
              <a:rPr lang="en-US" dirty="0" smtClean="0"/>
              <a:t>For the applicant who does not have a current professional performance record at the privileging organization, current data should be collected during a time-limited period of privileged-specific professional performance monitoring conducted at the organization.</a:t>
            </a:r>
          </a:p>
          <a:p>
            <a:pPr lvl="1"/>
            <a:endParaRPr lang="en-US" dirty="0" smtClean="0"/>
          </a:p>
          <a:p>
            <a:pPr lvl="1"/>
            <a:endParaRPr lang="en-US" dirty="0" smtClean="0"/>
          </a:p>
          <a:p>
            <a:endParaRPr lang="en-US" dirty="0"/>
          </a:p>
        </p:txBody>
      </p:sp>
      <p:sp>
        <p:nvSpPr>
          <p:cNvPr id="2" name="Title 1"/>
          <p:cNvSpPr>
            <a:spLocks noGrp="1"/>
          </p:cNvSpPr>
          <p:nvPr>
            <p:ph type="title"/>
          </p:nvPr>
        </p:nvSpPr>
        <p:spPr/>
        <p:txBody>
          <a:bodyPr/>
          <a:lstStyle/>
          <a:p>
            <a:r>
              <a:rPr lang="en-US" dirty="0" smtClean="0"/>
              <a:t>Background </a:t>
            </a:r>
            <a:r>
              <a:rPr lang="en-US" sz="1600" dirty="0" smtClean="0"/>
              <a:t>(cont’d)</a:t>
            </a:r>
            <a:endParaRPr lang="en-US" sz="1600" dirty="0"/>
          </a:p>
        </p:txBody>
      </p:sp>
    </p:spTree>
    <p:extLst>
      <p:ext uri="{BB962C8B-B14F-4D97-AF65-F5344CB8AC3E}">
        <p14:creationId xmlns:p14="http://schemas.microsoft.com/office/powerpoint/2010/main" val="17869008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MS.08.01.01 - Focused Professional Practice Evaluation</a:t>
            </a:r>
          </a:p>
          <a:p>
            <a:pPr lvl="1"/>
            <a:r>
              <a:rPr lang="en-US" dirty="0" smtClean="0"/>
              <a:t>Focused professional practice evaluation is a process by which the organization evaluates the privilege specific competence of the practitioner who does not have documented evidence of competently performing the requested privilege at the organization.  This process may also be used when a question arises regarding a currently privileged practitioner’s ability to provide safe, high quality patient care.  Focused professional practice evaluation is a time-limited period during which the organization evaluates and determines the practitioner’s professional performance.</a:t>
            </a:r>
          </a:p>
          <a:p>
            <a:pPr lvl="1"/>
            <a:r>
              <a:rPr lang="en-US" dirty="0" smtClean="0"/>
              <a:t>A period of focused professional practice evaluation is implemented for all initially requested privileges.</a:t>
            </a:r>
          </a:p>
          <a:p>
            <a:pPr lvl="1"/>
            <a:endParaRPr lang="en-US" dirty="0" smtClean="0"/>
          </a:p>
          <a:p>
            <a:pPr lvl="1"/>
            <a:endParaRPr lang="en-US" dirty="0" smtClean="0"/>
          </a:p>
          <a:p>
            <a:endParaRPr lang="en-US" dirty="0" smtClean="0"/>
          </a:p>
          <a:p>
            <a:endParaRPr lang="en-US" dirty="0"/>
          </a:p>
        </p:txBody>
      </p:sp>
      <p:sp>
        <p:nvSpPr>
          <p:cNvPr id="2" name="Title 1"/>
          <p:cNvSpPr>
            <a:spLocks noGrp="1"/>
          </p:cNvSpPr>
          <p:nvPr>
            <p:ph type="title"/>
          </p:nvPr>
        </p:nvSpPr>
        <p:spPr/>
        <p:txBody>
          <a:bodyPr/>
          <a:lstStyle/>
          <a:p>
            <a:r>
              <a:rPr lang="en-US" dirty="0" smtClean="0"/>
              <a:t>Background </a:t>
            </a:r>
            <a:r>
              <a:rPr lang="en-US" sz="1600" dirty="0" smtClean="0"/>
              <a:t>(cont’d)</a:t>
            </a:r>
            <a:endParaRPr lang="en-US" sz="1600" dirty="0"/>
          </a:p>
        </p:txBody>
      </p:sp>
    </p:spTree>
    <p:extLst>
      <p:ext uri="{BB962C8B-B14F-4D97-AF65-F5344CB8AC3E}">
        <p14:creationId xmlns:p14="http://schemas.microsoft.com/office/powerpoint/2010/main" val="18549781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US" dirty="0" smtClean="0"/>
              <a:t>Focused professional practice evaluation is consistently implemented in accordance with the criteria and requirements defined by the organized medical staff. </a:t>
            </a:r>
          </a:p>
          <a:p>
            <a:pPr lvl="1"/>
            <a:r>
              <a:rPr lang="en-US" dirty="0" smtClean="0"/>
              <a:t>The triggers that indicate the need for performance monitoring are clearly defined.</a:t>
            </a:r>
          </a:p>
          <a:p>
            <a:pPr lvl="1"/>
            <a:r>
              <a:rPr lang="en-US" dirty="0" smtClean="0"/>
              <a:t>The decision to assign a period of performance monitoring to further access current competence is based on the evaluation of a Practitioner’s current clinical competence, practice behavior, and ability to perform the requested privilege.</a:t>
            </a:r>
          </a:p>
          <a:p>
            <a:pPr lvl="1"/>
            <a:r>
              <a:rPr lang="en-US" dirty="0" smtClean="0"/>
              <a:t>The measures employed to resolve performance issues are clearly defined.</a:t>
            </a:r>
          </a:p>
          <a:p>
            <a:endParaRPr lang="en-US" dirty="0" smtClean="0"/>
          </a:p>
          <a:p>
            <a:pPr lvl="2"/>
            <a:endParaRPr lang="en-US" dirty="0"/>
          </a:p>
        </p:txBody>
      </p:sp>
      <p:sp>
        <p:nvSpPr>
          <p:cNvPr id="2" name="Title 1"/>
          <p:cNvSpPr>
            <a:spLocks noGrp="1"/>
          </p:cNvSpPr>
          <p:nvPr>
            <p:ph type="title"/>
          </p:nvPr>
        </p:nvSpPr>
        <p:spPr/>
        <p:txBody>
          <a:bodyPr/>
          <a:lstStyle/>
          <a:p>
            <a:r>
              <a:rPr lang="en-US" dirty="0" smtClean="0"/>
              <a:t>Background </a:t>
            </a:r>
            <a:r>
              <a:rPr lang="en-US" sz="1600" dirty="0" smtClean="0"/>
              <a:t>(cont’d)</a:t>
            </a:r>
            <a:endParaRPr lang="en-US" sz="1600" dirty="0"/>
          </a:p>
        </p:txBody>
      </p:sp>
    </p:spTree>
    <p:extLst>
      <p:ext uri="{BB962C8B-B14F-4D97-AF65-F5344CB8AC3E}">
        <p14:creationId xmlns:p14="http://schemas.microsoft.com/office/powerpoint/2010/main" val="6060885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371600"/>
            <a:ext cx="8686800" cy="5257800"/>
          </a:xfrm>
        </p:spPr>
        <p:txBody>
          <a:bodyPr/>
          <a:lstStyle/>
          <a:p>
            <a:r>
              <a:rPr lang="en-US" sz="2200" b="1" dirty="0"/>
              <a:t>MS.08.01.03 – Ongoing Professional Practice Evaluation</a:t>
            </a:r>
          </a:p>
          <a:p>
            <a:pPr lvl="1">
              <a:spcBef>
                <a:spcPts val="33"/>
              </a:spcBef>
            </a:pPr>
            <a:r>
              <a:rPr lang="en-US" sz="1800" dirty="0"/>
              <a:t>The </a:t>
            </a:r>
            <a:r>
              <a:rPr lang="en-US" sz="1800" dirty="0" smtClean="0"/>
              <a:t>ongoing professional practice evaluation </a:t>
            </a:r>
            <a:r>
              <a:rPr lang="en-US" sz="1800" dirty="0"/>
              <a:t>allows the organization to identify professional practice trends that impact on quality care and patient safety.  Such identification may require </a:t>
            </a:r>
            <a:r>
              <a:rPr lang="en-US" sz="1800" dirty="0" smtClean="0"/>
              <a:t>intervention by </a:t>
            </a:r>
            <a:r>
              <a:rPr lang="en-US" sz="1800" dirty="0"/>
              <a:t>the organized medical staff.  The criteria used in the ongoing professional practice evaluation may include the following</a:t>
            </a:r>
            <a:r>
              <a:rPr lang="en-US" sz="1800" dirty="0" smtClean="0"/>
              <a:t>:</a:t>
            </a:r>
          </a:p>
          <a:p>
            <a:pPr lvl="2">
              <a:spcBef>
                <a:spcPts val="400"/>
              </a:spcBef>
              <a:spcAft>
                <a:spcPts val="500"/>
              </a:spcAft>
            </a:pPr>
            <a:r>
              <a:rPr lang="en-US" dirty="0" smtClean="0"/>
              <a:t>Review </a:t>
            </a:r>
            <a:r>
              <a:rPr lang="en-US" dirty="0"/>
              <a:t>of operative and other clinical procedures performed and their </a:t>
            </a:r>
            <a:r>
              <a:rPr lang="en-US" dirty="0" smtClean="0"/>
              <a:t>outcomes</a:t>
            </a:r>
          </a:p>
          <a:p>
            <a:pPr lvl="2">
              <a:spcBef>
                <a:spcPts val="400"/>
              </a:spcBef>
              <a:spcAft>
                <a:spcPts val="500"/>
              </a:spcAft>
            </a:pPr>
            <a:r>
              <a:rPr lang="en-US" dirty="0" smtClean="0"/>
              <a:t>Pattern </a:t>
            </a:r>
            <a:r>
              <a:rPr lang="en-US" dirty="0"/>
              <a:t>of blood and pharmaceutical usage</a:t>
            </a:r>
          </a:p>
          <a:p>
            <a:pPr lvl="2">
              <a:spcBef>
                <a:spcPts val="400"/>
              </a:spcBef>
              <a:spcAft>
                <a:spcPts val="500"/>
              </a:spcAft>
            </a:pPr>
            <a:r>
              <a:rPr lang="en-US" dirty="0"/>
              <a:t>Request for tests and procedures</a:t>
            </a:r>
          </a:p>
          <a:p>
            <a:pPr lvl="2">
              <a:spcBef>
                <a:spcPts val="400"/>
              </a:spcBef>
              <a:spcAft>
                <a:spcPts val="500"/>
              </a:spcAft>
            </a:pPr>
            <a:r>
              <a:rPr lang="en-US" dirty="0"/>
              <a:t>Length of stay patterns</a:t>
            </a:r>
          </a:p>
          <a:p>
            <a:pPr lvl="2">
              <a:spcBef>
                <a:spcPts val="400"/>
              </a:spcBef>
              <a:spcAft>
                <a:spcPts val="500"/>
              </a:spcAft>
            </a:pPr>
            <a:r>
              <a:rPr lang="en-US" dirty="0" smtClean="0"/>
              <a:t>Morbidity and </a:t>
            </a:r>
            <a:r>
              <a:rPr lang="en-US" dirty="0"/>
              <a:t>mortality data</a:t>
            </a:r>
          </a:p>
          <a:p>
            <a:pPr lvl="2">
              <a:spcBef>
                <a:spcPts val="400"/>
              </a:spcBef>
              <a:spcAft>
                <a:spcPts val="500"/>
              </a:spcAft>
            </a:pPr>
            <a:r>
              <a:rPr lang="en-US" dirty="0"/>
              <a:t>Practitioner’s use of </a:t>
            </a:r>
            <a:r>
              <a:rPr lang="en-US" dirty="0" smtClean="0"/>
              <a:t>consultants</a:t>
            </a:r>
          </a:p>
          <a:p>
            <a:pPr lvl="2">
              <a:spcBef>
                <a:spcPts val="400"/>
              </a:spcBef>
              <a:spcAft>
                <a:spcPts val="500"/>
              </a:spcAft>
            </a:pPr>
            <a:r>
              <a:rPr lang="en-US" dirty="0" smtClean="0"/>
              <a:t>Other </a:t>
            </a:r>
            <a:r>
              <a:rPr lang="en-US" dirty="0"/>
              <a:t>relevant criteria as </a:t>
            </a:r>
            <a:r>
              <a:rPr lang="en-US" dirty="0" smtClean="0"/>
              <a:t>determined </a:t>
            </a:r>
            <a:r>
              <a:rPr lang="en-US" dirty="0"/>
              <a:t>by the organized medical </a:t>
            </a:r>
            <a:r>
              <a:rPr lang="en-US" dirty="0" smtClean="0"/>
              <a:t>staff</a:t>
            </a:r>
            <a:endParaRPr lang="en-US" dirty="0"/>
          </a:p>
        </p:txBody>
      </p:sp>
      <p:sp>
        <p:nvSpPr>
          <p:cNvPr id="2" name="Title 1"/>
          <p:cNvSpPr>
            <a:spLocks noGrp="1"/>
          </p:cNvSpPr>
          <p:nvPr>
            <p:ph type="title"/>
          </p:nvPr>
        </p:nvSpPr>
        <p:spPr>
          <a:prstGeom prst="rect">
            <a:avLst/>
          </a:prstGeom>
        </p:spPr>
        <p:txBody>
          <a:bodyPr/>
          <a:lstStyle/>
          <a:p>
            <a:r>
              <a:rPr lang="en-US" dirty="0"/>
              <a:t>Background </a:t>
            </a:r>
            <a:r>
              <a:rPr lang="en-US" sz="1600" dirty="0"/>
              <a:t>(cont’d)</a:t>
            </a:r>
          </a:p>
        </p:txBody>
      </p:sp>
    </p:spTree>
    <p:extLst>
      <p:ext uri="{BB962C8B-B14F-4D97-AF65-F5344CB8AC3E}">
        <p14:creationId xmlns:p14="http://schemas.microsoft.com/office/powerpoint/2010/main" val="3568657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US" dirty="0" smtClean="0"/>
              <a:t>Relevant information obtained from the ongoing professional  practice evaluation is integrated into performance improvement activities.  These activities adhere to the organization’s policies or procedures intended to preserve any confidentiality or legal privilege of information established by applicable law.</a:t>
            </a:r>
          </a:p>
          <a:p>
            <a:pPr lvl="1"/>
            <a:r>
              <a:rPr lang="en-US" dirty="0" smtClean="0"/>
              <a:t>If there is uncertainty regarding the practitioner’s professional performance, the organized medical staff should follow the course of action defined in the medical staff bylaws for further evaluation of the practitioner.</a:t>
            </a:r>
          </a:p>
          <a:p>
            <a:pPr lvl="1"/>
            <a:r>
              <a:rPr lang="en-US" dirty="0" smtClean="0"/>
              <a:t>Ongoing professional practice evaluation information is factored into the decision to maintain existing privileges, exercise existing privileges, or to revoke an existing privilege prior to or at the time or renewal (MS.08.01.03)</a:t>
            </a:r>
            <a:endParaRPr lang="en-US" dirty="0"/>
          </a:p>
        </p:txBody>
      </p:sp>
      <p:sp>
        <p:nvSpPr>
          <p:cNvPr id="2" name="Title 1"/>
          <p:cNvSpPr>
            <a:spLocks noGrp="1"/>
          </p:cNvSpPr>
          <p:nvPr>
            <p:ph type="title"/>
          </p:nvPr>
        </p:nvSpPr>
        <p:spPr/>
        <p:txBody>
          <a:bodyPr/>
          <a:lstStyle/>
          <a:p>
            <a:r>
              <a:rPr lang="en-US" dirty="0" smtClean="0"/>
              <a:t>Background </a:t>
            </a:r>
            <a:r>
              <a:rPr lang="en-US" sz="1600" dirty="0" smtClean="0"/>
              <a:t>(cont’d)</a:t>
            </a:r>
            <a:endParaRPr lang="en-US" sz="1600" dirty="0"/>
          </a:p>
        </p:txBody>
      </p:sp>
    </p:spTree>
    <p:extLst>
      <p:ext uri="{BB962C8B-B14F-4D97-AF65-F5344CB8AC3E}">
        <p14:creationId xmlns:p14="http://schemas.microsoft.com/office/powerpoint/2010/main" val="23580479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47800"/>
            <a:ext cx="8534400" cy="4876800"/>
          </a:xfrm>
        </p:spPr>
        <p:txBody>
          <a:bodyPr/>
          <a:lstStyle/>
          <a:p>
            <a:pPr lvl="1"/>
            <a:r>
              <a:rPr lang="en-US" dirty="0" smtClean="0"/>
              <a:t>Frigo involved a lawsuit against a podiatrist and Silver Cross</a:t>
            </a:r>
          </a:p>
          <a:p>
            <a:pPr lvl="1"/>
            <a:r>
              <a:rPr lang="en-US" dirty="0" smtClean="0"/>
              <a:t>Patient alleged that podiatrist's negligence in performing a bunionectomy on an ulcerated foot resulted in osteomyelitis and the subsequent amputation of the foot in 1998</a:t>
            </a:r>
          </a:p>
          <a:p>
            <a:pPr lvl="1"/>
            <a:r>
              <a:rPr lang="en-US" dirty="0" smtClean="0"/>
              <a:t>The podiatrist was granted Level II surgical privileges to perform these procedures even though he did not have the required additional post-graduate surgical training required in the Bylaws as evidenced by completion of an approved surgical residency program or board eligibility or certification by the American Board of Podiatric Surgery at the time of his initial appointment in 1992</a:t>
            </a:r>
          </a:p>
          <a:p>
            <a:pPr lvl="1"/>
            <a:r>
              <a:rPr lang="en-US" dirty="0" smtClean="0"/>
              <a:t>At the time of his reappointment, the standard was changed to require a completed 12 month podiatric surgical residency training program, successful completion of the written eligibility exam and documentation of having completed 30 Level II operative procedures</a:t>
            </a:r>
            <a:endParaRPr lang="en-US" dirty="0"/>
          </a:p>
        </p:txBody>
      </p:sp>
      <p:sp>
        <p:nvSpPr>
          <p:cNvPr id="2" name="Title 1"/>
          <p:cNvSpPr>
            <a:spLocks noGrp="1"/>
          </p:cNvSpPr>
          <p:nvPr>
            <p:ph type="title"/>
          </p:nvPr>
        </p:nvSpPr>
        <p:spPr/>
        <p:txBody>
          <a:bodyPr/>
          <a:lstStyle/>
          <a:p>
            <a:r>
              <a:rPr lang="en-US" dirty="0" smtClean="0"/>
              <a:t>Frigo v. Silver Cross Hospital (2007)</a:t>
            </a:r>
            <a:endParaRPr lang="en-US" dirty="0"/>
          </a:p>
        </p:txBody>
      </p:sp>
    </p:spTree>
    <p:extLst>
      <p:ext uri="{BB962C8B-B14F-4D97-AF65-F5344CB8AC3E}">
        <p14:creationId xmlns:p14="http://schemas.microsoft.com/office/powerpoint/2010/main" val="4818985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US" dirty="0" smtClean="0"/>
              <a:t>Podiatrist never met these standards and was never grandfathered.  In 1998, when the alleged negligence occurred, he had only performed six Level II procedures and none of them at Silver Cross</a:t>
            </a:r>
          </a:p>
          <a:p>
            <a:pPr lvl="1"/>
            <a:r>
              <a:rPr lang="en-US" dirty="0" smtClean="0"/>
              <a:t>Frigo argued that because the podiatrist did not meet the required standard, he should have never been given the privileges to perform the surgery</a:t>
            </a:r>
          </a:p>
          <a:p>
            <a:pPr lvl="1"/>
            <a:r>
              <a:rPr lang="en-US" dirty="0" smtClean="0"/>
              <a:t>She further maintained that the granting of privileges to an unqualified practitioner who was never grandfathered was a violation of the hospital's duty to make sure that only qualified physicians are to be given surgical privileges. The hospital's breach of this duty caused her amputation because of podiatrist's negligence</a:t>
            </a:r>
          </a:p>
          <a:p>
            <a:pPr lvl="1"/>
            <a:r>
              <a:rPr lang="en-US" dirty="0" smtClean="0"/>
              <a:t>Jury reached a verdict of $7,775,668.02 against Silver Cross</a:t>
            </a:r>
          </a:p>
          <a:p>
            <a:pPr lvl="1"/>
            <a:r>
              <a:rPr lang="en-US" dirty="0" smtClean="0"/>
              <a:t>Podiatrist had previously settled for $900,000.00</a:t>
            </a:r>
          </a:p>
        </p:txBody>
      </p:sp>
      <p:sp>
        <p:nvSpPr>
          <p:cNvPr id="2" name="Title 1"/>
          <p:cNvSpPr>
            <a:spLocks noGrp="1"/>
          </p:cNvSpPr>
          <p:nvPr>
            <p:ph type="title"/>
          </p:nvPr>
        </p:nvSpPr>
        <p:spPr/>
        <p:txBody>
          <a:bodyPr/>
          <a:lstStyle/>
          <a:p>
            <a:r>
              <a:rPr lang="en-US" dirty="0" smtClean="0"/>
              <a:t>Frigo v. Silver Cross Hospital (2007) </a:t>
            </a:r>
            <a:r>
              <a:rPr lang="en-US" sz="1600" dirty="0" smtClean="0"/>
              <a:t>(cont’d)</a:t>
            </a:r>
            <a:endParaRPr lang="en-US" sz="1600" dirty="0"/>
          </a:p>
        </p:txBody>
      </p:sp>
    </p:spTree>
    <p:extLst>
      <p:ext uri="{BB962C8B-B14F-4D97-AF65-F5344CB8AC3E}">
        <p14:creationId xmlns:p14="http://schemas.microsoft.com/office/powerpoint/2010/main" val="17189660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US" sz="1800" dirty="0"/>
              <a:t>Hospital had argued that its criteria did not establish nor </a:t>
            </a:r>
            <a:r>
              <a:rPr lang="en-US" sz="1800" dirty="0" smtClean="0"/>
              <a:t>was there </a:t>
            </a:r>
            <a:r>
              <a:rPr lang="en-US" sz="1800" dirty="0"/>
              <a:t>an industry-wide standard governing the issuance </a:t>
            </a:r>
            <a:r>
              <a:rPr lang="en-US" sz="1800" dirty="0" smtClean="0"/>
              <a:t>of surgical </a:t>
            </a:r>
            <a:r>
              <a:rPr lang="en-US" sz="1800" dirty="0"/>
              <a:t>privileges to </a:t>
            </a:r>
            <a:r>
              <a:rPr lang="en-US" sz="1800" dirty="0" smtClean="0"/>
              <a:t>podiatrists</a:t>
            </a:r>
          </a:p>
          <a:p>
            <a:pPr lvl="1"/>
            <a:r>
              <a:rPr lang="en-US" sz="1800" dirty="0"/>
              <a:t>Hospital also maintained that there were no adverse outcomes </a:t>
            </a:r>
            <a:r>
              <a:rPr lang="en-US" sz="1800" dirty="0" smtClean="0"/>
              <a:t>or complaints </a:t>
            </a:r>
            <a:r>
              <a:rPr lang="en-US" sz="1800" dirty="0"/>
              <a:t>that otherwise would have justified </a:t>
            </a:r>
            <a:r>
              <a:rPr lang="en-US" sz="1800" dirty="0" smtClean="0"/>
              <a:t>non-reappointment in 1998</a:t>
            </a:r>
          </a:p>
          <a:p>
            <a:pPr lvl="1"/>
            <a:r>
              <a:rPr lang="en-US" sz="1800" dirty="0"/>
              <a:t>Court disagreed and held that the jury acted properly because </a:t>
            </a:r>
            <a:r>
              <a:rPr lang="en-US" sz="1800" dirty="0" smtClean="0"/>
              <a:t>the hospital's </a:t>
            </a:r>
            <a:r>
              <a:rPr lang="en-US" sz="1800" dirty="0"/>
              <a:t>bylaws and the 1992 and 1993 </a:t>
            </a:r>
            <a:r>
              <a:rPr lang="en-US" sz="1800" dirty="0" smtClean="0"/>
              <a:t>credentialing requirements </a:t>
            </a:r>
            <a:r>
              <a:rPr lang="en-US" sz="1800" dirty="0"/>
              <a:t>created an internal standard of care against </a:t>
            </a:r>
            <a:r>
              <a:rPr lang="en-US" sz="1800" dirty="0" smtClean="0"/>
              <a:t>which the </a:t>
            </a:r>
            <a:r>
              <a:rPr lang="en-US" sz="1800" dirty="0"/>
              <a:t>hospital's decision to grant privileges could be </a:t>
            </a:r>
            <a:r>
              <a:rPr lang="en-US" sz="1800" dirty="0" smtClean="0"/>
              <a:t>measured</a:t>
            </a:r>
          </a:p>
          <a:p>
            <a:pPr lvl="1"/>
            <a:r>
              <a:rPr lang="en-US" sz="1800" dirty="0"/>
              <a:t>Court noted that Dr. Kirchner had not been grandfathered and that </a:t>
            </a:r>
            <a:r>
              <a:rPr lang="en-US" sz="1800" dirty="0" smtClean="0"/>
              <a:t>there was </a:t>
            </a:r>
            <a:r>
              <a:rPr lang="en-US" sz="1800" dirty="0"/>
              <a:t>sufficient evidence to support a finding that the hospital </a:t>
            </a:r>
            <a:r>
              <a:rPr lang="en-US" sz="1800" dirty="0" smtClean="0"/>
              <a:t>had breached </a:t>
            </a:r>
            <a:r>
              <a:rPr lang="en-US" sz="1800" dirty="0"/>
              <a:t>its own standard, and hence, its duty to the patient</a:t>
            </a:r>
            <a:endParaRPr lang="en-US" sz="1800" dirty="0" smtClean="0"/>
          </a:p>
        </p:txBody>
      </p:sp>
      <p:sp>
        <p:nvSpPr>
          <p:cNvPr id="2" name="Title 1"/>
          <p:cNvSpPr>
            <a:spLocks noGrp="1"/>
          </p:cNvSpPr>
          <p:nvPr>
            <p:ph type="title"/>
          </p:nvPr>
        </p:nvSpPr>
        <p:spPr>
          <a:prstGeom prst="rect">
            <a:avLst/>
          </a:prstGeom>
        </p:spPr>
        <p:txBody>
          <a:bodyPr/>
          <a:lstStyle/>
          <a:p>
            <a:r>
              <a:rPr lang="en-US" dirty="0"/>
              <a:t>Frigo v. Silver Cross Hospital (2007</a:t>
            </a:r>
            <a:r>
              <a:rPr lang="en-US" dirty="0" smtClean="0"/>
              <a:t>) </a:t>
            </a:r>
            <a:r>
              <a:rPr lang="en-US" sz="1600" dirty="0" smtClean="0"/>
              <a:t>(</a:t>
            </a:r>
            <a:r>
              <a:rPr lang="en-US" sz="1600" dirty="0"/>
              <a:t>cont’d)</a:t>
            </a:r>
          </a:p>
        </p:txBody>
      </p:sp>
    </p:spTree>
    <p:extLst>
      <p:ext uri="{BB962C8B-B14F-4D97-AF65-F5344CB8AC3E}">
        <p14:creationId xmlns:p14="http://schemas.microsoft.com/office/powerpoint/2010/main" val="33539871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US" sz="1800" dirty="0"/>
              <a:t>This finding, coupled with the jury's determination that Dr. </a:t>
            </a:r>
            <a:r>
              <a:rPr lang="en-US" sz="1800" dirty="0" smtClean="0"/>
              <a:t>Kirchner's negligence </a:t>
            </a:r>
            <a:r>
              <a:rPr lang="en-US" sz="1800" dirty="0"/>
              <a:t>in treatment and follow up care of Frigo caused </a:t>
            </a:r>
            <a:r>
              <a:rPr lang="en-US" sz="1800" dirty="0" smtClean="0"/>
              <a:t>the amputation</a:t>
            </a:r>
            <a:r>
              <a:rPr lang="en-US" sz="1800" dirty="0"/>
              <a:t>, supported jury's finding that her injury would not have </a:t>
            </a:r>
            <a:r>
              <a:rPr lang="en-US" sz="1800" dirty="0" smtClean="0"/>
              <a:t>been caused </a:t>
            </a:r>
            <a:r>
              <a:rPr lang="en-US" sz="1800" dirty="0"/>
              <a:t>had the hospital not issued privileges to Dr. Kirchner in violation </a:t>
            </a:r>
            <a:r>
              <a:rPr lang="en-US" sz="1800" dirty="0" smtClean="0"/>
              <a:t>of its standards</a:t>
            </a:r>
          </a:p>
          <a:p>
            <a:pPr lvl="1"/>
            <a:r>
              <a:rPr lang="en-US" sz="1800" dirty="0"/>
              <a:t>Jury verdict was affirmed. Petition for leave to appeal to Illinois </a:t>
            </a:r>
            <a:r>
              <a:rPr lang="en-US" sz="1800" dirty="0" smtClean="0"/>
              <a:t>Supreme Court </a:t>
            </a:r>
            <a:r>
              <a:rPr lang="en-US" sz="1800" dirty="0"/>
              <a:t>was </a:t>
            </a:r>
            <a:r>
              <a:rPr lang="en-US" sz="1800" dirty="0" smtClean="0"/>
              <a:t>denied</a:t>
            </a:r>
          </a:p>
          <a:p>
            <a:pPr lvl="1"/>
            <a:r>
              <a:rPr lang="en-US" dirty="0" smtClean="0"/>
              <a:t>Lessons Learned?</a:t>
            </a:r>
            <a:endParaRPr lang="en-US" sz="1800" dirty="0" smtClean="0"/>
          </a:p>
        </p:txBody>
      </p:sp>
      <p:sp>
        <p:nvSpPr>
          <p:cNvPr id="2" name="Title 1"/>
          <p:cNvSpPr>
            <a:spLocks noGrp="1"/>
          </p:cNvSpPr>
          <p:nvPr>
            <p:ph type="title"/>
          </p:nvPr>
        </p:nvSpPr>
        <p:spPr>
          <a:prstGeom prst="rect">
            <a:avLst/>
          </a:prstGeom>
        </p:spPr>
        <p:txBody>
          <a:bodyPr/>
          <a:lstStyle/>
          <a:p>
            <a:r>
              <a:rPr lang="en-US" dirty="0"/>
              <a:t>Frigo v. Silver Cross Hospital (2007</a:t>
            </a:r>
            <a:r>
              <a:rPr lang="en-US" dirty="0" smtClean="0"/>
              <a:t>) </a:t>
            </a:r>
            <a:r>
              <a:rPr lang="en-US" sz="1600" dirty="0" smtClean="0"/>
              <a:t>(</a:t>
            </a:r>
            <a:r>
              <a:rPr lang="en-US" sz="1600" dirty="0"/>
              <a:t>cont’d)</a:t>
            </a:r>
          </a:p>
        </p:txBody>
      </p:sp>
    </p:spTree>
    <p:extLst>
      <p:ext uri="{BB962C8B-B14F-4D97-AF65-F5344CB8AC3E}">
        <p14:creationId xmlns:p14="http://schemas.microsoft.com/office/powerpoint/2010/main" val="36821292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82563" y="527050"/>
            <a:ext cx="8455025" cy="679450"/>
          </a:xfrm>
        </p:spPr>
        <p:txBody>
          <a:bodyPr/>
          <a:lstStyle/>
          <a:p>
            <a:pPr eaLnBrk="1" hangingPunct="1"/>
            <a:r>
              <a:rPr lang="en-US" altLang="en-US" sz="3200" dirty="0" smtClean="0"/>
              <a:t>Speaker Bios</a:t>
            </a:r>
          </a:p>
        </p:txBody>
      </p:sp>
      <p:sp>
        <p:nvSpPr>
          <p:cNvPr id="6147" name="Content Placeholder 2"/>
          <p:cNvSpPr>
            <a:spLocks noGrp="1"/>
          </p:cNvSpPr>
          <p:nvPr>
            <p:ph idx="1"/>
          </p:nvPr>
        </p:nvSpPr>
        <p:spPr/>
        <p:txBody>
          <a:bodyPr/>
          <a:lstStyle/>
          <a:p>
            <a:pPr lvl="2" eaLnBrk="1" fontAlgn="b" hangingPunct="1">
              <a:buFont typeface="Symbol" panose="05050102010706020507" pitchFamily="18" charset="2"/>
              <a:buNone/>
            </a:pPr>
            <a:endParaRPr lang="en-US" altLang="en-US" sz="2000" dirty="0" smtClean="0"/>
          </a:p>
          <a:p>
            <a:pPr lvl="2" eaLnBrk="1" fontAlgn="b" hangingPunct="1">
              <a:buFont typeface="Symbol" panose="05050102010706020507" pitchFamily="18" charset="2"/>
              <a:buNone/>
            </a:pPr>
            <a:endParaRPr lang="en-US" altLang="en-US" sz="2600" dirty="0" smtClean="0"/>
          </a:p>
          <a:p>
            <a:pPr lvl="1" eaLnBrk="1" fontAlgn="b" hangingPunct="1">
              <a:buFontTx/>
              <a:buNone/>
            </a:pPr>
            <a:endParaRPr lang="en-US" altLang="en-US" dirty="0" smtClean="0"/>
          </a:p>
          <a:p>
            <a:pPr eaLnBrk="1" hangingPunct="1"/>
            <a:endParaRPr lang="en-US" altLang="en-US" dirty="0" smtClean="0"/>
          </a:p>
          <a:p>
            <a:pPr eaLnBrk="1" hangingPunct="1"/>
            <a:endParaRPr lang="en-US" altLang="en-US" dirty="0" smtClean="0"/>
          </a:p>
        </p:txBody>
      </p:sp>
      <p:sp>
        <p:nvSpPr>
          <p:cNvPr id="6149" name="TextBox 10"/>
          <p:cNvSpPr txBox="1">
            <a:spLocks noChangeArrowheads="1"/>
          </p:cNvSpPr>
          <p:nvPr/>
        </p:nvSpPr>
        <p:spPr bwMode="auto">
          <a:xfrm>
            <a:off x="1798792" y="1454150"/>
            <a:ext cx="6908646" cy="464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288" tIns="18288" rIns="18288" bIns="18288">
            <a:no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600"/>
              </a:spcAft>
            </a:pPr>
            <a:r>
              <a:rPr lang="en-US" altLang="en-US" sz="1600" b="1" dirty="0">
                <a:solidFill>
                  <a:srgbClr val="000018"/>
                </a:solidFill>
              </a:rPr>
              <a:t>Michael R. </a:t>
            </a:r>
            <a:r>
              <a:rPr lang="en-US" altLang="en-US" sz="1600" b="1" dirty="0" smtClean="0">
                <a:solidFill>
                  <a:srgbClr val="000018"/>
                </a:solidFill>
              </a:rPr>
              <a:t>Callahan </a:t>
            </a:r>
            <a:r>
              <a:rPr lang="en-US" altLang="en-US" sz="1600" b="1" dirty="0">
                <a:solidFill>
                  <a:srgbClr val="000018"/>
                </a:solidFill>
              </a:rPr>
              <a:t>- </a:t>
            </a:r>
            <a:r>
              <a:rPr lang="en-US" altLang="en-US" sz="1600" b="1" dirty="0">
                <a:hlinkClick r:id="rId3"/>
              </a:rPr>
              <a:t>michael.callahan@kattenlaw.com</a:t>
            </a:r>
            <a:r>
              <a:rPr lang="en-US" altLang="en-US" sz="1600" b="1" dirty="0">
                <a:solidFill>
                  <a:srgbClr val="000018"/>
                </a:solidFill>
              </a:rPr>
              <a:t> </a:t>
            </a:r>
          </a:p>
          <a:p>
            <a:pPr eaLnBrk="1" hangingPunct="1">
              <a:spcAft>
                <a:spcPts val="600"/>
              </a:spcAft>
            </a:pPr>
            <a:r>
              <a:rPr lang="en-US" altLang="en-US" sz="1600" b="1" dirty="0" smtClean="0">
                <a:solidFill>
                  <a:srgbClr val="000018"/>
                </a:solidFill>
              </a:rPr>
              <a:t>Michael R. Callahan, JD</a:t>
            </a:r>
            <a:r>
              <a:rPr lang="en-US" altLang="en-US" sz="1600" dirty="0" smtClean="0">
                <a:solidFill>
                  <a:srgbClr val="000018"/>
                </a:solidFill>
              </a:rPr>
              <a:t>, is a senior attorney in the Health Care Practice Group at Katten Muchin Rosenman LLP in Chicago.  Callahan assists hospital, health system, and  medical staff clients on a variety of healthcare legal issues related to Accountable </a:t>
            </a:r>
            <a:r>
              <a:rPr lang="en-US" altLang="en-US" sz="1600" dirty="0">
                <a:solidFill>
                  <a:srgbClr val="000018"/>
                </a:solidFill>
              </a:rPr>
              <a:t>C</a:t>
            </a:r>
            <a:r>
              <a:rPr lang="en-US" altLang="en-US" sz="1600" dirty="0" smtClean="0">
                <a:solidFill>
                  <a:srgbClr val="000018"/>
                </a:solidFill>
              </a:rPr>
              <a:t>are </a:t>
            </a:r>
            <a:r>
              <a:rPr lang="en-US" altLang="en-US" sz="1600" dirty="0">
                <a:solidFill>
                  <a:srgbClr val="000018"/>
                </a:solidFill>
              </a:rPr>
              <a:t>O</a:t>
            </a:r>
            <a:r>
              <a:rPr lang="en-US" altLang="en-US" sz="1600" dirty="0" smtClean="0">
                <a:solidFill>
                  <a:srgbClr val="000018"/>
                </a:solidFill>
              </a:rPr>
              <a:t>rganizations (ACO), Patient Safety Organizations (PSO), healthcare antitrust issues, Health Insurance Portability and Accountability Act (HIPAA) and regulatory compliance, accreditation matters, general corporate transactions, medical staff credentialing, and hospital/medical staff relations.  He is a frequent speaker on topics including ACOs, healthcare reform, PSOs, healthcare liability and peer review maters, and serves as an advisory board member for HCPro’s Credentialing Resource Center.  He also was appointed as the  public member representative on he NAMSS board of directors.  Callahan was a professor in DePaul University’s Master of Laws in Health Law Program, where he taught a course on managed care.  After law school, he served as law clerk to Justice Daniel P. Ward of the Illinois Supreme Court.  Callahan also was the Chair of the Credentialing and Peer Review Practice Group for the American Health Lawyers Association.</a:t>
            </a:r>
            <a:endParaRPr lang="en-US" altLang="en-US" sz="1600" dirty="0">
              <a:solidFill>
                <a:srgbClr val="000018"/>
              </a:solidFill>
            </a:endParaRPr>
          </a:p>
        </p:txBody>
      </p:sp>
      <p:pic>
        <p:nvPicPr>
          <p:cNvPr id="2" name="Picture 1"/>
          <p:cNvPicPr>
            <a:picLocks noChangeAspect="1"/>
          </p:cNvPicPr>
          <p:nvPr/>
        </p:nvPicPr>
        <p:blipFill>
          <a:blip r:embed="rId4"/>
          <a:stretch>
            <a:fillRect/>
          </a:stretch>
        </p:blipFill>
        <p:spPr>
          <a:xfrm>
            <a:off x="106363" y="1454150"/>
            <a:ext cx="1371600" cy="1365274"/>
          </a:xfrm>
          <a:prstGeom prst="rect">
            <a:avLst/>
          </a:prstGeom>
        </p:spPr>
      </p:pic>
    </p:spTree>
    <p:extLst>
      <p:ext uri="{BB962C8B-B14F-4D97-AF65-F5344CB8AC3E}">
        <p14:creationId xmlns:p14="http://schemas.microsoft.com/office/powerpoint/2010/main" val="42251005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371600"/>
            <a:ext cx="8534400" cy="5105400"/>
          </a:xfrm>
        </p:spPr>
        <p:txBody>
          <a:bodyPr/>
          <a:lstStyle/>
          <a:p>
            <a:pPr lvl="1"/>
            <a:r>
              <a:rPr lang="en-US" sz="1800" dirty="0" smtClean="0"/>
              <a:t>DOJ </a:t>
            </a:r>
            <a:r>
              <a:rPr lang="en-US" sz="1800" dirty="0"/>
              <a:t>intervened in a False Claims Act lawsuit alleging that </a:t>
            </a:r>
            <a:r>
              <a:rPr lang="en-US" sz="1800" dirty="0" smtClean="0"/>
              <a:t>Satilla Regional </a:t>
            </a:r>
            <a:r>
              <a:rPr lang="en-US" sz="1800" dirty="0"/>
              <a:t>Medical Center and Dr. Najam Azmat submitted </a:t>
            </a:r>
            <a:r>
              <a:rPr lang="en-US" sz="1800" dirty="0" smtClean="0"/>
              <a:t>claims for </a:t>
            </a:r>
            <a:r>
              <a:rPr lang="en-US" sz="1800" dirty="0"/>
              <a:t>medical substandard and unnecessary services to </a:t>
            </a:r>
            <a:r>
              <a:rPr lang="en-US" sz="1800" dirty="0" smtClean="0"/>
              <a:t>Medicare and </a:t>
            </a:r>
            <a:r>
              <a:rPr lang="en-US" sz="1800" dirty="0"/>
              <a:t>Medicaid . The complaint alleges, among other things, </a:t>
            </a:r>
            <a:r>
              <a:rPr lang="en-US" sz="1800" dirty="0" smtClean="0"/>
              <a:t>that the </a:t>
            </a:r>
            <a:r>
              <a:rPr lang="en-US" sz="1800" dirty="0"/>
              <a:t>defendants submitted claims for medical </a:t>
            </a:r>
            <a:r>
              <a:rPr lang="en-US" sz="1800" dirty="0" smtClean="0"/>
              <a:t>procedures performed </a:t>
            </a:r>
            <a:r>
              <a:rPr lang="en-US" sz="1800" dirty="0"/>
              <a:t>by Dr. Azmat in Satilla’s Heart Center that the </a:t>
            </a:r>
            <a:r>
              <a:rPr lang="en-US" sz="1800" dirty="0" smtClean="0"/>
              <a:t>physician was </a:t>
            </a:r>
            <a:r>
              <a:rPr lang="en-US" sz="1800" dirty="0"/>
              <a:t>neither qualified </a:t>
            </a:r>
            <a:r>
              <a:rPr lang="en-US" sz="1800" dirty="0" smtClean="0"/>
              <a:t>nor </a:t>
            </a:r>
            <a:r>
              <a:rPr lang="en-US" sz="1800" dirty="0"/>
              <a:t>properly credentialed to perform. As </a:t>
            </a:r>
            <a:r>
              <a:rPr lang="en-US" sz="1800" dirty="0" smtClean="0"/>
              <a:t>a result</a:t>
            </a:r>
            <a:r>
              <a:rPr lang="en-US" sz="1800" dirty="0"/>
              <a:t>, at least one patient died and others were seriously injured.</a:t>
            </a:r>
          </a:p>
        </p:txBody>
      </p:sp>
      <p:sp>
        <p:nvSpPr>
          <p:cNvPr id="2" name="Title 1"/>
          <p:cNvSpPr>
            <a:spLocks noGrp="1"/>
          </p:cNvSpPr>
          <p:nvPr>
            <p:ph type="title"/>
          </p:nvPr>
        </p:nvSpPr>
        <p:spPr>
          <a:prstGeom prst="rect">
            <a:avLst/>
          </a:prstGeom>
        </p:spPr>
        <p:txBody>
          <a:bodyPr/>
          <a:lstStyle/>
          <a:p>
            <a:r>
              <a:rPr lang="en-US" sz="3600" dirty="0"/>
              <a:t>Rogers v. Azmat (2010)</a:t>
            </a:r>
          </a:p>
        </p:txBody>
      </p:sp>
    </p:spTree>
    <p:extLst>
      <p:ext uri="{BB962C8B-B14F-4D97-AF65-F5344CB8AC3E}">
        <p14:creationId xmlns:p14="http://schemas.microsoft.com/office/powerpoint/2010/main" val="2940120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dirty="0"/>
              <a:t>The complaint states that Satilla placed Dr. Azmat on staff even after learning that the hospital where he previously worked had restricted his privileges as a result of a high complication rate on his surgical procedures. The complaint also states that after Dr. Azmat joined the Satilla staff, the hospital management allowed him to perform endovascular procedures in the hospital’s Heart Center even though he lacked experience in performing such procedures and did not have privileges to perform them.</a:t>
            </a:r>
          </a:p>
          <a:p>
            <a:pPr lvl="1"/>
            <a:r>
              <a:rPr lang="en-US" dirty="0"/>
              <a:t>The complaint further states that the nurses in Satilla’s Heart Center recognized that Dr. Azmat was incompetent to perform endovascular procedures and repeatedly raised concerns with hospital management. Despite the nurse’s complaints and Dr. Azmat’s high complication rate, Satilla’s management continued to allow him to perform endovascular procedures and to bill federal health care programs for these services. </a:t>
            </a:r>
            <a:endParaRPr lang="en-US" dirty="0" smtClean="0"/>
          </a:p>
          <a:p>
            <a:pPr lvl="1"/>
            <a:r>
              <a:rPr lang="en-US" dirty="0" smtClean="0"/>
              <a:t>Settled </a:t>
            </a:r>
            <a:r>
              <a:rPr lang="en-US" dirty="0"/>
              <a:t>in 2012 for almost $900,000.00</a:t>
            </a:r>
            <a:r>
              <a:rPr lang="en-US" dirty="0" smtClean="0"/>
              <a:t>.</a:t>
            </a:r>
          </a:p>
          <a:p>
            <a:pPr lvl="1"/>
            <a:r>
              <a:rPr lang="en-US" dirty="0" smtClean="0"/>
              <a:t>Lessons Learned?</a:t>
            </a:r>
            <a:endParaRPr lang="en-US" dirty="0"/>
          </a:p>
          <a:p>
            <a:endParaRPr lang="en-US" dirty="0"/>
          </a:p>
        </p:txBody>
      </p:sp>
      <p:sp>
        <p:nvSpPr>
          <p:cNvPr id="3" name="Title 2"/>
          <p:cNvSpPr>
            <a:spLocks noGrp="1"/>
          </p:cNvSpPr>
          <p:nvPr>
            <p:ph type="title"/>
          </p:nvPr>
        </p:nvSpPr>
        <p:spPr/>
        <p:txBody>
          <a:bodyPr/>
          <a:lstStyle/>
          <a:p>
            <a:r>
              <a:rPr lang="en-US" sz="3200" dirty="0"/>
              <a:t>Rogers v. Azmat (2010</a:t>
            </a:r>
            <a:r>
              <a:rPr lang="en-US" sz="3200" dirty="0" smtClean="0"/>
              <a:t>)</a:t>
            </a:r>
            <a:r>
              <a:rPr lang="en-US" sz="1600" dirty="0" smtClean="0"/>
              <a:t> (cont'd)</a:t>
            </a:r>
            <a:endParaRPr lang="en-US" dirty="0"/>
          </a:p>
        </p:txBody>
      </p:sp>
    </p:spTree>
    <p:extLst>
      <p:ext uri="{BB962C8B-B14F-4D97-AF65-F5344CB8AC3E}">
        <p14:creationId xmlns:p14="http://schemas.microsoft.com/office/powerpoint/2010/main" val="22781344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371600"/>
            <a:ext cx="8534400" cy="4754563"/>
          </a:xfrm>
        </p:spPr>
        <p:txBody>
          <a:bodyPr/>
          <a:lstStyle/>
          <a:p>
            <a:pPr lvl="1"/>
            <a:r>
              <a:rPr lang="en-US" sz="1800" dirty="0"/>
              <a:t>Hospital with declining </a:t>
            </a:r>
            <a:r>
              <a:rPr lang="en-US" sz="1800" dirty="0" smtClean="0"/>
              <a:t>admissions is </a:t>
            </a:r>
            <a:r>
              <a:rPr lang="en-US" sz="1800" dirty="0"/>
              <a:t>interested in recruiting a well-known senior surgeon to its medical staff</a:t>
            </a:r>
            <a:r>
              <a:rPr lang="en-US" sz="1800" dirty="0" smtClean="0"/>
              <a:t>.</a:t>
            </a:r>
          </a:p>
          <a:p>
            <a:pPr lvl="1"/>
            <a:r>
              <a:rPr lang="en-US" sz="1800" dirty="0" smtClean="0"/>
              <a:t>The </a:t>
            </a:r>
            <a:r>
              <a:rPr lang="en-US" sz="1800" dirty="0"/>
              <a:t>surgeon is </a:t>
            </a:r>
            <a:r>
              <a:rPr lang="en-US" sz="1800" dirty="0" smtClean="0"/>
              <a:t>amenable to </a:t>
            </a:r>
            <a:r>
              <a:rPr lang="en-US" sz="1800" dirty="0"/>
              <a:t>making a move but needs to bring along a younger associate </a:t>
            </a:r>
            <a:r>
              <a:rPr lang="en-US" sz="1800" dirty="0" smtClean="0"/>
              <a:t>with admitting </a:t>
            </a:r>
            <a:r>
              <a:rPr lang="en-US" sz="1800" dirty="0"/>
              <a:t>and clinical privileges</a:t>
            </a:r>
            <a:r>
              <a:rPr lang="en-US" sz="1800" dirty="0" smtClean="0"/>
              <a:t>.</a:t>
            </a:r>
          </a:p>
          <a:p>
            <a:pPr lvl="1"/>
            <a:r>
              <a:rPr lang="en-US" sz="1800" dirty="0" smtClean="0"/>
              <a:t>The </a:t>
            </a:r>
            <a:r>
              <a:rPr lang="en-US" sz="1800" dirty="0"/>
              <a:t>Department of Surgery uses </a:t>
            </a:r>
            <a:r>
              <a:rPr lang="en-US" sz="1800" dirty="0" smtClean="0"/>
              <a:t>core privileging </a:t>
            </a:r>
            <a:r>
              <a:rPr lang="en-US" sz="1800" dirty="0"/>
              <a:t>in addition to identifying certain eligibility criteria in order to perform specialized surgical privileges based on training, experience and certain </a:t>
            </a:r>
            <a:r>
              <a:rPr lang="en-US" sz="1800" dirty="0" smtClean="0"/>
              <a:t>educational </a:t>
            </a:r>
            <a:r>
              <a:rPr lang="en-US" sz="1800" dirty="0"/>
              <a:t>requirements. </a:t>
            </a:r>
            <a:endParaRPr lang="en-US" sz="1800" dirty="0" smtClean="0"/>
          </a:p>
          <a:p>
            <a:pPr lvl="1"/>
            <a:r>
              <a:rPr lang="en-US" sz="1800" dirty="0" smtClean="0"/>
              <a:t>Although </a:t>
            </a:r>
            <a:r>
              <a:rPr lang="en-US" sz="1800" dirty="0"/>
              <a:t>this senior surgeon clearly has the qualifications and background to perform both </a:t>
            </a:r>
            <a:r>
              <a:rPr lang="en-US" sz="1800" dirty="0" smtClean="0"/>
              <a:t>the core and the specialized </a:t>
            </a:r>
            <a:r>
              <a:rPr lang="en-US" sz="1800" dirty="0"/>
              <a:t>services, the younger associate does not</a:t>
            </a:r>
            <a:r>
              <a:rPr lang="en-US" sz="1800" dirty="0" smtClean="0"/>
              <a:t>.</a:t>
            </a:r>
          </a:p>
          <a:p>
            <a:pPr lvl="1"/>
            <a:r>
              <a:rPr lang="en-US" sz="1800" dirty="0" smtClean="0"/>
              <a:t>Senior </a:t>
            </a:r>
            <a:r>
              <a:rPr lang="en-US" sz="1800" dirty="0"/>
              <a:t>surgeon threatens not to come to the hospital unless his associate is given all of the privileges so that, at a minimum, the associate can cover the surgeon when he is on vacation or </a:t>
            </a:r>
            <a:r>
              <a:rPr lang="en-US" sz="1800" dirty="0" smtClean="0"/>
              <a:t>at conferences.</a:t>
            </a:r>
          </a:p>
          <a:p>
            <a:endParaRPr lang="en-US" dirty="0"/>
          </a:p>
        </p:txBody>
      </p:sp>
      <p:sp>
        <p:nvSpPr>
          <p:cNvPr id="2" name="Title 1"/>
          <p:cNvSpPr>
            <a:spLocks noGrp="1"/>
          </p:cNvSpPr>
          <p:nvPr>
            <p:ph type="title"/>
          </p:nvPr>
        </p:nvSpPr>
        <p:spPr>
          <a:prstGeom prst="rect">
            <a:avLst/>
          </a:prstGeom>
        </p:spPr>
        <p:txBody>
          <a:bodyPr/>
          <a:lstStyle/>
          <a:p>
            <a:r>
              <a:rPr lang="en-US" dirty="0" smtClean="0"/>
              <a:t>Dr. Senior Surgeon and New Associate</a:t>
            </a:r>
            <a:endParaRPr lang="en-US" dirty="0"/>
          </a:p>
        </p:txBody>
      </p:sp>
    </p:spTree>
    <p:extLst>
      <p:ext uri="{BB962C8B-B14F-4D97-AF65-F5344CB8AC3E}">
        <p14:creationId xmlns:p14="http://schemas.microsoft.com/office/powerpoint/2010/main" val="31443364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3281" y="1219200"/>
            <a:ext cx="8420100" cy="5029200"/>
          </a:xfrm>
        </p:spPr>
        <p:txBody>
          <a:bodyPr/>
          <a:lstStyle/>
          <a:p>
            <a:pPr lvl="1"/>
            <a:r>
              <a:rPr lang="en-US" sz="1800" dirty="0"/>
              <a:t>The department chair is reluctant to recommend that privileges be granted in violation of their privileging standards but caves to the CEO’s pressure in light of the </a:t>
            </a:r>
            <a:r>
              <a:rPr lang="en-US" sz="1800" dirty="0" smtClean="0"/>
              <a:t>hospital’s </a:t>
            </a:r>
            <a:r>
              <a:rPr lang="en-US" sz="1800" dirty="0"/>
              <a:t>current financial situation</a:t>
            </a:r>
            <a:r>
              <a:rPr lang="en-US" sz="1800" dirty="0" smtClean="0"/>
              <a:t>.</a:t>
            </a:r>
          </a:p>
          <a:p>
            <a:pPr lvl="1"/>
            <a:r>
              <a:rPr lang="en-US" sz="1800" dirty="0"/>
              <a:t>All clinical privileges are given to the </a:t>
            </a:r>
            <a:r>
              <a:rPr lang="en-US" sz="1800" dirty="0" smtClean="0"/>
              <a:t>associate, but there was no additional monitoring, concurrent/net prospective review of cases or other effort to track performance.  No rationale was provided to explain why privileges were granted.</a:t>
            </a:r>
          </a:p>
          <a:p>
            <a:pPr lvl="1"/>
            <a:r>
              <a:rPr lang="en-US" sz="1800" dirty="0" smtClean="0"/>
              <a:t>Within </a:t>
            </a:r>
            <a:r>
              <a:rPr lang="en-US" sz="1800" dirty="0"/>
              <a:t>the first six months there </a:t>
            </a:r>
            <a:r>
              <a:rPr lang="en-US" sz="1800" dirty="0" smtClean="0"/>
              <a:t>were four </a:t>
            </a:r>
            <a:r>
              <a:rPr lang="en-US" sz="1800" dirty="0"/>
              <a:t>major adverse events involving complications, </a:t>
            </a:r>
            <a:r>
              <a:rPr lang="en-US" sz="1800" dirty="0" smtClean="0"/>
              <a:t>and post-op infections which led to two patient deaths.</a:t>
            </a:r>
          </a:p>
          <a:p>
            <a:pPr lvl="1"/>
            <a:r>
              <a:rPr lang="en-US" dirty="0" smtClean="0"/>
              <a:t>Lessons Learned?</a:t>
            </a:r>
            <a:endParaRPr lang="en-US" sz="1800" dirty="0"/>
          </a:p>
          <a:p>
            <a:pPr lvl="1"/>
            <a:endParaRPr lang="en-US" sz="1800" dirty="0"/>
          </a:p>
          <a:p>
            <a:endParaRPr lang="en-US" dirty="0"/>
          </a:p>
        </p:txBody>
      </p:sp>
      <p:sp>
        <p:nvSpPr>
          <p:cNvPr id="2" name="Title 1"/>
          <p:cNvSpPr>
            <a:spLocks noGrp="1"/>
          </p:cNvSpPr>
          <p:nvPr>
            <p:ph type="title"/>
          </p:nvPr>
        </p:nvSpPr>
        <p:spPr>
          <a:xfrm>
            <a:off x="102780" y="304800"/>
            <a:ext cx="8812619" cy="762000"/>
          </a:xfrm>
          <a:prstGeom prst="rect">
            <a:avLst/>
          </a:prstGeom>
        </p:spPr>
        <p:txBody>
          <a:bodyPr/>
          <a:lstStyle/>
          <a:p>
            <a:r>
              <a:rPr lang="en-US" dirty="0"/>
              <a:t>Dr. Senior Surgeon and New </a:t>
            </a:r>
            <a:r>
              <a:rPr lang="en-US" dirty="0" smtClean="0"/>
              <a:t>Associate </a:t>
            </a:r>
            <a:r>
              <a:rPr lang="en-US" sz="1600" dirty="0"/>
              <a:t>(cont’d)</a:t>
            </a:r>
          </a:p>
        </p:txBody>
      </p:sp>
    </p:spTree>
    <p:extLst>
      <p:ext uri="{BB962C8B-B14F-4D97-AF65-F5344CB8AC3E}">
        <p14:creationId xmlns:p14="http://schemas.microsoft.com/office/powerpoint/2010/main" val="25054277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US" dirty="0" smtClean="0"/>
              <a:t>Dr. Callahan is a senior physician who has been put on the hospital’s medical staff for 35 years and has just turned 70 years of age.</a:t>
            </a:r>
          </a:p>
          <a:p>
            <a:pPr lvl="1"/>
            <a:r>
              <a:rPr lang="en-US" dirty="0" smtClean="0"/>
              <a:t>Over that time, Dr. Callahan has been consistently reappointed with no change in privileges.  Although he has not had any serious quality of care problems, a review of his clinical privileges compared to his actual practice at the hospital would demonstrate that he has not performed many of the listed privileges for over 10 years.</a:t>
            </a:r>
          </a:p>
          <a:p>
            <a:pPr lvl="1"/>
            <a:r>
              <a:rPr lang="en-US" dirty="0" smtClean="0"/>
              <a:t>Although Dr. Callahan is starting to wind down, he is not ready to retire and in order to boost his income, notices that he has the privileges to perform a whipple surgical procedure even though he has not performed this surgery in over 15 years.</a:t>
            </a:r>
          </a:p>
          <a:p>
            <a:pPr lvl="1"/>
            <a:r>
              <a:rPr lang="en-US" dirty="0" smtClean="0"/>
              <a:t>One of his colleagues reluctantly prefers a patient with pancreatic cancer to Dr. Callahan.  Complications arise both during the surgery and post-operatively and the patient eventually dies. </a:t>
            </a:r>
          </a:p>
          <a:p>
            <a:pPr lvl="1"/>
            <a:r>
              <a:rPr lang="en-US" dirty="0" smtClean="0"/>
              <a:t>Lessons Learned?</a:t>
            </a:r>
          </a:p>
        </p:txBody>
      </p:sp>
      <p:sp>
        <p:nvSpPr>
          <p:cNvPr id="2" name="Title 1"/>
          <p:cNvSpPr>
            <a:spLocks noGrp="1"/>
          </p:cNvSpPr>
          <p:nvPr>
            <p:ph type="title"/>
          </p:nvPr>
        </p:nvSpPr>
        <p:spPr>
          <a:xfrm>
            <a:off x="228600" y="304800"/>
            <a:ext cx="8534400" cy="990600"/>
          </a:xfrm>
        </p:spPr>
        <p:txBody>
          <a:bodyPr/>
          <a:lstStyle/>
          <a:p>
            <a:r>
              <a:rPr lang="en-US" sz="3000" dirty="0" smtClean="0"/>
              <a:t>Senior Physician with Accumulated Privileges</a:t>
            </a:r>
            <a:endParaRPr lang="en-US" sz="3000" dirty="0"/>
          </a:p>
        </p:txBody>
      </p:sp>
    </p:spTree>
    <p:extLst>
      <p:ext uri="{BB962C8B-B14F-4D97-AF65-F5344CB8AC3E}">
        <p14:creationId xmlns:p14="http://schemas.microsoft.com/office/powerpoint/2010/main" val="17426354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0" dirty="0" smtClean="0"/>
              <a:t>The Department of Surgery at a local community hospital developed OPPE standards for its department of surgery that included the following criteria:</a:t>
            </a:r>
          </a:p>
          <a:p>
            <a:pPr lvl="1"/>
            <a:r>
              <a:rPr lang="en-US" dirty="0" smtClean="0"/>
              <a:t>Blood loss</a:t>
            </a:r>
          </a:p>
          <a:p>
            <a:pPr lvl="1"/>
            <a:r>
              <a:rPr lang="en-US" dirty="0" smtClean="0"/>
              <a:t>Post-operative infections</a:t>
            </a:r>
          </a:p>
          <a:p>
            <a:pPr lvl="1"/>
            <a:r>
              <a:rPr lang="en-US" dirty="0" smtClean="0"/>
              <a:t>Return to surgery within 48 hours</a:t>
            </a:r>
          </a:p>
          <a:p>
            <a:pPr lvl="1"/>
            <a:r>
              <a:rPr lang="en-US" dirty="0" smtClean="0"/>
              <a:t>Length of stay patterns</a:t>
            </a:r>
          </a:p>
          <a:p>
            <a:pPr lvl="1"/>
            <a:r>
              <a:rPr lang="en-US" dirty="0" smtClean="0"/>
              <a:t>Morbidity and mortality data</a:t>
            </a:r>
          </a:p>
          <a:p>
            <a:pPr lvl="1"/>
            <a:r>
              <a:rPr lang="en-US" dirty="0" smtClean="0"/>
              <a:t>Review of operative and other clinical procedures performed and their outcomes</a:t>
            </a:r>
          </a:p>
          <a:p>
            <a:pPr lvl="1"/>
            <a:endParaRPr lang="en-US" dirty="0"/>
          </a:p>
        </p:txBody>
      </p:sp>
      <p:sp>
        <p:nvSpPr>
          <p:cNvPr id="2" name="Title 1"/>
          <p:cNvSpPr>
            <a:spLocks noGrp="1"/>
          </p:cNvSpPr>
          <p:nvPr>
            <p:ph type="title"/>
          </p:nvPr>
        </p:nvSpPr>
        <p:spPr/>
        <p:txBody>
          <a:bodyPr/>
          <a:lstStyle/>
          <a:p>
            <a:r>
              <a:rPr lang="en-US" dirty="0" smtClean="0"/>
              <a:t>FPPE/OPPE Standards Compliance</a:t>
            </a:r>
            <a:endParaRPr lang="en-US" dirty="0"/>
          </a:p>
        </p:txBody>
      </p:sp>
    </p:spTree>
    <p:extLst>
      <p:ext uri="{BB962C8B-B14F-4D97-AF65-F5344CB8AC3E}">
        <p14:creationId xmlns:p14="http://schemas.microsoft.com/office/powerpoint/2010/main" val="41085179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US" dirty="0" smtClean="0"/>
              <a:t>Dr. Mahony, who was recently reappointed, decides to do an orthopedic surgical procedure on a morbidly obese patient who suffers from congestive heart failure despite expressed concerns from his colleagues that the woman is a very bad candidate for surgery.</a:t>
            </a:r>
          </a:p>
          <a:p>
            <a:pPr lvl="1"/>
            <a:r>
              <a:rPr lang="en-US" dirty="0" smtClean="0"/>
              <a:t>Dr. Mahony decides to proceed with surgery in the hopes of helping the patient but the patient dies within 24 hours of the surgery.</a:t>
            </a:r>
          </a:p>
          <a:p>
            <a:pPr lvl="1"/>
            <a:r>
              <a:rPr lang="en-US" dirty="0" smtClean="0"/>
              <a:t>Because this is considered a never-event under Medicare and needs to be reported to the government, the hospital conducts a root cause analysis and a peer review evaluation.  In doing so, Chief Medical Officer notes that despite the OPPE criteria developed by the Department of Surgery, the criteria have never been applied to Dr. Mahony which would have revealed his high morbidity and mortality data compared to his peers, a history of significant blood loss during his procedures, and a wrong-site surgery. </a:t>
            </a:r>
          </a:p>
          <a:p>
            <a:pPr lvl="1"/>
            <a:r>
              <a:rPr lang="en-US" smtClean="0"/>
              <a:t>Lessons Learned?</a:t>
            </a:r>
            <a:endParaRPr lang="en-US" dirty="0"/>
          </a:p>
        </p:txBody>
      </p:sp>
      <p:sp>
        <p:nvSpPr>
          <p:cNvPr id="2" name="Title 1"/>
          <p:cNvSpPr>
            <a:spLocks noGrp="1"/>
          </p:cNvSpPr>
          <p:nvPr>
            <p:ph type="title"/>
          </p:nvPr>
        </p:nvSpPr>
        <p:spPr/>
        <p:txBody>
          <a:bodyPr/>
          <a:lstStyle/>
          <a:p>
            <a:r>
              <a:rPr lang="en-US" dirty="0" smtClean="0"/>
              <a:t>FPPE/OPPE Standards Compliance </a:t>
            </a:r>
            <a:r>
              <a:rPr lang="en-US" sz="1600" dirty="0" smtClean="0"/>
              <a:t>(cont’d)</a:t>
            </a:r>
            <a:endParaRPr lang="en-US" sz="1600" dirty="0"/>
          </a:p>
        </p:txBody>
      </p:sp>
    </p:spTree>
    <p:extLst>
      <p:ext uri="{BB962C8B-B14F-4D97-AF65-F5344CB8AC3E}">
        <p14:creationId xmlns:p14="http://schemas.microsoft.com/office/powerpoint/2010/main" val="21002995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339702"/>
            <a:ext cx="8534400" cy="5089451"/>
          </a:xfrm>
        </p:spPr>
        <p:txBody>
          <a:bodyPr/>
          <a:lstStyle/>
          <a:p>
            <a:pPr lvl="1">
              <a:spcBef>
                <a:spcPts val="500"/>
              </a:spcBef>
              <a:spcAft>
                <a:spcPts val="500"/>
              </a:spcAft>
            </a:pPr>
            <a:r>
              <a:rPr lang="en-US" sz="1800" dirty="0" smtClean="0"/>
              <a:t>How are core privileges determined?  </a:t>
            </a:r>
            <a:r>
              <a:rPr lang="en-US" dirty="0" smtClean="0"/>
              <a:t>When was the last time they were reviewed and updated?</a:t>
            </a:r>
            <a:endParaRPr lang="en-US" sz="1800" dirty="0" smtClean="0"/>
          </a:p>
          <a:p>
            <a:pPr lvl="1">
              <a:spcBef>
                <a:spcPts val="500"/>
              </a:spcBef>
              <a:spcAft>
                <a:spcPts val="500"/>
              </a:spcAft>
            </a:pPr>
            <a:r>
              <a:rPr lang="en-US" sz="1800" dirty="0" smtClean="0"/>
              <a:t>Based on what criteria does hospital grant more specialized privileges?</a:t>
            </a:r>
          </a:p>
          <a:p>
            <a:pPr lvl="1">
              <a:spcBef>
                <a:spcPts val="500"/>
              </a:spcBef>
              <a:spcAft>
                <a:spcPts val="500"/>
              </a:spcAft>
            </a:pPr>
            <a:r>
              <a:rPr lang="en-US" sz="1800" dirty="0" smtClean="0"/>
              <a:t>Are credentialing/privileging practices and standards consistent with those of peer networks?</a:t>
            </a:r>
          </a:p>
          <a:p>
            <a:pPr lvl="1">
              <a:spcBef>
                <a:spcPts val="500"/>
              </a:spcBef>
              <a:spcAft>
                <a:spcPts val="500"/>
              </a:spcAft>
            </a:pPr>
            <a:r>
              <a:rPr lang="en-US" sz="1800" dirty="0" smtClean="0"/>
              <a:t>Were any exceptions to criteria made and, if so, on what basis?</a:t>
            </a:r>
          </a:p>
          <a:p>
            <a:pPr lvl="1">
              <a:spcBef>
                <a:spcPts val="500"/>
              </a:spcBef>
              <a:spcAft>
                <a:spcPts val="500"/>
              </a:spcAft>
            </a:pPr>
            <a:r>
              <a:rPr lang="en-US" sz="1800" dirty="0" smtClean="0"/>
              <a:t>Has each of your department’s adopted criteria which they are measuring as part of FPPE or OPPE obligations such as length of stay patterns or morbidity and mortality data been applied and tracked and used to evaluate current competency?</a:t>
            </a:r>
          </a:p>
          <a:p>
            <a:pPr lvl="1">
              <a:spcBef>
                <a:spcPts val="500"/>
              </a:spcBef>
              <a:spcAft>
                <a:spcPts val="500"/>
              </a:spcAft>
            </a:pPr>
            <a:r>
              <a:rPr lang="en-US" sz="1800" dirty="0" smtClean="0"/>
              <a:t>Has system incorporated VBP, ACO metrics, P4P, and peer metrics into its credentialing/privileging procedure?</a:t>
            </a:r>
          </a:p>
          <a:p>
            <a:pPr lvl="1">
              <a:spcBef>
                <a:spcPts val="500"/>
              </a:spcBef>
              <a:spcAft>
                <a:spcPts val="500"/>
              </a:spcAft>
            </a:pPr>
            <a:r>
              <a:rPr lang="en-US" sz="1800" dirty="0" smtClean="0"/>
              <a:t>Is system asking for quality score cards generated by other hospitals, nursing homes, surgicenters, payors at time of appointment/reappointment?</a:t>
            </a:r>
            <a:endParaRPr lang="en-US" sz="1800" dirty="0"/>
          </a:p>
        </p:txBody>
      </p:sp>
      <p:sp>
        <p:nvSpPr>
          <p:cNvPr id="2" name="Title 1"/>
          <p:cNvSpPr>
            <a:spLocks noGrp="1"/>
          </p:cNvSpPr>
          <p:nvPr>
            <p:ph type="title"/>
          </p:nvPr>
        </p:nvSpPr>
        <p:spPr>
          <a:xfrm>
            <a:off x="228600" y="228600"/>
            <a:ext cx="8534400" cy="1143000"/>
          </a:xfrm>
          <a:prstGeom prst="rect">
            <a:avLst/>
          </a:prstGeom>
        </p:spPr>
        <p:txBody>
          <a:bodyPr/>
          <a:lstStyle/>
          <a:p>
            <a:r>
              <a:rPr lang="en-US" sz="2800" dirty="0" smtClean="0"/>
              <a:t>Some Additional Issues Associated with Credentialing and Privileging Responsibilities</a:t>
            </a:r>
            <a:endParaRPr lang="en-US" sz="2800" dirty="0"/>
          </a:p>
        </p:txBody>
      </p:sp>
    </p:spTree>
    <p:extLst>
      <p:ext uri="{BB962C8B-B14F-4D97-AF65-F5344CB8AC3E}">
        <p14:creationId xmlns:p14="http://schemas.microsoft.com/office/powerpoint/2010/main" val="11120669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sz="1800" dirty="0" smtClean="0"/>
              <a:t>Is information being collected, evaluated and reported back to each provider?</a:t>
            </a:r>
          </a:p>
          <a:p>
            <a:pPr lvl="1"/>
            <a:r>
              <a:rPr lang="en-US" sz="1800" dirty="0" smtClean="0"/>
              <a:t>Are meetings set up with providers to review quality score cards and are reasonable remedial measures being taken?</a:t>
            </a:r>
          </a:p>
          <a:p>
            <a:pPr lvl="1"/>
            <a:r>
              <a:rPr lang="en-US" sz="1800" dirty="0" smtClean="0"/>
              <a:t>Are you monitoring and tracking performance throughout the system?</a:t>
            </a:r>
          </a:p>
          <a:p>
            <a:pPr lvl="1"/>
            <a:r>
              <a:rPr lang="en-US" sz="1800" dirty="0" smtClean="0"/>
              <a:t>If in a hospital system do the hospitals have different eligibility criteria</a:t>
            </a:r>
            <a:r>
              <a:rPr lang="en-US" dirty="0" smtClean="0"/>
              <a:t>?</a:t>
            </a:r>
          </a:p>
          <a:p>
            <a:pPr lvl="1"/>
            <a:r>
              <a:rPr lang="en-US" dirty="0" smtClean="0"/>
              <a:t>If privileges restricted in one hospital within a system are they similarly restricted at the other affiliated hospitals?</a:t>
            </a:r>
          </a:p>
          <a:p>
            <a:pPr lvl="1"/>
            <a:r>
              <a:rPr lang="en-US" dirty="0" smtClean="0"/>
              <a:t>When was the last time you reviewed your appointment/reappointment applications?  Are you obtaining all the information needed to determine current competencies?</a:t>
            </a:r>
          </a:p>
        </p:txBody>
      </p:sp>
      <p:sp>
        <p:nvSpPr>
          <p:cNvPr id="3" name="Title 2"/>
          <p:cNvSpPr>
            <a:spLocks noGrp="1"/>
          </p:cNvSpPr>
          <p:nvPr>
            <p:ph type="title"/>
          </p:nvPr>
        </p:nvSpPr>
        <p:spPr/>
        <p:txBody>
          <a:bodyPr/>
          <a:lstStyle/>
          <a:p>
            <a:r>
              <a:rPr lang="en-US" sz="2700" dirty="0"/>
              <a:t>Some Additional </a:t>
            </a:r>
            <a:r>
              <a:rPr lang="en-US" sz="2700" dirty="0" smtClean="0"/>
              <a:t>Issues </a:t>
            </a:r>
            <a:r>
              <a:rPr lang="en-US" sz="2700" dirty="0"/>
              <a:t>Associated with Credentialing and Privileging </a:t>
            </a:r>
            <a:r>
              <a:rPr lang="en-US" sz="2700" dirty="0" smtClean="0"/>
              <a:t>Responsibilities </a:t>
            </a:r>
            <a:r>
              <a:rPr lang="en-US" sz="1600" dirty="0" smtClean="0"/>
              <a:t>(cont’d)</a:t>
            </a:r>
            <a:endParaRPr lang="en-US" sz="1600" dirty="0"/>
          </a:p>
        </p:txBody>
      </p:sp>
    </p:spTree>
    <p:extLst>
      <p:ext uri="{BB962C8B-B14F-4D97-AF65-F5344CB8AC3E}">
        <p14:creationId xmlns:p14="http://schemas.microsoft.com/office/powerpoint/2010/main" val="16621005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z="2500" dirty="0" smtClean="0"/>
              <a:t>Katten Muchin Rosenman LLP Locations</a:t>
            </a:r>
          </a:p>
        </p:txBody>
      </p:sp>
      <p:graphicFrame>
        <p:nvGraphicFramePr>
          <p:cNvPr id="20618" name="Group 138"/>
          <p:cNvGraphicFramePr>
            <a:graphicFrameLocks noGrp="1"/>
          </p:cNvGraphicFramePr>
          <p:nvPr>
            <p:ph type="tbl" idx="1"/>
            <p:extLst>
              <p:ext uri="{D42A27DB-BD31-4B8C-83A1-F6EECF244321}">
                <p14:modId xmlns:p14="http://schemas.microsoft.com/office/powerpoint/2010/main" val="3535319027"/>
              </p:ext>
            </p:extLst>
          </p:nvPr>
        </p:nvGraphicFramePr>
        <p:xfrm>
          <a:off x="471488" y="1514475"/>
          <a:ext cx="8572500" cy="3673475"/>
        </p:xfrm>
        <a:graphic>
          <a:graphicData uri="http://schemas.openxmlformats.org/drawingml/2006/table">
            <a:tbl>
              <a:tblPr/>
              <a:tblGrid>
                <a:gridCol w="1501086">
                  <a:extLst>
                    <a:ext uri="{9D8B030D-6E8A-4147-A177-3AD203B41FA5}">
                      <a16:colId xmlns:a16="http://schemas.microsoft.com/office/drawing/2014/main" val="20000"/>
                    </a:ext>
                  </a:extLst>
                </a:gridCol>
                <a:gridCol w="1886430">
                  <a:extLst>
                    <a:ext uri="{9D8B030D-6E8A-4147-A177-3AD203B41FA5}">
                      <a16:colId xmlns:a16="http://schemas.microsoft.com/office/drawing/2014/main" val="20001"/>
                    </a:ext>
                  </a:extLst>
                </a:gridCol>
                <a:gridCol w="1821567">
                  <a:extLst>
                    <a:ext uri="{9D8B030D-6E8A-4147-A177-3AD203B41FA5}">
                      <a16:colId xmlns:a16="http://schemas.microsoft.com/office/drawing/2014/main" val="20002"/>
                    </a:ext>
                  </a:extLst>
                </a:gridCol>
                <a:gridCol w="1619710">
                  <a:extLst>
                    <a:ext uri="{9D8B030D-6E8A-4147-A177-3AD203B41FA5}">
                      <a16:colId xmlns:a16="http://schemas.microsoft.com/office/drawing/2014/main" val="20003"/>
                    </a:ext>
                  </a:extLst>
                </a:gridCol>
                <a:gridCol w="1743707">
                  <a:extLst>
                    <a:ext uri="{9D8B030D-6E8A-4147-A177-3AD203B41FA5}">
                      <a16:colId xmlns:a16="http://schemas.microsoft.com/office/drawing/2014/main" val="20004"/>
                    </a:ext>
                  </a:extLst>
                </a:gridCol>
              </a:tblGrid>
              <a:tr h="1276962">
                <a:tc>
                  <a:txBody>
                    <a:bodyPr/>
                    <a:lstStyle/>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1" i="0" u="none" strike="noStrike" cap="none" normalizeH="0" baseline="0" dirty="0" smtClean="0">
                          <a:ln>
                            <a:noFill/>
                          </a:ln>
                          <a:solidFill>
                            <a:srgbClr val="004961"/>
                          </a:solidFill>
                          <a:effectLst/>
                          <a:latin typeface="Arial" charset="0"/>
                        </a:rPr>
                        <a:t>AUSTIN</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111 Congress Avenue</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Suite 1000</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Austin, TX 78701-4073</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+1.512.691.4000 tel</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+1.512.691.4001 fax</a:t>
                      </a:r>
                    </a:p>
                  </a:txBody>
                  <a:tcPr marL="91448" marR="91448" marT="45715" marB="45715"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lang="en-US" sz="800" b="1" kern="1200" dirty="0" smtClean="0">
                          <a:solidFill>
                            <a:srgbClr val="004961"/>
                          </a:solidFill>
                          <a:effectLst/>
                          <a:latin typeface="Arial" pitchFamily="34" charset="0"/>
                          <a:ea typeface="+mn-ea"/>
                          <a:cs typeface="Arial" pitchFamily="34" charset="0"/>
                        </a:rPr>
                        <a:t>DALLAS</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lang="en-US" sz="800" kern="1200" dirty="0" smtClean="0">
                          <a:solidFill>
                            <a:schemeClr val="tx1"/>
                          </a:solidFill>
                          <a:effectLst/>
                          <a:latin typeface="Arial" pitchFamily="34" charset="0"/>
                          <a:ea typeface="+mn-ea"/>
                          <a:cs typeface="Arial" pitchFamily="34" charset="0"/>
                        </a:rPr>
                        <a:t>Comerica Bank Tower</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lang="en-US" sz="800" kern="1200" dirty="0" smtClean="0">
                          <a:solidFill>
                            <a:schemeClr val="tx1"/>
                          </a:solidFill>
                          <a:effectLst/>
                          <a:latin typeface="Arial" pitchFamily="34" charset="0"/>
                          <a:ea typeface="+mn-ea"/>
                          <a:cs typeface="Arial" pitchFamily="34" charset="0"/>
                        </a:rPr>
                        <a:t>1717 Main Street</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lang="en-US" sz="800" kern="1200" dirty="0" smtClean="0">
                          <a:solidFill>
                            <a:schemeClr val="tx1"/>
                          </a:solidFill>
                          <a:effectLst/>
                          <a:latin typeface="Arial" pitchFamily="34" charset="0"/>
                          <a:ea typeface="+mn-ea"/>
                          <a:cs typeface="Arial" pitchFamily="34" charset="0"/>
                        </a:rPr>
                        <a:t>Suite 3700</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lang="en-US" sz="800" kern="1200" dirty="0" smtClean="0">
                          <a:solidFill>
                            <a:schemeClr val="tx1"/>
                          </a:solidFill>
                          <a:effectLst/>
                          <a:latin typeface="Arial" pitchFamily="34" charset="0"/>
                          <a:ea typeface="+mn-ea"/>
                          <a:cs typeface="Arial" pitchFamily="34" charset="0"/>
                        </a:rPr>
                        <a:t>Dallas, TX 75201-7301</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lang="en-US" sz="800" kern="1200" dirty="0" smtClean="0">
                          <a:solidFill>
                            <a:schemeClr val="tx1"/>
                          </a:solidFill>
                          <a:effectLst/>
                          <a:latin typeface="Arial" pitchFamily="34" charset="0"/>
                          <a:ea typeface="+mn-ea"/>
                          <a:cs typeface="Arial" pitchFamily="34" charset="0"/>
                        </a:rPr>
                        <a:t>+1. 214.765.3600 tel</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lang="en-US" sz="800" kern="1200" dirty="0" smtClean="0">
                          <a:solidFill>
                            <a:schemeClr val="tx1"/>
                          </a:solidFill>
                          <a:effectLst/>
                          <a:latin typeface="Arial" pitchFamily="34" charset="0"/>
                          <a:ea typeface="+mn-ea"/>
                          <a:cs typeface="Arial" pitchFamily="34" charset="0"/>
                        </a:rPr>
                        <a:t>+1. 214.765.3602 fax</a:t>
                      </a:r>
                    </a:p>
                  </a:txBody>
                  <a:tcPr marL="91448" marR="91448" marT="45715" marB="45715"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rgbClr val="3D8EA0"/>
                        </a:buClr>
                        <a:buSzTx/>
                        <a:buFont typeface="Wingdings" pitchFamily="2" charset="2"/>
                        <a:buNone/>
                        <a:tabLst/>
                        <a:defRPr/>
                      </a:pPr>
                      <a:r>
                        <a:rPr kumimoji="0" lang="en-US" sz="800" b="1" i="0" u="none" strike="noStrike" kern="1200" cap="none" spc="0" normalizeH="0" baseline="0" noProof="0" dirty="0" smtClean="0">
                          <a:ln>
                            <a:noFill/>
                          </a:ln>
                          <a:solidFill>
                            <a:srgbClr val="004961"/>
                          </a:solidFill>
                          <a:effectLst/>
                          <a:uLnTx/>
                          <a:uFillTx/>
                          <a:latin typeface="Arial" charset="0"/>
                          <a:ea typeface="+mn-ea"/>
                          <a:cs typeface="+mn-cs"/>
                        </a:rPr>
                        <a:t>LONDON</a:t>
                      </a:r>
                    </a:p>
                    <a:p>
                      <a:pPr marL="0" marR="0" lvl="0" indent="0" algn="l" defTabSz="914400" rtl="0" eaLnBrk="1" fontAlgn="base" latinLnBrk="0" hangingPunct="1">
                        <a:lnSpc>
                          <a:spcPct val="95000"/>
                        </a:lnSpc>
                        <a:spcBef>
                          <a:spcPct val="20000"/>
                        </a:spcBef>
                        <a:spcAft>
                          <a:spcPct val="0"/>
                        </a:spcAft>
                        <a:buClrTx/>
                        <a:buSzTx/>
                        <a:buFontTx/>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Paternoster House</a:t>
                      </a:r>
                    </a:p>
                    <a:p>
                      <a:pPr marL="0" marR="0" lvl="0" indent="0" algn="l" defTabSz="914400" rtl="0" eaLnBrk="1" fontAlgn="base" latinLnBrk="0" hangingPunct="1">
                        <a:lnSpc>
                          <a:spcPct val="95000"/>
                        </a:lnSpc>
                        <a:spcBef>
                          <a:spcPct val="20000"/>
                        </a:spcBef>
                        <a:spcAft>
                          <a:spcPct val="0"/>
                        </a:spcAft>
                        <a:buClrTx/>
                        <a:buSzTx/>
                        <a:buFontTx/>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65 St Paul’s Churchyard</a:t>
                      </a:r>
                    </a:p>
                    <a:p>
                      <a:pPr marL="0" marR="0" lvl="0" indent="0" algn="l" defTabSz="914400" rtl="0" eaLnBrk="1" fontAlgn="base" latinLnBrk="0" hangingPunct="1">
                        <a:lnSpc>
                          <a:spcPct val="95000"/>
                        </a:lnSpc>
                        <a:spcBef>
                          <a:spcPct val="20000"/>
                        </a:spcBef>
                        <a:spcAft>
                          <a:spcPct val="0"/>
                        </a:spcAft>
                        <a:buClrTx/>
                        <a:buSzTx/>
                        <a:buFontTx/>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London EC4M 8AB United Kingdom</a:t>
                      </a:r>
                    </a:p>
                    <a:p>
                      <a:pPr marL="0" marR="0" lvl="0" indent="0" algn="l" defTabSz="914400" rtl="0" eaLnBrk="1" fontAlgn="base" latinLnBrk="0" hangingPunct="1">
                        <a:lnSpc>
                          <a:spcPct val="95000"/>
                        </a:lnSpc>
                        <a:spcBef>
                          <a:spcPct val="20000"/>
                        </a:spcBef>
                        <a:spcAft>
                          <a:spcPct val="0"/>
                        </a:spcAft>
                        <a:buClrTx/>
                        <a:buSzTx/>
                        <a:buFontTx/>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+44.0.20.7776.7620 tel</a:t>
                      </a:r>
                    </a:p>
                    <a:p>
                      <a:pPr marL="0" marR="0" lvl="0" indent="0" algn="l" defTabSz="914400" rtl="0" eaLnBrk="1" fontAlgn="base" latinLnBrk="0" hangingPunct="1">
                        <a:lnSpc>
                          <a:spcPct val="95000"/>
                        </a:lnSpc>
                        <a:spcBef>
                          <a:spcPct val="20000"/>
                        </a:spcBef>
                        <a:spcAft>
                          <a:spcPct val="0"/>
                        </a:spcAft>
                        <a:buClrTx/>
                        <a:buSzTx/>
                        <a:buFontTx/>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+44.0.20.7776.7621 fax</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endParaRPr kumimoji="0" lang="en-US" sz="800" b="0" i="0" u="none" strike="noStrike" kern="1200" cap="none" spc="0" normalizeH="0" baseline="0" noProof="0" dirty="0" smtClean="0">
                        <a:ln>
                          <a:noFill/>
                        </a:ln>
                        <a:solidFill>
                          <a:srgbClr val="000000"/>
                        </a:solidFill>
                        <a:effectLst/>
                        <a:uLnTx/>
                        <a:uFillTx/>
                        <a:latin typeface="Arial" charset="0"/>
                        <a:ea typeface="+mn-ea"/>
                        <a:cs typeface="+mn-cs"/>
                      </a:endParaRPr>
                    </a:p>
                  </a:txBody>
                  <a:tcPr marL="91448" marR="91448" marT="45715" marB="45715"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1" i="0" u="none" strike="noStrike" kern="1200" cap="none" spc="0" normalizeH="0" baseline="0" noProof="0" dirty="0" smtClean="0">
                          <a:ln>
                            <a:noFill/>
                          </a:ln>
                          <a:solidFill>
                            <a:srgbClr val="004961"/>
                          </a:solidFill>
                          <a:effectLst/>
                          <a:uLnTx/>
                          <a:uFillTx/>
                          <a:latin typeface="Arial" charset="0"/>
                          <a:ea typeface="+mn-ea"/>
                          <a:cs typeface="+mn-cs"/>
                        </a:rPr>
                        <a:t>NEW YORK</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575 Madison Avenue</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New York, NY 10022-2585</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+1.212.940.8800 tel</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+1.212.940.8776 fax</a:t>
                      </a:r>
                      <a:endParaRPr lang="en-US" sz="800" dirty="0" smtClean="0"/>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endParaRPr kumimoji="0" lang="en-US" sz="800" b="1" i="0" u="none" strike="noStrike" kern="1200" cap="none" spc="0" normalizeH="0" baseline="0" noProof="0" dirty="0" smtClean="0">
                        <a:ln>
                          <a:noFill/>
                        </a:ln>
                        <a:solidFill>
                          <a:srgbClr val="004961"/>
                        </a:solidFill>
                        <a:effectLst/>
                        <a:uLnTx/>
                        <a:uFillTx/>
                        <a:latin typeface="Arial" charset="0"/>
                        <a:ea typeface="+mn-ea"/>
                        <a:cs typeface="+mn-cs"/>
                      </a:endParaRPr>
                    </a:p>
                  </a:txBody>
                  <a:tcPr marL="91448" marR="91448" marT="45715" marB="45715" horzOverflow="overflow">
                    <a:lnL>
                      <a:noFill/>
                    </a:lnL>
                    <a:lnR cap="flat">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1" i="0" u="none" strike="noStrike" kern="1200" cap="none" spc="0" normalizeH="0" baseline="0" noProof="0" dirty="0" smtClean="0">
                          <a:ln>
                            <a:noFill/>
                          </a:ln>
                          <a:solidFill>
                            <a:srgbClr val="004961"/>
                          </a:solidFill>
                          <a:effectLst/>
                          <a:uLnTx/>
                          <a:uFillTx/>
                          <a:latin typeface="Arial" charset="0"/>
                          <a:ea typeface="+mn-ea"/>
                          <a:cs typeface="Arial" charset="0"/>
                        </a:rPr>
                        <a:t>SHANGHAI</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Arial" charset="0"/>
                        </a:rPr>
                        <a:t>Suite 4906 Wheelock Square</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Arial" charset="0"/>
                        </a:rPr>
                        <a:t>1717 Nanjing Road West</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Arial" charset="0"/>
                        </a:rPr>
                        <a:t>Shanghai 200040 P.R. China </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+86.21.6039.3222 tel</a:t>
                      </a:r>
                    </a:p>
                    <a:p>
                      <a:pPr marL="0" marR="0" lvl="0" indent="0" algn="l" defTabSz="914400" rtl="0" eaLnBrk="1" fontAlgn="base" latinLnBrk="0" hangingPunct="1">
                        <a:lnSpc>
                          <a:spcPct val="95000"/>
                        </a:lnSpc>
                        <a:spcBef>
                          <a:spcPct val="20000"/>
                        </a:spcBef>
                        <a:spcAft>
                          <a:spcPct val="0"/>
                        </a:spcAft>
                        <a:buClrTx/>
                        <a:buSzTx/>
                        <a:buFontTx/>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+86.21.6039.3223 fax</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endParaRPr kumimoji="0" lang="en-US" sz="800" b="1" i="0" u="none" strike="noStrike" kern="1200" cap="none" spc="0" normalizeH="0" baseline="0" noProof="0" dirty="0" smtClean="0">
                        <a:ln>
                          <a:noFill/>
                        </a:ln>
                        <a:solidFill>
                          <a:srgbClr val="004961"/>
                        </a:solidFill>
                        <a:effectLst/>
                        <a:uLnTx/>
                        <a:uFillTx/>
                        <a:latin typeface="Arial" charset="0"/>
                        <a:ea typeface="+mn-ea"/>
                        <a:cs typeface="+mn-cs"/>
                      </a:endParaRPr>
                    </a:p>
                  </a:txBody>
                  <a:tcPr marL="91448" marR="91448" marT="45715" marB="45715"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1207793">
                <a:tc>
                  <a:txBody>
                    <a:bodyPr/>
                    <a:lstStyle/>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1" i="0" u="none" strike="noStrike" cap="none" normalizeH="0" baseline="0" dirty="0" smtClean="0">
                          <a:ln>
                            <a:noFill/>
                          </a:ln>
                          <a:solidFill>
                            <a:srgbClr val="004961"/>
                          </a:solidFill>
                          <a:effectLst/>
                          <a:latin typeface="Arial" charset="0"/>
                        </a:rPr>
                        <a:t>CHARLOTTE</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550 South Tryon Street</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Suite 2900</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Charlotte, NC 28202-4213</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+1.704.444.2000 tel</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+1.704.444.2050 fax</a:t>
                      </a:r>
                    </a:p>
                  </a:txBody>
                  <a:tcPr marL="91448" marR="91448" marT="45715" marB="45715" horzOverflow="overflow">
                    <a:lnL cap="flat">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lang="en-US" sz="800" b="1" kern="1200" dirty="0" smtClean="0">
                          <a:solidFill>
                            <a:srgbClr val="004961"/>
                          </a:solidFill>
                          <a:effectLst/>
                          <a:latin typeface="Arial" pitchFamily="34" charset="0"/>
                          <a:ea typeface="+mn-ea"/>
                          <a:cs typeface="Arial" pitchFamily="34" charset="0"/>
                        </a:rPr>
                        <a:t>HOUSTON</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lang="en-US" sz="800" kern="1200" dirty="0" smtClean="0">
                          <a:solidFill>
                            <a:schemeClr val="tx1"/>
                          </a:solidFill>
                          <a:effectLst/>
                          <a:latin typeface="Arial" pitchFamily="34" charset="0"/>
                          <a:ea typeface="+mn-ea"/>
                          <a:cs typeface="Arial" pitchFamily="34" charset="0"/>
                        </a:rPr>
                        <a:t>1301 McKinney Street</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lang="en-US" sz="800" kern="1200" dirty="0" smtClean="0">
                          <a:solidFill>
                            <a:schemeClr val="tx1"/>
                          </a:solidFill>
                          <a:effectLst/>
                          <a:latin typeface="Arial" pitchFamily="34" charset="0"/>
                          <a:ea typeface="+mn-ea"/>
                          <a:cs typeface="Arial" pitchFamily="34" charset="0"/>
                        </a:rPr>
                        <a:t>Suite 3000</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lang="en-US" sz="800" kern="1200" dirty="0" smtClean="0">
                          <a:solidFill>
                            <a:schemeClr val="tx1"/>
                          </a:solidFill>
                          <a:effectLst/>
                          <a:latin typeface="Arial" pitchFamily="34" charset="0"/>
                          <a:ea typeface="+mn-ea"/>
                          <a:cs typeface="Arial" pitchFamily="34" charset="0"/>
                        </a:rPr>
                        <a:t>Houston, TX 77010-3033</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lang="en-US" sz="800" kern="1200" dirty="0" smtClean="0">
                          <a:solidFill>
                            <a:schemeClr val="tx1"/>
                          </a:solidFill>
                          <a:effectLst/>
                          <a:latin typeface="Arial" pitchFamily="34" charset="0"/>
                          <a:ea typeface="+mn-ea"/>
                          <a:cs typeface="Arial" pitchFamily="34" charset="0"/>
                        </a:rPr>
                        <a:t>+1.713.270.3400 tel</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lang="en-US" sz="800" kern="1200" dirty="0" smtClean="0">
                          <a:solidFill>
                            <a:schemeClr val="tx1"/>
                          </a:solidFill>
                          <a:effectLst/>
                          <a:latin typeface="Arial" pitchFamily="34" charset="0"/>
                          <a:ea typeface="+mn-ea"/>
                          <a:cs typeface="Arial" pitchFamily="34" charset="0"/>
                        </a:rPr>
                        <a:t>+1.713.270.3401 fax</a:t>
                      </a:r>
                      <a:endParaRPr kumimoji="0" 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endParaRPr kumimoji="0" lang="en-US" sz="800" b="0" i="0" u="none" strike="noStrike" kern="1200" cap="none" spc="0" normalizeH="0" baseline="0" noProof="0" dirty="0" smtClean="0">
                        <a:ln>
                          <a:noFill/>
                        </a:ln>
                        <a:solidFill>
                          <a:srgbClr val="000000"/>
                        </a:solidFill>
                        <a:effectLst/>
                        <a:uLnTx/>
                        <a:uFillTx/>
                        <a:latin typeface="Arial" charset="0"/>
                        <a:ea typeface="+mn-ea"/>
                        <a:cs typeface="+mn-cs"/>
                      </a:endParaRPr>
                    </a:p>
                  </a:txBody>
                  <a:tcPr marL="91448" marR="91448"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1" i="0" u="none" strike="noStrike" kern="1200" cap="none" spc="0" normalizeH="0" baseline="0" noProof="0" dirty="0" smtClean="0">
                          <a:ln>
                            <a:noFill/>
                          </a:ln>
                          <a:solidFill>
                            <a:srgbClr val="004961"/>
                          </a:solidFill>
                          <a:effectLst/>
                          <a:uLnTx/>
                          <a:uFillTx/>
                          <a:latin typeface="Arial" charset="0"/>
                          <a:ea typeface="+mn-ea"/>
                          <a:cs typeface="+mn-cs"/>
                        </a:rPr>
                        <a:t>LOS ANGELES –</a:t>
                      </a:r>
                      <a:br>
                        <a:rPr kumimoji="0" lang="en-US" sz="800" b="1" i="0" u="none" strike="noStrike" kern="1200" cap="none" spc="0" normalizeH="0" baseline="0" noProof="0" dirty="0" smtClean="0">
                          <a:ln>
                            <a:noFill/>
                          </a:ln>
                          <a:solidFill>
                            <a:srgbClr val="004961"/>
                          </a:solidFill>
                          <a:effectLst/>
                          <a:uLnTx/>
                          <a:uFillTx/>
                          <a:latin typeface="Arial" charset="0"/>
                          <a:ea typeface="+mn-ea"/>
                          <a:cs typeface="+mn-cs"/>
                        </a:rPr>
                      </a:br>
                      <a:r>
                        <a:rPr kumimoji="0" lang="en-US" sz="800" b="1" i="0" u="none" strike="noStrike" kern="1200" cap="none" spc="0" normalizeH="0" baseline="0" noProof="0" dirty="0" smtClean="0">
                          <a:ln>
                            <a:noFill/>
                          </a:ln>
                          <a:solidFill>
                            <a:srgbClr val="004961"/>
                          </a:solidFill>
                          <a:effectLst/>
                          <a:uLnTx/>
                          <a:uFillTx/>
                          <a:latin typeface="Arial" charset="0"/>
                          <a:ea typeface="+mn-ea"/>
                          <a:cs typeface="+mn-cs"/>
                        </a:rPr>
                        <a:t>CENTURY CITY</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2029 Century Park East</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Suite 2600</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Los Angeles, CA 90067-3012</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+1.310.788.4400 tel</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+1.310.788.4471 fax</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endParaRPr kumimoji="0" lang="en-US" sz="800" b="0" i="0" u="none" strike="noStrike" kern="1200" cap="none" spc="0" normalizeH="0" baseline="0" noProof="0" dirty="0" smtClean="0">
                        <a:ln>
                          <a:noFill/>
                        </a:ln>
                        <a:solidFill>
                          <a:srgbClr val="000000"/>
                        </a:solidFill>
                        <a:effectLst/>
                        <a:uLnTx/>
                        <a:uFillTx/>
                        <a:latin typeface="Arial" charset="0"/>
                        <a:ea typeface="+mn-ea"/>
                        <a:cs typeface="+mn-cs"/>
                      </a:endParaRPr>
                    </a:p>
                  </a:txBody>
                  <a:tcPr marL="91448" marR="91448" marT="45715" marB="45715"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1" i="0" u="none" strike="noStrike" kern="1200" cap="none" spc="0" normalizeH="0" baseline="0" noProof="0" dirty="0" smtClean="0">
                          <a:ln>
                            <a:noFill/>
                          </a:ln>
                          <a:solidFill>
                            <a:srgbClr val="004961"/>
                          </a:solidFill>
                          <a:effectLst/>
                          <a:uLnTx/>
                          <a:uFillTx/>
                          <a:latin typeface="Arial" charset="0"/>
                          <a:ea typeface="+mn-ea"/>
                          <a:cs typeface="+mn-cs"/>
                        </a:rPr>
                        <a:t>ORANGE COUNTY</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100 Spectrum Center Drive</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Suite 1050</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Irvine, CA 92618-4960</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+1.714.966.6819 tel</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+1.714.966.6821 fax</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endParaRPr kumimoji="0" lang="en-US" sz="800" b="0" i="0" u="none" strike="noStrike" kern="1200" cap="none" spc="0" normalizeH="0" baseline="0" noProof="0" dirty="0" smtClean="0">
                        <a:ln>
                          <a:noFill/>
                        </a:ln>
                        <a:solidFill>
                          <a:srgbClr val="000000"/>
                        </a:solidFill>
                        <a:effectLst/>
                        <a:uLnTx/>
                        <a:uFillTx/>
                        <a:latin typeface="Arial" charset="0"/>
                        <a:ea typeface="+mn-ea"/>
                        <a:cs typeface="+mn-cs"/>
                      </a:endParaRPr>
                    </a:p>
                  </a:txBody>
                  <a:tcPr marL="91448" marR="91448" marT="45715" marB="45715" horzOverflow="overflow">
                    <a:lnL>
                      <a:noFill/>
                    </a:lnL>
                    <a:lnR cap="flat">
                      <a:noFill/>
                    </a:lnR>
                    <a:lnT>
                      <a:noFill/>
                    </a:lnT>
                    <a:lnB>
                      <a:noFill/>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1" i="0" u="none" strike="noStrike" kern="1200" cap="none" spc="0" normalizeH="0" baseline="0" noProof="0" dirty="0" smtClean="0">
                          <a:ln>
                            <a:noFill/>
                          </a:ln>
                          <a:solidFill>
                            <a:srgbClr val="004961"/>
                          </a:solidFill>
                          <a:effectLst/>
                          <a:uLnTx/>
                          <a:uFillTx/>
                          <a:latin typeface="Arial" charset="0"/>
                          <a:ea typeface="+mn-ea"/>
                          <a:cs typeface="+mn-cs"/>
                        </a:rPr>
                        <a:t>WASHINGTON, DC</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2900 K Street NW</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North Tower - Suite 200</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Washington, DC 20007-5118</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+1.202.625.3500 tel</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+1.202.298.7570 fax</a:t>
                      </a:r>
                      <a:endParaRPr kumimoji="0" lang="en-US" sz="800" b="1" i="0" u="none" strike="noStrike" kern="1200" cap="none" spc="0" normalizeH="0" baseline="0" noProof="0" dirty="0" smtClean="0">
                        <a:ln>
                          <a:noFill/>
                        </a:ln>
                        <a:solidFill>
                          <a:srgbClr val="004961"/>
                        </a:solidFill>
                        <a:effectLst/>
                        <a:uLnTx/>
                        <a:uFillTx/>
                        <a:latin typeface="Arial" charset="0"/>
                        <a:ea typeface="+mn-ea"/>
                        <a:cs typeface="+mn-cs"/>
                      </a:endParaRP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endParaRPr kumimoji="0" lang="en-US" sz="800" b="0" i="0" u="none" strike="noStrike" kern="1200" cap="none" spc="0" normalizeH="0" baseline="0" noProof="0" dirty="0" smtClean="0">
                        <a:ln>
                          <a:noFill/>
                        </a:ln>
                        <a:solidFill>
                          <a:srgbClr val="000000"/>
                        </a:solidFill>
                        <a:effectLst/>
                        <a:uLnTx/>
                        <a:uFillTx/>
                        <a:latin typeface="Arial" charset="0"/>
                        <a:ea typeface="+mn-ea"/>
                        <a:cs typeface="+mn-cs"/>
                      </a:endParaRPr>
                    </a:p>
                  </a:txBody>
                  <a:tcPr marL="91448" marR="91448" marT="45715" marB="45715" horzOverflow="overflow">
                    <a:lnL>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1188720">
                <a:tc>
                  <a:txBody>
                    <a:bodyPr/>
                    <a:lstStyle/>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1" i="0" u="none" strike="noStrike" cap="none" normalizeH="0" baseline="0" dirty="0" smtClean="0">
                          <a:ln>
                            <a:noFill/>
                          </a:ln>
                          <a:solidFill>
                            <a:srgbClr val="004961"/>
                          </a:solidFill>
                          <a:effectLst/>
                          <a:latin typeface="Arial" charset="0"/>
                        </a:rPr>
                        <a:t>CHICAGO</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525 West Monroe Street</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Chicago, IL 60661-3693</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+1.312.902.5200 tel</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+1.312.902.1061 fax</a:t>
                      </a:r>
                    </a:p>
                  </a:txBody>
                  <a:tcPr marL="91448" marR="91448" marT="45715" marB="45715"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1" i="0" u="none" strike="noStrike" cap="none" normalizeH="0" baseline="0" dirty="0" smtClean="0">
                          <a:ln>
                            <a:noFill/>
                          </a:ln>
                          <a:solidFill>
                            <a:srgbClr val="004961"/>
                          </a:solidFill>
                          <a:effectLst/>
                          <a:latin typeface="Arial" charset="0"/>
                        </a:rPr>
                        <a:t>IRVING</a:t>
                      </a:r>
                    </a:p>
                    <a:p>
                      <a:pPr marL="0" marR="0" lvl="0" indent="0" algn="l" defTabSz="914400" rtl="0" eaLnBrk="1" fontAlgn="base" latinLnBrk="0" hangingPunct="1">
                        <a:lnSpc>
                          <a:spcPct val="95000"/>
                        </a:lnSpc>
                        <a:spcBef>
                          <a:spcPct val="20000"/>
                        </a:spcBef>
                        <a:spcAft>
                          <a:spcPct val="0"/>
                        </a:spcAft>
                        <a:buClr>
                          <a:srgbClr val="3D8EA0"/>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545 East John Carpenter Freeway</a:t>
                      </a:r>
                    </a:p>
                    <a:p>
                      <a:pPr marL="0" marR="0" lvl="0" indent="0" algn="l" defTabSz="914400" rtl="0" eaLnBrk="1" fontAlgn="base" latinLnBrk="0" hangingPunct="1">
                        <a:lnSpc>
                          <a:spcPct val="95000"/>
                        </a:lnSpc>
                        <a:spcBef>
                          <a:spcPct val="20000"/>
                        </a:spcBef>
                        <a:spcAft>
                          <a:spcPct val="0"/>
                        </a:spcAft>
                        <a:buClr>
                          <a:srgbClr val="3D8EA0"/>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Suite 300</a:t>
                      </a:r>
                    </a:p>
                    <a:p>
                      <a:pPr marL="0" marR="0" lvl="0" indent="0" algn="l" defTabSz="914400" rtl="0" eaLnBrk="1" fontAlgn="base" latinLnBrk="0" hangingPunct="1">
                        <a:lnSpc>
                          <a:spcPct val="95000"/>
                        </a:lnSpc>
                        <a:spcBef>
                          <a:spcPct val="20000"/>
                        </a:spcBef>
                        <a:spcAft>
                          <a:spcPct val="0"/>
                        </a:spcAft>
                        <a:buClr>
                          <a:srgbClr val="3D8EA0"/>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Irving, TX 75062-3964</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+1.972.587.4100 tel</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pPr>
                      <a:r>
                        <a:rPr kumimoji="0" lang="en-US" sz="800" b="0" i="0" u="none" strike="noStrike" cap="none" normalizeH="0" baseline="0" dirty="0" smtClean="0">
                          <a:ln>
                            <a:noFill/>
                          </a:ln>
                          <a:solidFill>
                            <a:schemeClr val="tx1"/>
                          </a:solidFill>
                          <a:effectLst/>
                          <a:latin typeface="Arial" charset="0"/>
                        </a:rPr>
                        <a:t>+1.972.587.4109 fax</a:t>
                      </a:r>
                      <a:endParaRPr kumimoji="0" lang="en-US" sz="800" b="0" i="0" u="none" strike="noStrike" kern="1200" cap="none" spc="0" normalizeH="0" baseline="0" noProof="0" dirty="0" smtClean="0">
                        <a:ln>
                          <a:noFill/>
                        </a:ln>
                        <a:solidFill>
                          <a:srgbClr val="000000"/>
                        </a:solidFill>
                        <a:effectLst/>
                        <a:uLnTx/>
                        <a:uFillTx/>
                        <a:latin typeface="Arial" charset="0"/>
                        <a:ea typeface="+mn-ea"/>
                        <a:cs typeface="+mn-cs"/>
                      </a:endParaRPr>
                    </a:p>
                    <a:p>
                      <a:pPr marL="0" marR="0" lvl="0" indent="0" algn="l" defTabSz="914400" rtl="0" eaLnBrk="1" fontAlgn="base" latinLnBrk="0" hangingPunct="1">
                        <a:lnSpc>
                          <a:spcPct val="95000"/>
                        </a:lnSpc>
                        <a:spcBef>
                          <a:spcPct val="20000"/>
                        </a:spcBef>
                        <a:spcAft>
                          <a:spcPct val="0"/>
                        </a:spcAft>
                        <a:buClr>
                          <a:srgbClr val="3D8EA0"/>
                        </a:buClr>
                        <a:buSzTx/>
                        <a:buFont typeface="Wingdings" pitchFamily="2" charset="2"/>
                        <a:buNone/>
                        <a:tabLst/>
                        <a:defRPr/>
                      </a:pPr>
                      <a:endParaRPr kumimoji="0" lang="en-US" sz="800" b="0" i="0" u="none" strike="noStrike" kern="1200" cap="none" spc="0" normalizeH="0" baseline="0" noProof="0" dirty="0" smtClean="0">
                        <a:ln>
                          <a:noFill/>
                        </a:ln>
                        <a:solidFill>
                          <a:srgbClr val="000000"/>
                        </a:solidFill>
                        <a:effectLst/>
                        <a:uLnTx/>
                        <a:uFillTx/>
                        <a:latin typeface="Arial" charset="0"/>
                        <a:ea typeface="+mn-ea"/>
                        <a:cs typeface="+mn-cs"/>
                      </a:endParaRPr>
                    </a:p>
                  </a:txBody>
                  <a:tcPr marL="91448" marR="91448" marT="45715" marB="45715"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1" i="0" u="none" strike="noStrike" kern="1200" cap="none" spc="0" normalizeH="0" baseline="0" noProof="0" dirty="0" smtClean="0">
                          <a:ln>
                            <a:noFill/>
                          </a:ln>
                          <a:solidFill>
                            <a:srgbClr val="004961"/>
                          </a:solidFill>
                          <a:effectLst/>
                          <a:uLnTx/>
                          <a:uFillTx/>
                          <a:latin typeface="Arial" charset="0"/>
                          <a:ea typeface="+mn-ea"/>
                          <a:cs typeface="+mn-cs"/>
                        </a:rPr>
                        <a:t>LOS ANGELES – DOWNTOWN</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Times New Roman" pitchFamily="18" charset="0"/>
                        </a:rPr>
                        <a:t>515 South Flower Street</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Times New Roman" pitchFamily="18" charset="0"/>
                        </a:rPr>
                        <a:t>Suite 1000</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Times New Roman" pitchFamily="18" charset="0"/>
                        </a:rPr>
                        <a:t>Los Angeles, CA 90071-2212</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Times New Roman" pitchFamily="18" charset="0"/>
                        </a:rPr>
                        <a:t>+1.213.443.9000 tel</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Times New Roman" pitchFamily="18" charset="0"/>
                        </a:rPr>
                        <a:t>+1.213.443.9001 fax</a:t>
                      </a:r>
                      <a:endParaRPr kumimoji="0" lang="en-US" sz="800" b="0" i="0" u="none" strike="noStrike" kern="1200" cap="none" spc="0" normalizeH="0" baseline="0" noProof="0" dirty="0" smtClean="0">
                        <a:ln>
                          <a:noFill/>
                        </a:ln>
                        <a:solidFill>
                          <a:srgbClr val="000000"/>
                        </a:solidFill>
                        <a:effectLst/>
                        <a:uLnTx/>
                        <a:uFillTx/>
                        <a:latin typeface="Arial" charset="0"/>
                        <a:ea typeface="+mn-ea"/>
                        <a:cs typeface="+mn-cs"/>
                      </a:endParaRP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endParaRPr lang="en-US" sz="800" dirty="0"/>
                    </a:p>
                  </a:txBody>
                  <a:tcPr marL="91448" marR="91448" marT="45715" marB="45715"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1" i="0" u="none" strike="noStrike" kern="1200" cap="none" spc="0" normalizeH="0" baseline="0" noProof="0" dirty="0" smtClean="0">
                          <a:ln>
                            <a:noFill/>
                          </a:ln>
                          <a:solidFill>
                            <a:srgbClr val="004961"/>
                          </a:solidFill>
                          <a:effectLst/>
                          <a:uLnTx/>
                          <a:uFillTx/>
                          <a:latin typeface="Arial" charset="0"/>
                          <a:ea typeface="+mn-ea"/>
                          <a:cs typeface="+mn-cs"/>
                        </a:rPr>
                        <a:t>SAN FRANCISCO</a:t>
                      </a:r>
                      <a:br>
                        <a:rPr kumimoji="0" lang="en-US" sz="800" b="1" i="0" u="none" strike="noStrike" kern="1200" cap="none" spc="0" normalizeH="0" baseline="0" noProof="0" dirty="0" smtClean="0">
                          <a:ln>
                            <a:noFill/>
                          </a:ln>
                          <a:solidFill>
                            <a:srgbClr val="004961"/>
                          </a:solidFill>
                          <a:effectLst/>
                          <a:uLnTx/>
                          <a:uFillTx/>
                          <a:latin typeface="Arial" charset="0"/>
                          <a:ea typeface="+mn-ea"/>
                          <a:cs typeface="+mn-cs"/>
                        </a:rPr>
                      </a:br>
                      <a:r>
                        <a:rPr kumimoji="0" lang="en-US" sz="800" b="1" i="0" u="none" strike="noStrike" kern="1200" cap="none" spc="0" normalizeH="0" baseline="0" noProof="0" dirty="0" smtClean="0">
                          <a:ln>
                            <a:noFill/>
                          </a:ln>
                          <a:solidFill>
                            <a:srgbClr val="004961"/>
                          </a:solidFill>
                          <a:effectLst/>
                          <a:uLnTx/>
                          <a:uFillTx/>
                          <a:latin typeface="Arial" charset="0"/>
                          <a:ea typeface="+mn-ea"/>
                          <a:cs typeface="+mn-cs"/>
                        </a:rPr>
                        <a:t>BAY AREA</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1999 Harrison Street</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Suite 700</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Oakland, CA 94612-4704</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+1.415.293.5800 tel</a:t>
                      </a: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r>
                        <a:rPr kumimoji="0" lang="en-US" sz="800" b="0" i="0" u="none" strike="noStrike" kern="1200" cap="none" spc="0" normalizeH="0" baseline="0" noProof="0" dirty="0" smtClean="0">
                          <a:ln>
                            <a:noFill/>
                          </a:ln>
                          <a:solidFill>
                            <a:srgbClr val="000000"/>
                          </a:solidFill>
                          <a:effectLst/>
                          <a:uLnTx/>
                          <a:uFillTx/>
                          <a:latin typeface="Arial" charset="0"/>
                          <a:ea typeface="+mn-ea"/>
                          <a:cs typeface="+mn-cs"/>
                        </a:rPr>
                        <a:t>+1.415.293.5801 fax</a:t>
                      </a:r>
                      <a:endParaRPr kumimoji="0" lang="en-US" sz="800" b="1" i="0" u="none" strike="noStrike" kern="1200" cap="none" spc="0" normalizeH="0" baseline="0" noProof="0" dirty="0" smtClean="0">
                        <a:ln>
                          <a:noFill/>
                        </a:ln>
                        <a:solidFill>
                          <a:srgbClr val="004961"/>
                        </a:solidFill>
                        <a:effectLst/>
                        <a:uLnTx/>
                        <a:uFillTx/>
                        <a:latin typeface="Arial" charset="0"/>
                        <a:ea typeface="+mn-ea"/>
                        <a:cs typeface="+mn-cs"/>
                      </a:endParaRPr>
                    </a:p>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endParaRPr kumimoji="0" lang="en-US" sz="800" b="0" i="0" u="none" strike="noStrike" kern="1200" cap="none" spc="0" normalizeH="0" baseline="0" noProof="0" dirty="0" smtClean="0">
                        <a:ln>
                          <a:noFill/>
                        </a:ln>
                        <a:solidFill>
                          <a:srgbClr val="000000"/>
                        </a:solidFill>
                        <a:effectLst/>
                        <a:uLnTx/>
                        <a:uFillTx/>
                        <a:latin typeface="Arial" charset="0"/>
                        <a:ea typeface="+mn-ea"/>
                        <a:cs typeface="+mn-cs"/>
                      </a:endParaRPr>
                    </a:p>
                  </a:txBody>
                  <a:tcPr marL="91448" marR="91448" marT="45715" marB="45715" horzOverflow="overflow">
                    <a:lnL>
                      <a:noFill/>
                    </a:lnL>
                    <a:lnR cap="flat">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95000"/>
                        </a:lnSpc>
                        <a:spcBef>
                          <a:spcPct val="20000"/>
                        </a:spcBef>
                        <a:spcAft>
                          <a:spcPct val="0"/>
                        </a:spcAft>
                        <a:buClr>
                          <a:srgbClr val="91A75A"/>
                        </a:buClr>
                        <a:buSzTx/>
                        <a:buFont typeface="Wingdings" pitchFamily="2" charset="2"/>
                        <a:buNone/>
                        <a:tabLst/>
                        <a:defRPr/>
                      </a:pPr>
                      <a:endParaRPr kumimoji="0" lang="en-US" sz="800" b="0" i="0" u="none" strike="noStrike" kern="1200" cap="none" spc="0" normalizeH="0" baseline="0" noProof="0" dirty="0" smtClean="0">
                        <a:ln>
                          <a:noFill/>
                        </a:ln>
                        <a:solidFill>
                          <a:srgbClr val="000000"/>
                        </a:solidFill>
                        <a:effectLst/>
                        <a:uLnTx/>
                        <a:uFillTx/>
                        <a:latin typeface="Arial" charset="0"/>
                        <a:ea typeface="+mn-ea"/>
                        <a:cs typeface="+mn-cs"/>
                      </a:endParaRPr>
                    </a:p>
                  </a:txBody>
                  <a:tcPr marL="91448" marR="91448" marT="45715" marB="45715"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0002"/>
                  </a:ext>
                </a:extLst>
              </a:tr>
            </a:tbl>
          </a:graphicData>
        </a:graphic>
      </p:graphicFrame>
      <p:sp>
        <p:nvSpPr>
          <p:cNvPr id="5123" name="Rectangle 7"/>
          <p:cNvSpPr>
            <a:spLocks noChangeArrowheads="1"/>
          </p:cNvSpPr>
          <p:nvPr/>
        </p:nvSpPr>
        <p:spPr bwMode="auto">
          <a:xfrm>
            <a:off x="471488" y="5795963"/>
            <a:ext cx="6711950" cy="7715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spcBef>
                <a:spcPct val="30000"/>
              </a:spcBef>
              <a:spcAft>
                <a:spcPct val="25000"/>
              </a:spcAft>
              <a:buClr>
                <a:srgbClr val="C5A901"/>
              </a:buClr>
              <a:buFont typeface="Wingdings" pitchFamily="2" charset="2"/>
              <a:buChar char="§"/>
              <a:defRPr sz="2400">
                <a:solidFill>
                  <a:schemeClr val="tx1"/>
                </a:solidFill>
                <a:latin typeface="Arial" charset="0"/>
              </a:defRPr>
            </a:lvl1pPr>
            <a:lvl2pPr marL="742950" indent="-285750" eaLnBrk="0" hangingPunct="0">
              <a:spcBef>
                <a:spcPct val="30000"/>
              </a:spcBef>
              <a:spcAft>
                <a:spcPct val="25000"/>
              </a:spcAft>
              <a:buClr>
                <a:srgbClr val="C5A901"/>
              </a:buClr>
              <a:buChar char="•"/>
              <a:defRPr sz="2200">
                <a:solidFill>
                  <a:schemeClr val="tx1"/>
                </a:solidFill>
                <a:latin typeface="Arial" charset="0"/>
              </a:defRPr>
            </a:lvl2pPr>
            <a:lvl3pPr marL="1143000" indent="-228600" eaLnBrk="0" hangingPunct="0">
              <a:spcBef>
                <a:spcPct val="30000"/>
              </a:spcBef>
              <a:spcAft>
                <a:spcPct val="25000"/>
              </a:spcAft>
              <a:buClr>
                <a:srgbClr val="C5A901"/>
              </a:buClr>
              <a:buFont typeface="Symbol" pitchFamily="18" charset="2"/>
              <a:buChar char="-"/>
              <a:defRPr sz="2200">
                <a:solidFill>
                  <a:schemeClr val="tx1"/>
                </a:solidFill>
                <a:latin typeface="Arial" charset="0"/>
              </a:defRPr>
            </a:lvl3pPr>
            <a:lvl4pPr marL="1600200" indent="-228600" eaLnBrk="0" hangingPunct="0">
              <a:spcBef>
                <a:spcPct val="30000"/>
              </a:spcBef>
              <a:spcAft>
                <a:spcPct val="25000"/>
              </a:spcAft>
              <a:buClr>
                <a:srgbClr val="C5A901"/>
              </a:buClr>
              <a:buSzPct val="65000"/>
              <a:buFont typeface="Wingdings" pitchFamily="2" charset="2"/>
              <a:buChar char="v"/>
              <a:defRPr sz="2200">
                <a:solidFill>
                  <a:schemeClr val="tx1"/>
                </a:solidFill>
                <a:latin typeface="Arial" charset="0"/>
              </a:defRPr>
            </a:lvl4pPr>
            <a:lvl5pPr marL="2057400" indent="-228600" eaLnBrk="0"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5pPr>
            <a:lvl6pPr marL="25146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6pPr>
            <a:lvl7pPr marL="29718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7pPr>
            <a:lvl8pPr marL="34290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8pPr>
            <a:lvl9pPr marL="38862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800" b="0" i="0" u="none" strike="noStrike" kern="1200" cap="none" spc="0" normalizeH="0" baseline="0" noProof="0" dirty="0">
                <a:ln>
                  <a:noFill/>
                </a:ln>
                <a:solidFill>
                  <a:srgbClr val="000000"/>
                </a:solidFill>
                <a:effectLst/>
                <a:uLnTx/>
                <a:uFillTx/>
                <a:latin typeface="Arial" charset="0"/>
                <a:ea typeface="+mn-ea"/>
                <a:cs typeface="+mn-cs"/>
              </a:rPr>
              <a:t>Katten refers to Katten Muchin Rosenman LLP and the affiliated partnership as explained at kattenlaw.com/disclaimer.</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800" b="0" i="0" u="none" strike="noStrike" kern="1200" cap="none" spc="0" normalizeH="0" baseline="0" noProof="0" dirty="0">
              <a:ln>
                <a:noFill/>
              </a:ln>
              <a:solidFill>
                <a:srgbClr val="000000"/>
              </a:solidFill>
              <a:effectLst/>
              <a:uLnTx/>
              <a:uFillTx/>
              <a:latin typeface="Arial"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800" b="0" i="0" u="none" strike="noStrike" kern="1200" cap="none" spc="0" normalizeH="0" baseline="0" noProof="0" dirty="0">
                <a:ln>
                  <a:noFill/>
                </a:ln>
                <a:solidFill>
                  <a:srgbClr val="000000"/>
                </a:solidFill>
                <a:effectLst/>
                <a:uLnTx/>
                <a:uFillTx/>
                <a:latin typeface="Arial" charset="0"/>
                <a:ea typeface="+mn-ea"/>
                <a:cs typeface="+mn-cs"/>
              </a:rPr>
              <a:t>Attorney advertising. Published as a source of information only. The material contained herein is not to be construed as legal advice or opinion.</a:t>
            </a:r>
          </a:p>
        </p:txBody>
      </p:sp>
      <p:sp>
        <p:nvSpPr>
          <p:cNvPr id="5124" name="Text Box 8"/>
          <p:cNvSpPr txBox="1">
            <a:spLocks noChangeArrowheads="1"/>
          </p:cNvSpPr>
          <p:nvPr/>
        </p:nvSpPr>
        <p:spPr bwMode="auto">
          <a:xfrm>
            <a:off x="7459663" y="6170613"/>
            <a:ext cx="1489075"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30000"/>
              </a:spcBef>
              <a:spcAft>
                <a:spcPct val="25000"/>
              </a:spcAft>
              <a:buClr>
                <a:srgbClr val="C5A901"/>
              </a:buClr>
              <a:buFont typeface="Wingdings" pitchFamily="2" charset="2"/>
              <a:buChar char="§"/>
              <a:defRPr sz="2400">
                <a:solidFill>
                  <a:schemeClr val="tx1"/>
                </a:solidFill>
                <a:latin typeface="Arial" charset="0"/>
              </a:defRPr>
            </a:lvl1pPr>
            <a:lvl2pPr marL="742950" indent="-285750" eaLnBrk="0" hangingPunct="0">
              <a:spcBef>
                <a:spcPct val="30000"/>
              </a:spcBef>
              <a:spcAft>
                <a:spcPct val="25000"/>
              </a:spcAft>
              <a:buClr>
                <a:srgbClr val="C5A901"/>
              </a:buClr>
              <a:buChar char="•"/>
              <a:defRPr sz="2200">
                <a:solidFill>
                  <a:schemeClr val="tx1"/>
                </a:solidFill>
                <a:latin typeface="Arial" charset="0"/>
              </a:defRPr>
            </a:lvl2pPr>
            <a:lvl3pPr marL="1143000" indent="-228600" eaLnBrk="0" hangingPunct="0">
              <a:spcBef>
                <a:spcPct val="30000"/>
              </a:spcBef>
              <a:spcAft>
                <a:spcPct val="25000"/>
              </a:spcAft>
              <a:buClr>
                <a:srgbClr val="C5A901"/>
              </a:buClr>
              <a:buFont typeface="Symbol" pitchFamily="18" charset="2"/>
              <a:buChar char="-"/>
              <a:defRPr sz="2200">
                <a:solidFill>
                  <a:schemeClr val="tx1"/>
                </a:solidFill>
                <a:latin typeface="Arial" charset="0"/>
              </a:defRPr>
            </a:lvl3pPr>
            <a:lvl4pPr marL="1600200" indent="-228600" eaLnBrk="0" hangingPunct="0">
              <a:spcBef>
                <a:spcPct val="30000"/>
              </a:spcBef>
              <a:spcAft>
                <a:spcPct val="25000"/>
              </a:spcAft>
              <a:buClr>
                <a:srgbClr val="C5A901"/>
              </a:buClr>
              <a:buSzPct val="65000"/>
              <a:buFont typeface="Wingdings" pitchFamily="2" charset="2"/>
              <a:buChar char="v"/>
              <a:defRPr sz="2200">
                <a:solidFill>
                  <a:schemeClr val="tx1"/>
                </a:solidFill>
                <a:latin typeface="Arial" charset="0"/>
              </a:defRPr>
            </a:lvl4pPr>
            <a:lvl5pPr marL="2057400" indent="-228600" eaLnBrk="0"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5pPr>
            <a:lvl6pPr marL="25146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6pPr>
            <a:lvl7pPr marL="29718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7pPr>
            <a:lvl8pPr marL="34290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8pPr>
            <a:lvl9pPr marL="38862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1000" b="1" i="0" u="none" strike="noStrike" kern="1200" cap="none" spc="0" normalizeH="0" baseline="0" noProof="0" dirty="0">
                <a:ln>
                  <a:noFill/>
                </a:ln>
                <a:solidFill>
                  <a:srgbClr val="969696"/>
                </a:solidFill>
                <a:effectLst/>
                <a:uLnTx/>
                <a:uFillTx/>
                <a:latin typeface="Arial" charset="0"/>
                <a:ea typeface="+mn-ea"/>
                <a:cs typeface="+mn-cs"/>
              </a:rPr>
              <a:t>www.kattenlaw.com</a:t>
            </a:r>
          </a:p>
        </p:txBody>
      </p:sp>
      <p:pic>
        <p:nvPicPr>
          <p:cNvPr id="5125" name="Picture 9" descr="Katten logo_blac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6975" y="5670550"/>
            <a:ext cx="1379538"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Line 16"/>
          <p:cNvSpPr>
            <a:spLocks noChangeShapeType="1"/>
          </p:cNvSpPr>
          <p:nvPr/>
        </p:nvSpPr>
        <p:spPr bwMode="auto">
          <a:xfrm flipV="1">
            <a:off x="101600" y="1358900"/>
            <a:ext cx="8867775" cy="0"/>
          </a:xfrm>
          <a:prstGeom prst="line">
            <a:avLst/>
          </a:prstGeom>
          <a:noFill/>
          <a:ln w="38100" cap="rnd">
            <a:solidFill>
              <a:srgbClr val="C0C0C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charset="0"/>
              <a:ea typeface="+mn-ea"/>
              <a:cs typeface="+mn-cs"/>
            </a:endParaRPr>
          </a:p>
        </p:txBody>
      </p:sp>
      <p:grpSp>
        <p:nvGrpSpPr>
          <p:cNvPr id="5143" name="Group 27"/>
          <p:cNvGrpSpPr>
            <a:grpSpLocks/>
          </p:cNvGrpSpPr>
          <p:nvPr/>
        </p:nvGrpSpPr>
        <p:grpSpPr bwMode="auto">
          <a:xfrm flipV="1">
            <a:off x="0" y="0"/>
            <a:ext cx="9144000" cy="142875"/>
            <a:chOff x="0" y="4106"/>
            <a:chExt cx="5760" cy="214"/>
          </a:xfrm>
        </p:grpSpPr>
        <p:sp>
          <p:nvSpPr>
            <p:cNvPr id="5146" name="Rectangle 28"/>
            <p:cNvSpPr>
              <a:spLocks noChangeArrowheads="1"/>
            </p:cNvSpPr>
            <p:nvPr/>
          </p:nvSpPr>
          <p:spPr bwMode="gray">
            <a:xfrm>
              <a:off x="0" y="4106"/>
              <a:ext cx="5760" cy="140"/>
            </a:xfrm>
            <a:prstGeom prst="rect">
              <a:avLst/>
            </a:prstGeom>
            <a:solidFill>
              <a:srgbClr val="BEA52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30000"/>
                </a:spcBef>
                <a:spcAft>
                  <a:spcPct val="25000"/>
                </a:spcAft>
                <a:buClr>
                  <a:srgbClr val="C5A901"/>
                </a:buClr>
                <a:buFont typeface="Wingdings" pitchFamily="2" charset="2"/>
                <a:buChar char="§"/>
                <a:defRPr sz="2400">
                  <a:solidFill>
                    <a:schemeClr val="tx1"/>
                  </a:solidFill>
                  <a:latin typeface="Arial" charset="0"/>
                </a:defRPr>
              </a:lvl1pPr>
              <a:lvl2pPr marL="742950" indent="-285750" eaLnBrk="0" hangingPunct="0">
                <a:spcBef>
                  <a:spcPct val="30000"/>
                </a:spcBef>
                <a:spcAft>
                  <a:spcPct val="25000"/>
                </a:spcAft>
                <a:buClr>
                  <a:srgbClr val="C5A901"/>
                </a:buClr>
                <a:buChar char="•"/>
                <a:defRPr sz="2200">
                  <a:solidFill>
                    <a:schemeClr val="tx1"/>
                  </a:solidFill>
                  <a:latin typeface="Arial" charset="0"/>
                </a:defRPr>
              </a:lvl2pPr>
              <a:lvl3pPr marL="1143000" indent="-228600" eaLnBrk="0" hangingPunct="0">
                <a:spcBef>
                  <a:spcPct val="30000"/>
                </a:spcBef>
                <a:spcAft>
                  <a:spcPct val="25000"/>
                </a:spcAft>
                <a:buClr>
                  <a:srgbClr val="C5A901"/>
                </a:buClr>
                <a:buFont typeface="Symbol" pitchFamily="18" charset="2"/>
                <a:buChar char="-"/>
                <a:defRPr sz="2200">
                  <a:solidFill>
                    <a:schemeClr val="tx1"/>
                  </a:solidFill>
                  <a:latin typeface="Arial" charset="0"/>
                </a:defRPr>
              </a:lvl3pPr>
              <a:lvl4pPr marL="1600200" indent="-228600" eaLnBrk="0" hangingPunct="0">
                <a:spcBef>
                  <a:spcPct val="30000"/>
                </a:spcBef>
                <a:spcAft>
                  <a:spcPct val="25000"/>
                </a:spcAft>
                <a:buClr>
                  <a:srgbClr val="C5A901"/>
                </a:buClr>
                <a:buSzPct val="65000"/>
                <a:buFont typeface="Wingdings" pitchFamily="2" charset="2"/>
                <a:buChar char="v"/>
                <a:defRPr sz="2200">
                  <a:solidFill>
                    <a:schemeClr val="tx1"/>
                  </a:solidFill>
                  <a:latin typeface="Arial" charset="0"/>
                </a:defRPr>
              </a:lvl4pPr>
              <a:lvl5pPr marL="2057400" indent="-228600" eaLnBrk="0"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5pPr>
              <a:lvl6pPr marL="25146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6pPr>
              <a:lvl7pPr marL="29718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7pPr>
              <a:lvl8pPr marL="34290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8pPr>
              <a:lvl9pPr marL="38862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5147" name="Rectangle 29"/>
            <p:cNvSpPr>
              <a:spLocks noChangeArrowheads="1"/>
            </p:cNvSpPr>
            <p:nvPr/>
          </p:nvSpPr>
          <p:spPr bwMode="gray">
            <a:xfrm>
              <a:off x="0" y="4180"/>
              <a:ext cx="5760" cy="140"/>
            </a:xfrm>
            <a:prstGeom prst="rect">
              <a:avLst/>
            </a:prstGeom>
            <a:solidFill>
              <a:srgbClr val="023B5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30000"/>
                </a:spcBef>
                <a:spcAft>
                  <a:spcPct val="25000"/>
                </a:spcAft>
                <a:buClr>
                  <a:srgbClr val="C5A901"/>
                </a:buClr>
                <a:buFont typeface="Wingdings" pitchFamily="2" charset="2"/>
                <a:buChar char="§"/>
                <a:defRPr sz="2400">
                  <a:solidFill>
                    <a:schemeClr val="tx1"/>
                  </a:solidFill>
                  <a:latin typeface="Arial" charset="0"/>
                </a:defRPr>
              </a:lvl1pPr>
              <a:lvl2pPr marL="742950" indent="-285750" eaLnBrk="0" hangingPunct="0">
                <a:spcBef>
                  <a:spcPct val="30000"/>
                </a:spcBef>
                <a:spcAft>
                  <a:spcPct val="25000"/>
                </a:spcAft>
                <a:buClr>
                  <a:srgbClr val="C5A901"/>
                </a:buClr>
                <a:buChar char="•"/>
                <a:defRPr sz="2200">
                  <a:solidFill>
                    <a:schemeClr val="tx1"/>
                  </a:solidFill>
                  <a:latin typeface="Arial" charset="0"/>
                </a:defRPr>
              </a:lvl2pPr>
              <a:lvl3pPr marL="1143000" indent="-228600" eaLnBrk="0" hangingPunct="0">
                <a:spcBef>
                  <a:spcPct val="30000"/>
                </a:spcBef>
                <a:spcAft>
                  <a:spcPct val="25000"/>
                </a:spcAft>
                <a:buClr>
                  <a:srgbClr val="C5A901"/>
                </a:buClr>
                <a:buFont typeface="Symbol" pitchFamily="18" charset="2"/>
                <a:buChar char="-"/>
                <a:defRPr sz="2200">
                  <a:solidFill>
                    <a:schemeClr val="tx1"/>
                  </a:solidFill>
                  <a:latin typeface="Arial" charset="0"/>
                </a:defRPr>
              </a:lvl3pPr>
              <a:lvl4pPr marL="1600200" indent="-228600" eaLnBrk="0" hangingPunct="0">
                <a:spcBef>
                  <a:spcPct val="30000"/>
                </a:spcBef>
                <a:spcAft>
                  <a:spcPct val="25000"/>
                </a:spcAft>
                <a:buClr>
                  <a:srgbClr val="C5A901"/>
                </a:buClr>
                <a:buSzPct val="65000"/>
                <a:buFont typeface="Wingdings" pitchFamily="2" charset="2"/>
                <a:buChar char="v"/>
                <a:defRPr sz="2200">
                  <a:solidFill>
                    <a:schemeClr val="tx1"/>
                  </a:solidFill>
                  <a:latin typeface="Arial" charset="0"/>
                </a:defRPr>
              </a:lvl4pPr>
              <a:lvl5pPr marL="2057400" indent="-228600" eaLnBrk="0"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5pPr>
              <a:lvl6pPr marL="25146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6pPr>
              <a:lvl7pPr marL="29718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7pPr>
              <a:lvl8pPr marL="34290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8pPr>
              <a:lvl9pPr marL="38862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charset="0"/>
                <a:ea typeface="+mn-ea"/>
                <a:cs typeface="+mn-cs"/>
              </a:endParaRPr>
            </a:p>
          </p:txBody>
        </p:sp>
      </p:grpSp>
      <p:sp>
        <p:nvSpPr>
          <p:cNvPr id="5144" name="Rectangle 21"/>
          <p:cNvSpPr>
            <a:spLocks noChangeArrowheads="1"/>
          </p:cNvSpPr>
          <p:nvPr/>
        </p:nvSpPr>
        <p:spPr bwMode="gray">
          <a:xfrm>
            <a:off x="0" y="6518275"/>
            <a:ext cx="9144000" cy="223838"/>
          </a:xfrm>
          <a:prstGeom prst="rect">
            <a:avLst/>
          </a:prstGeom>
          <a:solidFill>
            <a:srgbClr val="BEA52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30000"/>
              </a:spcBef>
              <a:spcAft>
                <a:spcPct val="25000"/>
              </a:spcAft>
              <a:buClr>
                <a:srgbClr val="C5A901"/>
              </a:buClr>
              <a:buFont typeface="Wingdings" pitchFamily="2" charset="2"/>
              <a:buChar char="§"/>
              <a:defRPr sz="2400">
                <a:solidFill>
                  <a:schemeClr val="tx1"/>
                </a:solidFill>
                <a:latin typeface="Arial" charset="0"/>
              </a:defRPr>
            </a:lvl1pPr>
            <a:lvl2pPr marL="742950" indent="-285750" eaLnBrk="0" hangingPunct="0">
              <a:spcBef>
                <a:spcPct val="30000"/>
              </a:spcBef>
              <a:spcAft>
                <a:spcPct val="25000"/>
              </a:spcAft>
              <a:buClr>
                <a:srgbClr val="C5A901"/>
              </a:buClr>
              <a:buChar char="•"/>
              <a:defRPr sz="2200">
                <a:solidFill>
                  <a:schemeClr val="tx1"/>
                </a:solidFill>
                <a:latin typeface="Arial" charset="0"/>
              </a:defRPr>
            </a:lvl2pPr>
            <a:lvl3pPr marL="1143000" indent="-228600" eaLnBrk="0" hangingPunct="0">
              <a:spcBef>
                <a:spcPct val="30000"/>
              </a:spcBef>
              <a:spcAft>
                <a:spcPct val="25000"/>
              </a:spcAft>
              <a:buClr>
                <a:srgbClr val="C5A901"/>
              </a:buClr>
              <a:buFont typeface="Symbol" pitchFamily="18" charset="2"/>
              <a:buChar char="-"/>
              <a:defRPr sz="2200">
                <a:solidFill>
                  <a:schemeClr val="tx1"/>
                </a:solidFill>
                <a:latin typeface="Arial" charset="0"/>
              </a:defRPr>
            </a:lvl3pPr>
            <a:lvl4pPr marL="1600200" indent="-228600" eaLnBrk="0" hangingPunct="0">
              <a:spcBef>
                <a:spcPct val="30000"/>
              </a:spcBef>
              <a:spcAft>
                <a:spcPct val="25000"/>
              </a:spcAft>
              <a:buClr>
                <a:srgbClr val="C5A901"/>
              </a:buClr>
              <a:buSzPct val="65000"/>
              <a:buFont typeface="Wingdings" pitchFamily="2" charset="2"/>
              <a:buChar char="v"/>
              <a:defRPr sz="2200">
                <a:solidFill>
                  <a:schemeClr val="tx1"/>
                </a:solidFill>
                <a:latin typeface="Arial" charset="0"/>
              </a:defRPr>
            </a:lvl4pPr>
            <a:lvl5pPr marL="2057400" indent="-228600" eaLnBrk="0"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5pPr>
            <a:lvl6pPr marL="25146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6pPr>
            <a:lvl7pPr marL="29718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7pPr>
            <a:lvl8pPr marL="34290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8pPr>
            <a:lvl9pPr marL="38862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charset="0"/>
              <a:ea typeface="+mn-ea"/>
              <a:cs typeface="+mn-cs"/>
            </a:endParaRPr>
          </a:p>
        </p:txBody>
      </p:sp>
      <p:sp>
        <p:nvSpPr>
          <p:cNvPr id="5145" name="Rectangle 22"/>
          <p:cNvSpPr>
            <a:spLocks noChangeArrowheads="1"/>
          </p:cNvSpPr>
          <p:nvPr/>
        </p:nvSpPr>
        <p:spPr bwMode="gray">
          <a:xfrm>
            <a:off x="0" y="6634163"/>
            <a:ext cx="9144000" cy="223837"/>
          </a:xfrm>
          <a:prstGeom prst="rect">
            <a:avLst/>
          </a:prstGeom>
          <a:solidFill>
            <a:srgbClr val="023B58"/>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30000"/>
              </a:spcBef>
              <a:spcAft>
                <a:spcPct val="25000"/>
              </a:spcAft>
              <a:buClr>
                <a:srgbClr val="C5A901"/>
              </a:buClr>
              <a:buFont typeface="Wingdings" pitchFamily="2" charset="2"/>
              <a:buChar char="§"/>
              <a:defRPr sz="2400">
                <a:solidFill>
                  <a:schemeClr val="tx1"/>
                </a:solidFill>
                <a:latin typeface="Arial" charset="0"/>
              </a:defRPr>
            </a:lvl1pPr>
            <a:lvl2pPr marL="742950" indent="-285750" eaLnBrk="0" hangingPunct="0">
              <a:spcBef>
                <a:spcPct val="30000"/>
              </a:spcBef>
              <a:spcAft>
                <a:spcPct val="25000"/>
              </a:spcAft>
              <a:buClr>
                <a:srgbClr val="C5A901"/>
              </a:buClr>
              <a:buChar char="•"/>
              <a:defRPr sz="2200">
                <a:solidFill>
                  <a:schemeClr val="tx1"/>
                </a:solidFill>
                <a:latin typeface="Arial" charset="0"/>
              </a:defRPr>
            </a:lvl2pPr>
            <a:lvl3pPr marL="1143000" indent="-228600" eaLnBrk="0" hangingPunct="0">
              <a:spcBef>
                <a:spcPct val="30000"/>
              </a:spcBef>
              <a:spcAft>
                <a:spcPct val="25000"/>
              </a:spcAft>
              <a:buClr>
                <a:srgbClr val="C5A901"/>
              </a:buClr>
              <a:buFont typeface="Symbol" pitchFamily="18" charset="2"/>
              <a:buChar char="-"/>
              <a:defRPr sz="2200">
                <a:solidFill>
                  <a:schemeClr val="tx1"/>
                </a:solidFill>
                <a:latin typeface="Arial" charset="0"/>
              </a:defRPr>
            </a:lvl3pPr>
            <a:lvl4pPr marL="1600200" indent="-228600" eaLnBrk="0" hangingPunct="0">
              <a:spcBef>
                <a:spcPct val="30000"/>
              </a:spcBef>
              <a:spcAft>
                <a:spcPct val="25000"/>
              </a:spcAft>
              <a:buClr>
                <a:srgbClr val="C5A901"/>
              </a:buClr>
              <a:buSzPct val="65000"/>
              <a:buFont typeface="Wingdings" pitchFamily="2" charset="2"/>
              <a:buChar char="v"/>
              <a:defRPr sz="2200">
                <a:solidFill>
                  <a:schemeClr val="tx1"/>
                </a:solidFill>
                <a:latin typeface="Arial" charset="0"/>
              </a:defRPr>
            </a:lvl4pPr>
            <a:lvl5pPr marL="2057400" indent="-228600" eaLnBrk="0"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5pPr>
            <a:lvl6pPr marL="25146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6pPr>
            <a:lvl7pPr marL="29718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7pPr>
            <a:lvl8pPr marL="34290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8pPr>
            <a:lvl9pPr marL="3886200" indent="-228600" eaLnBrk="0" fontAlgn="base" hangingPunct="0">
              <a:spcBef>
                <a:spcPct val="30000"/>
              </a:spcBef>
              <a:spcAft>
                <a:spcPct val="25000"/>
              </a:spcAft>
              <a:buClr>
                <a:srgbClr val="C5A901"/>
              </a:buClr>
              <a:buSzPct val="70000"/>
              <a:buFont typeface="Wingdings" pitchFamily="2" charset="2"/>
              <a:buChar char="Ø"/>
              <a:defRPr sz="2200">
                <a:solidFill>
                  <a:schemeClr val="tx1"/>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srgbClr val="000000"/>
              </a:solidFill>
              <a:effectLst/>
              <a:uLnTx/>
              <a:uFillTx/>
              <a:latin typeface="Arial" charset="0"/>
              <a:ea typeface="+mn-ea"/>
              <a:cs typeface="+mn-cs"/>
            </a:endParaRPr>
          </a:p>
        </p:txBody>
      </p:sp>
    </p:spTree>
    <p:extLst>
      <p:ext uri="{BB962C8B-B14F-4D97-AF65-F5344CB8AC3E}">
        <p14:creationId xmlns:p14="http://schemas.microsoft.com/office/powerpoint/2010/main" val="1550094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p:txBody>
          <a:bodyPr/>
          <a:lstStyle/>
          <a:p>
            <a:r>
              <a:rPr lang="en-US" dirty="0" smtClean="0"/>
              <a:t>Hospitals and their affiliated entities are participating in one of the most heavily regulated industries in the country</a:t>
            </a:r>
          </a:p>
          <a:p>
            <a:r>
              <a:rPr lang="en-US" dirty="0" smtClean="0"/>
              <a:t>Some of the relevant regulatory standards that apply to medical staff professionals include:</a:t>
            </a:r>
          </a:p>
          <a:p>
            <a:pPr lvl="1"/>
            <a:r>
              <a:rPr lang="en-US" dirty="0" smtClean="0"/>
              <a:t>Medicare/Medicaid Conditions of Participation</a:t>
            </a:r>
          </a:p>
          <a:p>
            <a:pPr lvl="1"/>
            <a:r>
              <a:rPr lang="en-US" dirty="0" smtClean="0"/>
              <a:t>Illinois Hospital Licensing Act – 20 ILCS 85</a:t>
            </a:r>
          </a:p>
          <a:p>
            <a:pPr lvl="1"/>
            <a:r>
              <a:rPr lang="en-US" dirty="0" smtClean="0"/>
              <a:t>Illinois Medical Studies Act – 735 ILCS 5/8-2101</a:t>
            </a:r>
          </a:p>
          <a:p>
            <a:pPr lvl="1"/>
            <a:r>
              <a:rPr lang="en-US" dirty="0" smtClean="0"/>
              <a:t>Illinois Medical Practice Act – 225 ILCS 60</a:t>
            </a:r>
          </a:p>
          <a:p>
            <a:pPr lvl="1"/>
            <a:r>
              <a:rPr lang="en-US" dirty="0" smtClean="0"/>
              <a:t>Acts applicable to all other credentialed practitioners</a:t>
            </a:r>
          </a:p>
          <a:p>
            <a:pPr lvl="1"/>
            <a:r>
              <a:rPr lang="en-US" dirty="0" smtClean="0"/>
              <a:t>Patient Safety and Quality Improvement Act of 2005</a:t>
            </a:r>
          </a:p>
          <a:p>
            <a:pPr lvl="1"/>
            <a:r>
              <a:rPr lang="en-US" dirty="0" smtClean="0"/>
              <a:t>HIPAA/HITECH</a:t>
            </a:r>
          </a:p>
          <a:p>
            <a:pPr lvl="1"/>
            <a:r>
              <a:rPr lang="en-US" dirty="0" smtClean="0"/>
              <a:t>EMTALA</a:t>
            </a:r>
            <a:endParaRPr lang="en-US" dirty="0"/>
          </a:p>
        </p:txBody>
      </p:sp>
      <p:sp>
        <p:nvSpPr>
          <p:cNvPr id="9218" name="Title 1"/>
          <p:cNvSpPr>
            <a:spLocks noGrp="1"/>
          </p:cNvSpPr>
          <p:nvPr>
            <p:ph type="title"/>
          </p:nvPr>
        </p:nvSpPr>
        <p:spPr/>
        <p:txBody>
          <a:bodyPr/>
          <a:lstStyle/>
          <a:p>
            <a:r>
              <a:rPr lang="en-US" dirty="0" smtClean="0"/>
              <a:t>Background</a:t>
            </a:r>
            <a:endParaRPr lang="en-US" alt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534400" cy="4953000"/>
          </a:xfrm>
        </p:spPr>
        <p:txBody>
          <a:bodyPr/>
          <a:lstStyle/>
          <a:p>
            <a:pPr lvl="1">
              <a:spcBef>
                <a:spcPts val="600"/>
              </a:spcBef>
              <a:spcAft>
                <a:spcPts val="540"/>
              </a:spcAft>
            </a:pPr>
            <a:r>
              <a:rPr lang="en-US" sz="1800" dirty="0"/>
              <a:t>ADA, Title VII and other discrimination statutes</a:t>
            </a:r>
          </a:p>
          <a:p>
            <a:pPr lvl="1">
              <a:spcBef>
                <a:spcPts val="600"/>
              </a:spcBef>
              <a:spcAft>
                <a:spcPts val="540"/>
              </a:spcAft>
            </a:pPr>
            <a:r>
              <a:rPr lang="en-US" sz="1800" dirty="0"/>
              <a:t>HCQIA</a:t>
            </a:r>
          </a:p>
          <a:p>
            <a:pPr lvl="1">
              <a:spcBef>
                <a:spcPts val="600"/>
              </a:spcBef>
              <a:spcAft>
                <a:spcPts val="540"/>
              </a:spcAft>
            </a:pPr>
            <a:r>
              <a:rPr lang="en-US" sz="1800" dirty="0"/>
              <a:t>Data Bank</a:t>
            </a:r>
          </a:p>
          <a:p>
            <a:pPr lvl="1">
              <a:spcBef>
                <a:spcPts val="600"/>
              </a:spcBef>
              <a:spcAft>
                <a:spcPts val="540"/>
              </a:spcAft>
            </a:pPr>
            <a:r>
              <a:rPr lang="en-US" sz="1800" dirty="0"/>
              <a:t>The Joint Commission, HFAP, DNV, NCQA</a:t>
            </a:r>
          </a:p>
          <a:p>
            <a:pPr lvl="1">
              <a:spcBef>
                <a:spcPts val="600"/>
              </a:spcBef>
              <a:spcAft>
                <a:spcPts val="540"/>
              </a:spcAft>
            </a:pPr>
            <a:r>
              <a:rPr lang="en-US" sz="1800" dirty="0"/>
              <a:t>Accountable Care Act – ACOs/Medicare Shared </a:t>
            </a:r>
            <a:r>
              <a:rPr lang="en-US" sz="1800" dirty="0" smtClean="0"/>
              <a:t>Savings Program</a:t>
            </a:r>
            <a:r>
              <a:rPr lang="en-US" sz="1800" dirty="0"/>
              <a:t>, Value Based Purchasing</a:t>
            </a:r>
          </a:p>
          <a:p>
            <a:pPr lvl="1">
              <a:spcBef>
                <a:spcPts val="600"/>
              </a:spcBef>
              <a:spcAft>
                <a:spcPts val="540"/>
              </a:spcAft>
            </a:pPr>
            <a:r>
              <a:rPr lang="en-US" sz="1800" dirty="0"/>
              <a:t>CMS standards on never events, hospital acquired conditions, readmissions</a:t>
            </a:r>
          </a:p>
          <a:p>
            <a:pPr lvl="1">
              <a:spcBef>
                <a:spcPts val="600"/>
              </a:spcBef>
              <a:spcAft>
                <a:spcPts val="540"/>
              </a:spcAft>
            </a:pPr>
            <a:r>
              <a:rPr lang="en-US" sz="1800" dirty="0"/>
              <a:t>County and city statutes and ordinances</a:t>
            </a:r>
          </a:p>
          <a:p>
            <a:pPr lvl="1">
              <a:spcBef>
                <a:spcPts val="600"/>
              </a:spcBef>
              <a:spcAft>
                <a:spcPts val="540"/>
              </a:spcAft>
            </a:pPr>
            <a:r>
              <a:rPr lang="en-US" sz="1800" dirty="0"/>
              <a:t>Applicable case law</a:t>
            </a:r>
          </a:p>
          <a:p>
            <a:pPr marL="457200" lvl="1" indent="0">
              <a:buNone/>
            </a:pPr>
            <a:endParaRPr lang="en-US" dirty="0"/>
          </a:p>
          <a:p>
            <a:endParaRPr lang="en-US" dirty="0"/>
          </a:p>
        </p:txBody>
      </p:sp>
      <p:sp>
        <p:nvSpPr>
          <p:cNvPr id="2" name="Title 1"/>
          <p:cNvSpPr>
            <a:spLocks noGrp="1"/>
          </p:cNvSpPr>
          <p:nvPr>
            <p:ph type="title"/>
          </p:nvPr>
        </p:nvSpPr>
        <p:spPr>
          <a:prstGeom prst="rect">
            <a:avLst/>
          </a:prstGeom>
        </p:spPr>
        <p:txBody>
          <a:bodyPr/>
          <a:lstStyle/>
          <a:p>
            <a:r>
              <a:rPr lang="en-US" dirty="0"/>
              <a:t>Background </a:t>
            </a:r>
            <a:r>
              <a:rPr lang="en-US" sz="1600" dirty="0"/>
              <a:t>(cont’d)</a:t>
            </a:r>
          </a:p>
        </p:txBody>
      </p:sp>
    </p:spTree>
    <p:extLst>
      <p:ext uri="{BB962C8B-B14F-4D97-AF65-F5344CB8AC3E}">
        <p14:creationId xmlns:p14="http://schemas.microsoft.com/office/powerpoint/2010/main" val="2893844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US" dirty="0" smtClean="0"/>
              <a:t>Failure to comply with these standards and/or your Bylaws and related policies can have the following adverse implications</a:t>
            </a:r>
          </a:p>
          <a:p>
            <a:pPr lvl="2">
              <a:spcBef>
                <a:spcPts val="500"/>
              </a:spcBef>
              <a:spcAft>
                <a:spcPts val="500"/>
              </a:spcAft>
            </a:pPr>
            <a:r>
              <a:rPr lang="en-US" dirty="0" smtClean="0"/>
              <a:t>Loss or restriction of licenses</a:t>
            </a:r>
          </a:p>
          <a:p>
            <a:pPr lvl="2">
              <a:spcBef>
                <a:spcPts val="500"/>
              </a:spcBef>
              <a:spcAft>
                <a:spcPts val="500"/>
              </a:spcAft>
            </a:pPr>
            <a:r>
              <a:rPr lang="en-US" dirty="0" smtClean="0"/>
              <a:t>Accreditation watch or loss of accreditation</a:t>
            </a:r>
          </a:p>
          <a:p>
            <a:pPr lvl="2">
              <a:spcBef>
                <a:spcPts val="500"/>
              </a:spcBef>
              <a:spcAft>
                <a:spcPts val="500"/>
              </a:spcAft>
            </a:pPr>
            <a:r>
              <a:rPr lang="en-US" dirty="0" smtClean="0"/>
              <a:t>CMS determination of “immediate jeopardy” or loss of Medicare eligibility</a:t>
            </a:r>
          </a:p>
          <a:p>
            <a:pPr lvl="2">
              <a:spcBef>
                <a:spcPts val="500"/>
              </a:spcBef>
              <a:spcAft>
                <a:spcPts val="500"/>
              </a:spcAft>
            </a:pPr>
            <a:r>
              <a:rPr lang="en-US" dirty="0" smtClean="0"/>
              <a:t>Professional liability under respondent superior, apparent agency and corporate negligence theories</a:t>
            </a:r>
          </a:p>
          <a:p>
            <a:pPr lvl="2">
              <a:spcBef>
                <a:spcPts val="500"/>
              </a:spcBef>
              <a:spcAft>
                <a:spcPts val="500"/>
              </a:spcAft>
            </a:pPr>
            <a:r>
              <a:rPr lang="en-US" dirty="0" smtClean="0"/>
              <a:t>Civil, criminal fines</a:t>
            </a:r>
          </a:p>
          <a:p>
            <a:pPr lvl="2">
              <a:spcBef>
                <a:spcPts val="500"/>
              </a:spcBef>
              <a:spcAft>
                <a:spcPts val="500"/>
              </a:spcAft>
            </a:pPr>
            <a:r>
              <a:rPr lang="en-US" dirty="0" smtClean="0"/>
              <a:t>Loss of insurance or significant increase in premiums</a:t>
            </a:r>
          </a:p>
          <a:p>
            <a:pPr lvl="2">
              <a:spcBef>
                <a:spcPts val="500"/>
              </a:spcBef>
              <a:spcAft>
                <a:spcPts val="500"/>
              </a:spcAft>
            </a:pPr>
            <a:r>
              <a:rPr lang="en-US" dirty="0" smtClean="0"/>
              <a:t>Loss of managed care contracts, MSSP and other performance based payments</a:t>
            </a:r>
          </a:p>
          <a:p>
            <a:pPr lvl="2">
              <a:spcBef>
                <a:spcPts val="500"/>
              </a:spcBef>
              <a:spcAft>
                <a:spcPts val="500"/>
              </a:spcAft>
            </a:pPr>
            <a:r>
              <a:rPr lang="en-US" dirty="0" smtClean="0"/>
              <a:t>False Claims Act liability</a:t>
            </a:r>
          </a:p>
          <a:p>
            <a:pPr lvl="2">
              <a:spcBef>
                <a:spcPts val="500"/>
              </a:spcBef>
              <a:spcAft>
                <a:spcPts val="500"/>
              </a:spcAft>
            </a:pPr>
            <a:r>
              <a:rPr lang="en-US" dirty="0" smtClean="0"/>
              <a:t>You lose your job</a:t>
            </a:r>
            <a:endParaRPr lang="en-US" dirty="0"/>
          </a:p>
        </p:txBody>
      </p:sp>
      <p:sp>
        <p:nvSpPr>
          <p:cNvPr id="2" name="Title 1"/>
          <p:cNvSpPr>
            <a:spLocks noGrp="1"/>
          </p:cNvSpPr>
          <p:nvPr>
            <p:ph type="title"/>
          </p:nvPr>
        </p:nvSpPr>
        <p:spPr/>
        <p:txBody>
          <a:bodyPr/>
          <a:lstStyle/>
          <a:p>
            <a:r>
              <a:rPr lang="en-US" dirty="0" smtClean="0"/>
              <a:t>Background </a:t>
            </a:r>
            <a:r>
              <a:rPr lang="en-US" sz="1600" dirty="0" smtClean="0"/>
              <a:t>(cont’d)</a:t>
            </a:r>
            <a:endParaRPr lang="en-US" sz="1600" dirty="0"/>
          </a:p>
        </p:txBody>
      </p:sp>
    </p:spTree>
    <p:extLst>
      <p:ext uri="{BB962C8B-B14F-4D97-AF65-F5344CB8AC3E}">
        <p14:creationId xmlns:p14="http://schemas.microsoft.com/office/powerpoint/2010/main" val="25143967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1"/>
            <a:r>
              <a:rPr lang="en-US" dirty="0" smtClean="0"/>
              <a:t>Evidence of compliance is largely demonstrated in corporate and medical staff governance documents including</a:t>
            </a:r>
          </a:p>
          <a:p>
            <a:pPr lvl="2"/>
            <a:r>
              <a:rPr lang="en-US" dirty="0" smtClean="0"/>
              <a:t>Corporate Bylaws, Rules, Regs and Policy</a:t>
            </a:r>
          </a:p>
          <a:p>
            <a:pPr lvl="2"/>
            <a:r>
              <a:rPr lang="en-US" dirty="0" smtClean="0"/>
              <a:t>Medical Staff Bylaws, Rules, Regs and Policies</a:t>
            </a:r>
          </a:p>
          <a:p>
            <a:pPr lvl="2"/>
            <a:r>
              <a:rPr lang="en-US" dirty="0" smtClean="0"/>
              <a:t>Code of Conduct/Disruptive Behavior Policy</a:t>
            </a:r>
          </a:p>
          <a:p>
            <a:pPr lvl="2"/>
            <a:r>
              <a:rPr lang="en-US" dirty="0" smtClean="0"/>
              <a:t>Pre-Screening/Appointment/Reappointment applications</a:t>
            </a:r>
          </a:p>
          <a:p>
            <a:pPr lvl="2"/>
            <a:r>
              <a:rPr lang="en-US" dirty="0" smtClean="0"/>
              <a:t>Peer review policies</a:t>
            </a:r>
          </a:p>
          <a:p>
            <a:pPr lvl="2"/>
            <a:r>
              <a:rPr lang="en-US" dirty="0" smtClean="0"/>
              <a:t>Credentialing manual and Privileging Process</a:t>
            </a:r>
          </a:p>
          <a:p>
            <a:pPr lvl="2"/>
            <a:r>
              <a:rPr lang="en-US" dirty="0" smtClean="0"/>
              <a:t>Fair hearing procedures</a:t>
            </a:r>
          </a:p>
          <a:p>
            <a:pPr lvl="2"/>
            <a:r>
              <a:rPr lang="en-US" dirty="0" smtClean="0"/>
              <a:t>Medical staff development plan</a:t>
            </a:r>
          </a:p>
          <a:p>
            <a:pPr lvl="2"/>
            <a:r>
              <a:rPr lang="en-US" dirty="0" smtClean="0"/>
              <a:t>Physician employment and exclusive provider contracts</a:t>
            </a:r>
          </a:p>
          <a:p>
            <a:pPr lvl="2"/>
            <a:r>
              <a:rPr lang="en-US" dirty="0" smtClean="0"/>
              <a:t>Patient safety and evaluation system policies</a:t>
            </a:r>
            <a:endParaRPr lang="en-US" dirty="0"/>
          </a:p>
        </p:txBody>
      </p:sp>
      <p:sp>
        <p:nvSpPr>
          <p:cNvPr id="2" name="Title 1"/>
          <p:cNvSpPr>
            <a:spLocks noGrp="1"/>
          </p:cNvSpPr>
          <p:nvPr>
            <p:ph type="title"/>
          </p:nvPr>
        </p:nvSpPr>
        <p:spPr/>
        <p:txBody>
          <a:bodyPr/>
          <a:lstStyle/>
          <a:p>
            <a:r>
              <a:rPr lang="en-US" dirty="0" smtClean="0"/>
              <a:t>Background </a:t>
            </a:r>
            <a:r>
              <a:rPr lang="en-US" sz="1600" dirty="0" smtClean="0"/>
              <a:t>(cont’d)</a:t>
            </a:r>
            <a:endParaRPr lang="en-US" sz="1600" dirty="0"/>
          </a:p>
        </p:txBody>
      </p:sp>
    </p:spTree>
    <p:extLst>
      <p:ext uri="{BB962C8B-B14F-4D97-AF65-F5344CB8AC3E}">
        <p14:creationId xmlns:p14="http://schemas.microsoft.com/office/powerpoint/2010/main" val="28876401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2"/>
            <a:r>
              <a:rPr lang="en-US" dirty="0" smtClean="0"/>
              <a:t>Impaired physician/allied professional policy</a:t>
            </a:r>
          </a:p>
          <a:p>
            <a:pPr lvl="2"/>
            <a:r>
              <a:rPr lang="en-US" dirty="0" smtClean="0"/>
              <a:t>Leave of absence and reinstatement policy</a:t>
            </a:r>
          </a:p>
          <a:p>
            <a:pPr lvl="2"/>
            <a:r>
              <a:rPr lang="en-US" dirty="0" smtClean="0"/>
              <a:t>Conflict of interest policy</a:t>
            </a:r>
          </a:p>
          <a:p>
            <a:pPr lvl="2"/>
            <a:r>
              <a:rPr lang="en-US" dirty="0" smtClean="0"/>
              <a:t>Anti-harassment policy</a:t>
            </a:r>
          </a:p>
          <a:p>
            <a:pPr lvl="2"/>
            <a:r>
              <a:rPr lang="en-US" dirty="0" smtClean="0"/>
              <a:t>ED Call Policy</a:t>
            </a:r>
          </a:p>
          <a:p>
            <a:pPr lvl="2"/>
            <a:r>
              <a:rPr lang="en-US" dirty="0" smtClean="0"/>
              <a:t>Department policies</a:t>
            </a:r>
            <a:endParaRPr lang="en-US" dirty="0"/>
          </a:p>
        </p:txBody>
      </p:sp>
      <p:sp>
        <p:nvSpPr>
          <p:cNvPr id="2" name="Title 1"/>
          <p:cNvSpPr>
            <a:spLocks noGrp="1"/>
          </p:cNvSpPr>
          <p:nvPr>
            <p:ph type="title"/>
          </p:nvPr>
        </p:nvSpPr>
        <p:spPr/>
        <p:txBody>
          <a:bodyPr/>
          <a:lstStyle/>
          <a:p>
            <a:r>
              <a:rPr lang="en-US" dirty="0" smtClean="0"/>
              <a:t>Background </a:t>
            </a:r>
            <a:r>
              <a:rPr lang="en-US" sz="1600" dirty="0" smtClean="0"/>
              <a:t>(cont’d)</a:t>
            </a:r>
            <a:endParaRPr lang="en-US" sz="1600" dirty="0"/>
          </a:p>
        </p:txBody>
      </p:sp>
    </p:spTree>
    <p:extLst>
      <p:ext uri="{BB962C8B-B14F-4D97-AF65-F5344CB8AC3E}">
        <p14:creationId xmlns:p14="http://schemas.microsoft.com/office/powerpoint/2010/main" val="24148291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following is an excerpt from a letter from the Center for Medicare and Medicaid Services (CMS) dated November 2004:</a:t>
            </a:r>
          </a:p>
          <a:p>
            <a:pPr lvl="1"/>
            <a:r>
              <a:rPr lang="en-US" dirty="0" smtClean="0"/>
              <a:t>“Specific privileges for each category must clearly and completely list the specific privileges or limitations for that category of practitioner. The specific privileges must reflect activities that the majority of practitioners in that category can do and that the hospital can support. It cannot be assumed that a practitioner can perform every task/activity/privilege listed/specified for the applicable category of practitioner. The individual practitioner’s ability to perform each task/activity/privilege must be assessed and not assumed. If the practitioner is not competent to perform one or more tasks/activities/privileges, the list of privileges is modified for that practitioner. Hospitals must assure that practitioners are competent to perform all granted privileges.”</a:t>
            </a:r>
          </a:p>
          <a:p>
            <a:endParaRPr lang="en-US" dirty="0"/>
          </a:p>
        </p:txBody>
      </p:sp>
      <p:sp>
        <p:nvSpPr>
          <p:cNvPr id="2" name="Title 1"/>
          <p:cNvSpPr>
            <a:spLocks noGrp="1"/>
          </p:cNvSpPr>
          <p:nvPr>
            <p:ph type="title"/>
          </p:nvPr>
        </p:nvSpPr>
        <p:spPr/>
        <p:txBody>
          <a:bodyPr/>
          <a:lstStyle/>
          <a:p>
            <a:r>
              <a:rPr lang="en-US" dirty="0" smtClean="0"/>
              <a:t>Background </a:t>
            </a:r>
            <a:r>
              <a:rPr lang="en-US" sz="1600" dirty="0" smtClean="0"/>
              <a:t>(cont’d)</a:t>
            </a:r>
            <a:endParaRPr lang="en-US" sz="1600" dirty="0"/>
          </a:p>
        </p:txBody>
      </p:sp>
    </p:spTree>
    <p:extLst>
      <p:ext uri="{BB962C8B-B14F-4D97-AF65-F5344CB8AC3E}">
        <p14:creationId xmlns:p14="http://schemas.microsoft.com/office/powerpoint/2010/main" val="8120424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MS.06.01.03 - Credentialing (TJC)</a:t>
            </a:r>
          </a:p>
          <a:p>
            <a:pPr lvl="1"/>
            <a:r>
              <a:rPr lang="en-US" dirty="0" smtClean="0"/>
              <a:t>Credentialing involves the collection, verification, and assessment of information regarding three critical parameters:  current licensure; education and relevant training; and experience, ability and current competence to perform the requested privileges. Verification is sought to minimize the probability of granting privileges based on the review of fraudulent documents.	</a:t>
            </a:r>
          </a:p>
          <a:p>
            <a:pPr lvl="2"/>
            <a:endParaRPr lang="en-US" dirty="0" smtClean="0"/>
          </a:p>
          <a:p>
            <a:endParaRPr lang="en-US" dirty="0"/>
          </a:p>
        </p:txBody>
      </p:sp>
      <p:sp>
        <p:nvSpPr>
          <p:cNvPr id="2" name="Title 1"/>
          <p:cNvSpPr>
            <a:spLocks noGrp="1"/>
          </p:cNvSpPr>
          <p:nvPr>
            <p:ph type="title"/>
          </p:nvPr>
        </p:nvSpPr>
        <p:spPr/>
        <p:txBody>
          <a:bodyPr/>
          <a:lstStyle/>
          <a:p>
            <a:r>
              <a:rPr lang="en-US" dirty="0" smtClean="0"/>
              <a:t>Background </a:t>
            </a:r>
            <a:r>
              <a:rPr lang="en-US" sz="1600" dirty="0" smtClean="0"/>
              <a:t>(cont’d)</a:t>
            </a:r>
            <a:endParaRPr lang="en-US" sz="1600" dirty="0"/>
          </a:p>
        </p:txBody>
      </p:sp>
    </p:spTree>
    <p:extLst>
      <p:ext uri="{BB962C8B-B14F-4D97-AF65-F5344CB8AC3E}">
        <p14:creationId xmlns:p14="http://schemas.microsoft.com/office/powerpoint/2010/main" val="60475270"/>
      </p:ext>
    </p:extLst>
  </p:cSld>
  <p:clrMapOvr>
    <a:masterClrMapping/>
  </p:clrMapOvr>
  <p:timing>
    <p:tnLst>
      <p:par>
        <p:cTn id="1" dur="indefinite" restart="never" nodeType="tmRoot"/>
      </p:par>
    </p:tnLst>
  </p:timing>
</p:sld>
</file>

<file path=ppt/theme/theme1.xml><?xml version="1.0" encoding="utf-8"?>
<a:theme xmlns:a="http://schemas.openxmlformats.org/drawingml/2006/main" name="Medical - Theme1">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edical - Theme1" id="{6A5F36D5-49BD-4490-8244-5C7E245E768C}" vid="{31F425DC-AEE6-4460-9808-D68E7F25B9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3273</Words>
  <Application>Microsoft Office PowerPoint</Application>
  <PresentationFormat>On-screen Show (4:3)</PresentationFormat>
  <Paragraphs>272</Paragraphs>
  <Slides>29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Lucida Grande</vt:lpstr>
      <vt:lpstr>Symbol</vt:lpstr>
      <vt:lpstr>Times New Roman</vt:lpstr>
      <vt:lpstr>Wingdings</vt:lpstr>
      <vt:lpstr>Medical - Theme1</vt:lpstr>
      <vt:lpstr>Illinois Association Medical Staff Services 38th Annual  Education Conference</vt:lpstr>
      <vt:lpstr>Speaker Bios</vt:lpstr>
      <vt:lpstr>Background</vt:lpstr>
      <vt:lpstr>Background (cont’d)</vt:lpstr>
      <vt:lpstr>Background (cont’d)</vt:lpstr>
      <vt:lpstr>Background (cont’d)</vt:lpstr>
      <vt:lpstr>Background (cont’d)</vt:lpstr>
      <vt:lpstr>Background (cont’d)</vt:lpstr>
      <vt:lpstr>Background (cont’d)</vt:lpstr>
      <vt:lpstr>Background (cont’d)</vt:lpstr>
      <vt:lpstr>Background (cont’d)</vt:lpstr>
      <vt:lpstr>Background (cont’d)</vt:lpstr>
      <vt:lpstr>Background (cont’d)</vt:lpstr>
      <vt:lpstr>Background (cont’d)</vt:lpstr>
      <vt:lpstr>Background (cont’d)</vt:lpstr>
      <vt:lpstr>Frigo v. Silver Cross Hospital (2007)</vt:lpstr>
      <vt:lpstr>Frigo v. Silver Cross Hospital (2007) (cont’d)</vt:lpstr>
      <vt:lpstr>Frigo v. Silver Cross Hospital (2007) (cont’d)</vt:lpstr>
      <vt:lpstr>Frigo v. Silver Cross Hospital (2007) (cont’d)</vt:lpstr>
      <vt:lpstr>Rogers v. Azmat (2010)</vt:lpstr>
      <vt:lpstr>Rogers v. Azmat (2010) (cont'd)</vt:lpstr>
      <vt:lpstr>Dr. Senior Surgeon and New Associate</vt:lpstr>
      <vt:lpstr>Dr. Senior Surgeon and New Associate (cont’d)</vt:lpstr>
      <vt:lpstr>Senior Physician with Accumulated Privileges</vt:lpstr>
      <vt:lpstr>FPPE/OPPE Standards Compliance</vt:lpstr>
      <vt:lpstr>FPPE/OPPE Standards Compliance (cont’d)</vt:lpstr>
      <vt:lpstr>Some Additional Issues Associated with Credentialing and Privileging Responsibilities</vt:lpstr>
      <vt:lpstr>Some Additional Issues Associated with Credentialing and Privileging Responsibilities (cont’d)</vt:lpstr>
      <vt:lpstr>Katten Muchin Rosenman LLP Locations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