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commentAuthors.xml" ContentType="application/vnd.openxmlformats-officedocument.presentationml.commentAuthors+xml"/>
  <Override PartName="/ppt/slides/slide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29.xml" ContentType="application/vnd.openxmlformats-officedocument.presentationml.slideLayout+xml"/>
  <Override PartName="/ppt/slideMasters/slideMaster3.xml" ContentType="application/vnd.openxmlformats-officedocument.presentationml.slideMaster+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33.xml" ContentType="application/vnd.openxmlformats-officedocument.presentationml.slideLayout+xml"/>
  <Override PartName="/ppt/slideLayouts/slideLayout38.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2.xml" ContentType="application/vnd.openxmlformats-officedocument.presentationml.slideLayout+xml"/>
  <Override PartName="/ppt/slideLayouts/slideLayout37.xml" ContentType="application/vnd.openxmlformats-officedocument.presentationml.slideLayout+xml"/>
  <Override PartName="/ppt/slideLayouts/slideLayout31.xml" ContentType="application/vnd.openxmlformats-officedocument.presentationml.slideLayout+xml"/>
  <Override PartName="/ppt/slideLayouts/slideLayout36.xml" ContentType="application/vnd.openxmlformats-officedocument.presentationml.slideLayout+xml"/>
  <Override PartName="/ppt/slideLayouts/slideLayout30.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6.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24.xml" ContentType="application/vnd.openxmlformats-officedocument.presentationml.slideLayout+xml"/>
  <Override PartName="/ppt/slideLayouts/slideLayout18.xml" ContentType="application/vnd.openxmlformats-officedocument.presentationml.slideLayout+xml"/>
  <Override PartName="/ppt/slideLayouts/slideLayout23.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presProps.xml" ContentType="application/vnd.openxmlformats-officedocument.presentationml.presProps+xml"/>
  <Override PartName="/ppt/handoutMasters/handoutMaster1.xml" ContentType="application/vnd.openxmlformats-officedocument.presentationml.handoutMaster+xml"/>
  <Override PartName="/ppt/theme/theme5.xml" ContentType="application/vnd.openxmlformats-officedocument.theme+xml"/>
  <Override PartName="/ppt/tableStyles.xml" ContentType="application/vnd.openxmlformats-officedocument.presentationml.tableStyles+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61" r:id="rId1"/>
    <p:sldMasterId id="2147483975" r:id="rId2"/>
    <p:sldMasterId id="2147483989" r:id="rId3"/>
  </p:sldMasterIdLst>
  <p:notesMasterIdLst>
    <p:notesMasterId r:id="rId29"/>
  </p:notesMasterIdLst>
  <p:handoutMasterIdLst>
    <p:handoutMasterId r:id="rId30"/>
  </p:handoutMasterIdLst>
  <p:sldIdLst>
    <p:sldId id="269" r:id="rId4"/>
    <p:sldId id="448" r:id="rId5"/>
    <p:sldId id="474" r:id="rId6"/>
    <p:sldId id="450" r:id="rId7"/>
    <p:sldId id="466" r:id="rId8"/>
    <p:sldId id="478" r:id="rId9"/>
    <p:sldId id="479" r:id="rId10"/>
    <p:sldId id="480" r:id="rId11"/>
    <p:sldId id="457" r:id="rId12"/>
    <p:sldId id="484" r:id="rId13"/>
    <p:sldId id="458" r:id="rId14"/>
    <p:sldId id="481" r:id="rId15"/>
    <p:sldId id="460" r:id="rId16"/>
    <p:sldId id="461" r:id="rId17"/>
    <p:sldId id="464" r:id="rId18"/>
    <p:sldId id="486" r:id="rId19"/>
    <p:sldId id="490" r:id="rId20"/>
    <p:sldId id="489" r:id="rId21"/>
    <p:sldId id="491" r:id="rId22"/>
    <p:sldId id="492" r:id="rId23"/>
    <p:sldId id="485" r:id="rId24"/>
    <p:sldId id="465" r:id="rId25"/>
    <p:sldId id="482" r:id="rId26"/>
    <p:sldId id="476" r:id="rId27"/>
    <p:sldId id="483" r:id="rId28"/>
  </p:sldIdLst>
  <p:sldSz cx="9144000" cy="6858000" type="screen4x3"/>
  <p:notesSz cx="6950075" cy="9236075"/>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607">
          <p15:clr>
            <a:srgbClr val="A4A3A4"/>
          </p15:clr>
        </p15:guide>
        <p15:guide id="2" orient="horz" pos="3511">
          <p15:clr>
            <a:srgbClr val="A4A3A4"/>
          </p15:clr>
        </p15:guide>
        <p15:guide id="3" pos="542">
          <p15:clr>
            <a:srgbClr val="A4A3A4"/>
          </p15:clr>
        </p15:guide>
        <p15:guide id="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Ellen" initials="FE" lastIdx="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961"/>
    <a:srgbClr val="B0DBDE"/>
    <a:srgbClr val="8AC7CC"/>
    <a:srgbClr val="FFFDB9"/>
    <a:srgbClr val="C8E4E6"/>
    <a:srgbClr val="CFE7E9"/>
    <a:srgbClr val="D4EAEC"/>
    <a:srgbClr val="E7E200"/>
    <a:srgbClr val="387B80"/>
    <a:srgbClr val="51AC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4660"/>
  </p:normalViewPr>
  <p:slideViewPr>
    <p:cSldViewPr snapToGrid="0">
      <p:cViewPr varScale="1">
        <p:scale>
          <a:sx n="76" d="100"/>
          <a:sy n="76" d="100"/>
        </p:scale>
        <p:origin x="931" y="67"/>
      </p:cViewPr>
      <p:guideLst>
        <p:guide orient="horz" pos="607"/>
        <p:guide orient="horz" pos="3511"/>
        <p:guide pos="542"/>
        <p:guide/>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630" y="90"/>
      </p:cViewPr>
      <p:guideLst/>
    </p:cSldViewPr>
  </p:notesViewPr>
  <p:gridSpacing cx="76200" cy="76200"/>
</p:viewPr>
</file>

<file path=ppt/_rels/presentation.xml.rels>&#65279;<?xml version="1.0" encoding="UTF-8" standalone="yes"?>
<Relationships xmlns="http://schemas.openxmlformats.org/package/2006/relationships">
  <Relationship Id="rId31" Type="http://schemas.openxmlformats.org/officeDocument/2006/relationships/commentAuthors" Target="commentAuthors.xml" />
  <Relationship Id="rId4" Type="http://schemas.openxmlformats.org/officeDocument/2006/relationships/slide" Target="slides/slide1.xml" />
  <Relationship Id="rId5" Type="http://schemas.openxmlformats.org/officeDocument/2006/relationships/slide" Target="slides/slide2.xml" />
  <Relationship Id="rId6" Type="http://schemas.openxmlformats.org/officeDocument/2006/relationships/slide" Target="slides/slide3.xml" />
  <Relationship Id="rId7" Type="http://schemas.openxmlformats.org/officeDocument/2006/relationships/slide" Target="slides/slide4.xml" />
  <Relationship Id="rId8" Type="http://schemas.openxmlformats.org/officeDocument/2006/relationships/slide" Target="slides/slide5.xml" />
  <Relationship Id="rId9" Type="http://schemas.openxmlformats.org/officeDocument/2006/relationships/slide" Target="slides/slide6.xml" />
  <Relationship Id="rId10" Type="http://schemas.openxmlformats.org/officeDocument/2006/relationships/slide" Target="slides/slide7.xml" />
  <Relationship Id="rId11" Type="http://schemas.openxmlformats.org/officeDocument/2006/relationships/slide" Target="slides/slide8.xml" />
  <Relationship Id="rId12" Type="http://schemas.openxmlformats.org/officeDocument/2006/relationships/slide" Target="slides/slide9.xml" />
  <Relationship Id="rId13" Type="http://schemas.openxmlformats.org/officeDocument/2006/relationships/slide" Target="slides/slide10.xml" />
  <Relationship Id="rId14" Type="http://schemas.openxmlformats.org/officeDocument/2006/relationships/slide" Target="slides/slide11.xml" />
  <Relationship Id="rId15" Type="http://schemas.openxmlformats.org/officeDocument/2006/relationships/slide" Target="slides/slide12.xml" />
  <Relationship Id="rId16" Type="http://schemas.openxmlformats.org/officeDocument/2006/relationships/slide" Target="slides/slide13.xml" />
  <Relationship Id="rId17" Type="http://schemas.openxmlformats.org/officeDocument/2006/relationships/slide" Target="slides/slide14.xml" />
  <Relationship Id="rId18" Type="http://schemas.openxmlformats.org/officeDocument/2006/relationships/slide" Target="slides/slide15.xml" />
  <Relationship Id="rId19" Type="http://schemas.openxmlformats.org/officeDocument/2006/relationships/slide" Target="slides/slide16.xml" />
  <Relationship Id="rId20" Type="http://schemas.openxmlformats.org/officeDocument/2006/relationships/slide" Target="slides/slide17.xml" />
  <Relationship Id="rId21" Type="http://schemas.openxmlformats.org/officeDocument/2006/relationships/slide" Target="slides/slide18.xml" />
  <Relationship Id="rId22" Type="http://schemas.openxmlformats.org/officeDocument/2006/relationships/slide" Target="slides/slide19.xml" />
  <Relationship Id="rId23" Type="http://schemas.openxmlformats.org/officeDocument/2006/relationships/slide" Target="slides/slide20.xml" />
  <Relationship Id="rId24" Type="http://schemas.openxmlformats.org/officeDocument/2006/relationships/slide" Target="slides/slide21.xml" />
  <Relationship Id="rId25" Type="http://schemas.openxmlformats.org/officeDocument/2006/relationships/slide" Target="slides/slide22.xml" />
  <Relationship Id="rId26" Type="http://schemas.openxmlformats.org/officeDocument/2006/relationships/slide" Target="slides/slide23.xml" />
  <Relationship Id="rId27" Type="http://schemas.openxmlformats.org/officeDocument/2006/relationships/slide" Target="slides/slide24.xml" />
  <Relationship Id="rId28" Type="http://schemas.openxmlformats.org/officeDocument/2006/relationships/slide" Target="slides/slide25.xml" />
  <Relationship Id="rId3" Type="http://schemas.openxmlformats.org/officeDocument/2006/relationships/slideMaster" Target="slideMasters/slideMaster3.xml" />
  <Relationship Id="rId34" Type="http://schemas.openxmlformats.org/officeDocument/2006/relationships/theme" Target="theme/theme1.xml" />
  <Relationship Id="rId33" Type="http://schemas.openxmlformats.org/officeDocument/2006/relationships/viewProps" Target="viewProps.xml" />
  <Relationship Id="rId2" Type="http://schemas.openxmlformats.org/officeDocument/2006/relationships/slideMaster" Target="slideMasters/slideMaster2.xml" />
  <Relationship Id="rId29" Type="http://schemas.openxmlformats.org/officeDocument/2006/relationships/notesMaster" Target="notesMasters/notesMaster1.xml" />
  <Relationship Id="rId1" Type="http://schemas.openxmlformats.org/officeDocument/2006/relationships/slideMaster" Target="slideMasters/slideMaster1.xml" />
  <Relationship Id="rId32" Type="http://schemas.openxmlformats.org/officeDocument/2006/relationships/presProps" Target="presProps.xml" />
  <Relationship Id="rId30" Type="http://schemas.openxmlformats.org/officeDocument/2006/relationships/handoutMaster" Target="handoutMasters/handoutMaster1.xml" />
  <Relationship Id="rId35" Type="http://schemas.openxmlformats.org/officeDocument/2006/relationships/tableStyles" Target="tableStyle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5.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defRPr sz="1200"/>
            </a:lvl1pPr>
          </a:lstStyle>
          <a:p>
            <a:pPr>
              <a:defRPr/>
            </a:pPr>
            <a:endParaRPr lang="en-US" dirty="0"/>
          </a:p>
        </p:txBody>
      </p:sp>
      <p:sp>
        <p:nvSpPr>
          <p:cNvPr id="14339" name="Rectangle 3"/>
          <p:cNvSpPr>
            <a:spLocks noGrp="1" noChangeArrowheads="1"/>
          </p:cNvSpPr>
          <p:nvPr>
            <p:ph type="dt" sz="quarter" idx="1"/>
          </p:nvPr>
        </p:nvSpPr>
        <p:spPr bwMode="auto">
          <a:xfrm>
            <a:off x="3936174"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1"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defRPr sz="1200"/>
            </a:lvl1pPr>
          </a:lstStyle>
          <a:p>
            <a:pPr>
              <a:defRPr/>
            </a:pPr>
            <a:endParaRPr lang="en-US" dirty="0"/>
          </a:p>
        </p:txBody>
      </p:sp>
      <p:sp>
        <p:nvSpPr>
          <p:cNvPr id="14341" name="Rectangle 5"/>
          <p:cNvSpPr>
            <a:spLocks noGrp="1" noChangeArrowheads="1"/>
          </p:cNvSpPr>
          <p:nvPr>
            <p:ph type="sldNum" sz="quarter" idx="3"/>
          </p:nvPr>
        </p:nvSpPr>
        <p:spPr bwMode="auto">
          <a:xfrm>
            <a:off x="3936174"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a:defRPr sz="1200"/>
            </a:lvl1pPr>
          </a:lstStyle>
          <a:p>
            <a:pPr>
              <a:defRPr/>
            </a:pPr>
            <a:fld id="{9A4E4FF2-2631-48C9-8F1A-E075C2149D63}" type="slidenum">
              <a:rPr lang="en-US"/>
              <a:pPr>
                <a:defRPr/>
              </a:pPr>
              <a:t>‹#›</a:t>
            </a:fld>
            <a:endParaRPr lang="en-US" dirty="0"/>
          </a:p>
        </p:txBody>
      </p:sp>
    </p:spTree>
    <p:extLst>
      <p:ext uri="{BB962C8B-B14F-4D97-AF65-F5344CB8AC3E}">
        <p14:creationId xmlns:p14="http://schemas.microsoft.com/office/powerpoint/2010/main" val="70240525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defTabSz="924967">
              <a:defRPr sz="1200"/>
            </a:lvl1pPr>
          </a:lstStyle>
          <a:p>
            <a:pPr>
              <a:defRPr/>
            </a:pPr>
            <a:endParaRPr lang="en-US" dirty="0"/>
          </a:p>
        </p:txBody>
      </p:sp>
      <p:sp>
        <p:nvSpPr>
          <p:cNvPr id="6147" name="Rectangle 3"/>
          <p:cNvSpPr>
            <a:spLocks noGrp="1" noChangeArrowheads="1"/>
          </p:cNvSpPr>
          <p:nvPr>
            <p:ph type="dt" idx="1"/>
          </p:nvPr>
        </p:nvSpPr>
        <p:spPr bwMode="auto">
          <a:xfrm>
            <a:off x="3936174" y="1"/>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lvl1pPr algn="r" defTabSz="924967">
              <a:defRPr sz="1200"/>
            </a:lvl1pPr>
          </a:lstStyle>
          <a:p>
            <a:pPr>
              <a:defRPr/>
            </a:pPr>
            <a:endParaRPr lang="en-US" dirty="0"/>
          </a:p>
        </p:txBody>
      </p:sp>
      <p:sp>
        <p:nvSpPr>
          <p:cNvPr id="6148"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95638" y="4387768"/>
            <a:ext cx="5558801" cy="415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1"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defTabSz="924967">
              <a:defRPr sz="1200"/>
            </a:lvl1pPr>
          </a:lstStyle>
          <a:p>
            <a:pPr>
              <a:defRPr/>
            </a:pPr>
            <a:endParaRPr lang="en-US" dirty="0"/>
          </a:p>
        </p:txBody>
      </p:sp>
      <p:sp>
        <p:nvSpPr>
          <p:cNvPr id="6151" name="Rectangle 7"/>
          <p:cNvSpPr>
            <a:spLocks noGrp="1" noChangeArrowheads="1"/>
          </p:cNvSpPr>
          <p:nvPr>
            <p:ph type="sldNum" sz="quarter" idx="5"/>
          </p:nvPr>
        </p:nvSpPr>
        <p:spPr bwMode="auto">
          <a:xfrm>
            <a:off x="3936174" y="8772379"/>
            <a:ext cx="3012329" cy="462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7" tIns="46244" rIns="92487" bIns="46244" numCol="1" anchor="b" anchorCtr="0" compatLnSpc="1">
            <a:prstTxWarp prst="textNoShape">
              <a:avLst/>
            </a:prstTxWarp>
          </a:bodyPr>
          <a:lstStyle>
            <a:lvl1pPr algn="r" defTabSz="924967">
              <a:defRPr sz="1200"/>
            </a:lvl1pPr>
          </a:lstStyle>
          <a:p>
            <a:pPr>
              <a:defRPr/>
            </a:pPr>
            <a:fld id="{FCF8826F-CEE6-46C2-9DEE-4B6AD1C74D17}" type="slidenum">
              <a:rPr lang="en-US"/>
              <a:pPr>
                <a:defRPr/>
              </a:pPr>
              <a:t>‹#›</a:t>
            </a:fld>
            <a:endParaRPr lang="en-US" dirty="0"/>
          </a:p>
        </p:txBody>
      </p:sp>
    </p:spTree>
    <p:extLst>
      <p:ext uri="{BB962C8B-B14F-4D97-AF65-F5344CB8AC3E}">
        <p14:creationId xmlns:p14="http://schemas.microsoft.com/office/powerpoint/2010/main" val="1905779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E785F4-21E0-4D79-81B0-01C83C2BBA0A}" type="slidenum">
              <a:rPr lang="en-US" smtClean="0"/>
              <a:pPr/>
              <a:t>0</a:t>
            </a:fld>
            <a:endParaRPr lang="en-US" dirty="0"/>
          </a:p>
        </p:txBody>
      </p:sp>
    </p:spTree>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image" Target="../media/image3.png" />
  <Relationship Id="rId1" Type="http://schemas.openxmlformats.org/officeDocument/2006/relationships/slideMaster" Target="../slideMasters/slideMaster1.xml" />
  <Relationship Id="rId4" Type="http://schemas.openxmlformats.org/officeDocument/2006/relationships/image" Target="../media/image2.png"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4.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5.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2.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7.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8.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19.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20.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1.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2.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3.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4.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5.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6.xml.rels>&#65279;<?xml version="1.0" encoding="UTF-8" standalone="yes"?>
<Relationships xmlns="http://schemas.openxmlformats.org/package/2006/relationships">
  <Relationship Id="rId1" Type="http://schemas.openxmlformats.org/officeDocument/2006/relationships/slideMaster" Target="../slideMasters/slideMaster2.xml" />
</Relationships>
</file>

<file path=ppt/slideLayouts/_rels/slideLayout27.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image" Target="../media/image3.png" />
  <Relationship Id="rId1" Type="http://schemas.openxmlformats.org/officeDocument/2006/relationships/slideMaster" Target="../slideMasters/slideMaster3.xml" />
</Relationships>
</file>

<file path=ppt/slideLayouts/_rels/slideLayout28.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3.xml" />
</Relationships>
</file>

<file path=ppt/slideLayouts/_rels/slideLayout2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0.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1.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2.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3.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4.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5.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7.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8.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39.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3685592" y="6139543"/>
            <a:ext cx="3853542" cy="27992"/>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98348" y="5895068"/>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4"/>
          <a:stretch>
            <a:fillRect/>
          </a:stretch>
        </p:blipFill>
        <p:spPr>
          <a:xfrm>
            <a:off x="7228892" y="5895068"/>
            <a:ext cx="1257300" cy="666788"/>
          </a:xfrm>
          <a:prstGeom prst="rect">
            <a:avLst/>
          </a:prstGeom>
        </p:spPr>
      </p:pic>
    </p:spTree>
    <p:extLst>
      <p:ext uri="{BB962C8B-B14F-4D97-AF65-F5344CB8AC3E}">
        <p14:creationId xmlns:p14="http://schemas.microsoft.com/office/powerpoint/2010/main" val="196777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85097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866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57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4101591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35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3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27192" y="1295400"/>
            <a:ext cx="8418513" cy="46212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9087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12476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71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57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52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0249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519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596310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390779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072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056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2676058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0434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794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27192" y="1295400"/>
            <a:ext cx="8418513" cy="46212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657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27192" y="1295400"/>
            <a:ext cx="8418513" cy="462121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163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156899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799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788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89887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384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888300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9488686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090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9092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99682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9646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638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964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8967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237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7806509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6" Type="http://schemas.openxmlformats.org/officeDocument/2006/relationships/image" Target="../media/image2.png"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1.pn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_rels/slideMaster2.xml.rels>&#65279;<?xml version="1.0" encoding="UTF-8" standalone="yes"?>
<Relationships xmlns="http://schemas.openxmlformats.org/package/2006/relationships">
  <Relationship Id="rId8" Type="http://schemas.openxmlformats.org/officeDocument/2006/relationships/slideLayout" Target="../slideLayouts/slideLayout21.xml" />
  <Relationship Id="rId13" Type="http://schemas.openxmlformats.org/officeDocument/2006/relationships/slideLayout" Target="../slideLayouts/slideLayout26.xml" />
  <Relationship Id="rId3" Type="http://schemas.openxmlformats.org/officeDocument/2006/relationships/slideLayout" Target="../slideLayouts/slideLayout16.xml" />
  <Relationship Id="rId7" Type="http://schemas.openxmlformats.org/officeDocument/2006/relationships/slideLayout" Target="../slideLayouts/slideLayout20.xml" />
  <Relationship Id="rId12" Type="http://schemas.openxmlformats.org/officeDocument/2006/relationships/slideLayout" Target="../slideLayouts/slideLayout25.xml" />
  <Relationship Id="rId2" Type="http://schemas.openxmlformats.org/officeDocument/2006/relationships/slideLayout" Target="../slideLayouts/slideLayout15.xml" />
  <Relationship Id="rId1" Type="http://schemas.openxmlformats.org/officeDocument/2006/relationships/slideLayout" Target="../slideLayouts/slideLayout14.xml" />
  <Relationship Id="rId6" Type="http://schemas.openxmlformats.org/officeDocument/2006/relationships/slideLayout" Target="../slideLayouts/slideLayout19.xml" />
  <Relationship Id="rId11" Type="http://schemas.openxmlformats.org/officeDocument/2006/relationships/slideLayout" Target="../slideLayouts/slideLayout24.xml" />
  <Relationship Id="rId5" Type="http://schemas.openxmlformats.org/officeDocument/2006/relationships/slideLayout" Target="../slideLayouts/slideLayout18.xml" />
  <Relationship Id="rId10" Type="http://schemas.openxmlformats.org/officeDocument/2006/relationships/slideLayout" Target="../slideLayouts/slideLayout23.xml" />
  <Relationship Id="rId4" Type="http://schemas.openxmlformats.org/officeDocument/2006/relationships/slideLayout" Target="../slideLayouts/slideLayout17.xml" />
  <Relationship Id="rId9" Type="http://schemas.openxmlformats.org/officeDocument/2006/relationships/slideLayout" Target="../slideLayouts/slideLayout22.xml" />
  <Relationship Id="rId14" Type="http://schemas.openxmlformats.org/officeDocument/2006/relationships/theme" Target="../theme/theme2.xml" />
</Relationships>
</file>

<file path=ppt/slideMasters/_rels/slideMaster3.xml.rels>&#65279;<?xml version="1.0" encoding="UTF-8" standalone="yes"?>
<Relationships xmlns="http://schemas.openxmlformats.org/package/2006/relationships">
  <Relationship Id="rId8" Type="http://schemas.openxmlformats.org/officeDocument/2006/relationships/slideLayout" Target="../slideLayouts/slideLayout34.xml" />
  <Relationship Id="rId13" Type="http://schemas.openxmlformats.org/officeDocument/2006/relationships/slideLayout" Target="../slideLayouts/slideLayout39.xml" />
  <Relationship Id="rId3" Type="http://schemas.openxmlformats.org/officeDocument/2006/relationships/slideLayout" Target="../slideLayouts/slideLayout29.xml" />
  <Relationship Id="rId7" Type="http://schemas.openxmlformats.org/officeDocument/2006/relationships/slideLayout" Target="../slideLayouts/slideLayout33.xml" />
  <Relationship Id="rId12" Type="http://schemas.openxmlformats.org/officeDocument/2006/relationships/slideLayout" Target="../slideLayouts/slideLayout38.xml" />
  <Relationship Id="rId2" Type="http://schemas.openxmlformats.org/officeDocument/2006/relationships/slideLayout" Target="../slideLayouts/slideLayout28.xml" />
  <Relationship Id="rId1" Type="http://schemas.openxmlformats.org/officeDocument/2006/relationships/slideLayout" Target="../slideLayouts/slideLayout27.xml" />
  <Relationship Id="rId6" Type="http://schemas.openxmlformats.org/officeDocument/2006/relationships/slideLayout" Target="../slideLayouts/slideLayout32.xml" />
  <Relationship Id="rId11" Type="http://schemas.openxmlformats.org/officeDocument/2006/relationships/slideLayout" Target="../slideLayouts/slideLayout37.xml" />
  <Relationship Id="rId5" Type="http://schemas.openxmlformats.org/officeDocument/2006/relationships/slideLayout" Target="../slideLayouts/slideLayout31.xml" />
  <Relationship Id="rId15" Type="http://schemas.openxmlformats.org/officeDocument/2006/relationships/image" Target="../media/image1.png" />
  <Relationship Id="rId10" Type="http://schemas.openxmlformats.org/officeDocument/2006/relationships/slideLayout" Target="../slideLayouts/slideLayout36.xml" />
  <Relationship Id="rId4" Type="http://schemas.openxmlformats.org/officeDocument/2006/relationships/slideLayout" Target="../slideLayouts/slideLayout30.xml" />
  <Relationship Id="rId9" Type="http://schemas.openxmlformats.org/officeDocument/2006/relationships/slideLayout" Target="../slideLayouts/slideLayout35.xml" />
  <Relationship Id="rId14" Type="http://schemas.openxmlformats.org/officeDocument/2006/relationships/theme" Target="../theme/theme3.xml"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27" name="Picture 2" descr="Katten logo_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065044"/>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16"/>
          <a:stretch>
            <a:fillRect/>
          </a:stretch>
        </p:blipFill>
        <p:spPr>
          <a:xfrm>
            <a:off x="7517798" y="5920302"/>
            <a:ext cx="1257300" cy="557095"/>
          </a:xfrm>
          <a:prstGeom prst="rect">
            <a:avLst/>
          </a:prstGeom>
        </p:spPr>
      </p:pic>
    </p:spTree>
    <p:extLst>
      <p:ext uri="{BB962C8B-B14F-4D97-AF65-F5344CB8AC3E}">
        <p14:creationId xmlns:p14="http://schemas.microsoft.com/office/powerpoint/2010/main" val="1995303654"/>
      </p:ext>
    </p:extLst>
  </p:cSld>
  <p:clrMap bg1="lt1" tx1="dk1" bg2="lt2" tx2="dk2" accent1="accent1" accent2="accent2" accent3="accent3" accent4="accent4" accent5="accent5" accent6="accent6" hlink="hlink" folHlink="folHlink"/>
  <p:sldLayoutIdLst>
    <p:sldLayoutId id="2147483962" r:id="rId1"/>
    <p:sldLayoutId id="2147483974"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Tree>
    <p:extLst>
      <p:ext uri="{BB962C8B-B14F-4D97-AF65-F5344CB8AC3E}">
        <p14:creationId xmlns:p14="http://schemas.microsoft.com/office/powerpoint/2010/main" val="327092619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Lst>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3364" y="320927"/>
            <a:ext cx="8455025" cy="75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Line 20"/>
          <p:cNvSpPr>
            <a:spLocks noChangeShapeType="1"/>
          </p:cNvSpPr>
          <p:nvPr/>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356585" y="1352669"/>
            <a:ext cx="8418513" cy="449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3" name="Line 20"/>
          <p:cNvSpPr>
            <a:spLocks noChangeShapeType="1"/>
          </p:cNvSpPr>
          <p:nvPr userDrawn="1"/>
        </p:nvSpPr>
        <p:spPr bwMode="auto">
          <a:xfrm flipV="1">
            <a:off x="152400" y="122408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27" name="Picture 2" descr="Katten logo_black"/>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689995" y="6019007"/>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87008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Lst>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
          <a:srgbClr val="004961"/>
        </a:buClr>
        <a:buFont typeface="Wingdings" pitchFamily="2" charset="2"/>
        <a:buChar char="§"/>
        <a:defRPr sz="2000" b="1">
          <a:solidFill>
            <a:schemeClr val="tx1"/>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9.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6.emf" />
  <Relationship Id="rId2" Type="http://schemas.openxmlformats.org/officeDocument/2006/relationships/image" Target="../media/image5.emf" />
  <Relationship Id="rId1" Type="http://schemas.openxmlformats.org/officeDocument/2006/relationships/slideLayout" Target="../slideLayouts/slideLayout3.xml" />
  <Relationship Id="rId4" Type="http://schemas.openxmlformats.org/officeDocument/2006/relationships/image" Target="../media/image7.emf"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9.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hyperlink" Target="mailto:michael.callahan@kattenlaw.com" TargetMode="External" />
  <Relationship Id="rId1" Type="http://schemas.openxmlformats.org/officeDocument/2006/relationships/slideLayout" Target="../slideLayouts/slideLayout3.xml" />
</Relationships>
</file>

<file path=ppt/slides/_rels/slide25.xml.rels>&#65279;<?xml version="1.0" encoding="UTF-8" standalone="yes"?>
<Relationships xmlns="http://schemas.openxmlformats.org/package/2006/relationships">
  <Relationship Id="rId2" Type="http://schemas.openxmlformats.org/officeDocument/2006/relationships/image" Target="../media/image9.jpeg" />
  <Relationship Id="rId1" Type="http://schemas.openxmlformats.org/officeDocument/2006/relationships/slideLayout" Target="../slideLayouts/slideLayout3.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6.emf" />
  <Relationship Id="rId2" Type="http://schemas.openxmlformats.org/officeDocument/2006/relationships/image" Target="../media/image5.emf" />
  <Relationship Id="rId1" Type="http://schemas.openxmlformats.org/officeDocument/2006/relationships/slideLayout" Target="../slideLayouts/slideLayout3.xml" />
  <Relationship Id="rId4" Type="http://schemas.openxmlformats.org/officeDocument/2006/relationships/image" Target="../media/image7.emf"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3.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38440" y="602900"/>
            <a:ext cx="6715125" cy="944545"/>
          </a:xfrm>
        </p:spPr>
        <p:txBody>
          <a:bodyPr>
            <a:normAutofit/>
          </a:bodyPr>
          <a:lstStyle/>
          <a:p>
            <a:pPr algn="ctr"/>
            <a:r>
              <a:rPr lang="en-US" sz="3700" dirty="0"/>
              <a:t>Lunchtime Seminar Series</a:t>
            </a:r>
          </a:p>
        </p:txBody>
      </p:sp>
      <p:sp>
        <p:nvSpPr>
          <p:cNvPr id="2" name="Subtitle 1"/>
          <p:cNvSpPr>
            <a:spLocks noGrp="1"/>
          </p:cNvSpPr>
          <p:nvPr>
            <p:ph type="subTitle" idx="1"/>
          </p:nvPr>
        </p:nvSpPr>
        <p:spPr>
          <a:xfrm>
            <a:off x="2539138" y="4738777"/>
            <a:ext cx="2585521" cy="1016482"/>
          </a:xfrm>
        </p:spPr>
        <p:txBody>
          <a:bodyPr>
            <a:normAutofit/>
          </a:bodyPr>
          <a:lstStyle/>
          <a:p>
            <a:pPr>
              <a:lnSpc>
                <a:spcPct val="95000"/>
              </a:lnSpc>
              <a:spcBef>
                <a:spcPct val="50000"/>
              </a:spcBef>
              <a:spcAft>
                <a:spcPct val="0"/>
              </a:spcAft>
              <a:buClrTx/>
            </a:pPr>
            <a:r>
              <a:rPr lang="en-US" altLang="en-US" sz="1200" b="0" dirty="0">
                <a:solidFill>
                  <a:srgbClr val="004961"/>
                </a:solidFill>
                <a:latin typeface="Arial" panose="020B0604020202020204" pitchFamily="34" charset="0"/>
                <a:cs typeface="Arial" panose="020B0604020202020204" pitchFamily="34" charset="0"/>
              </a:rPr>
              <a:t>Michael R. Callahan</a:t>
            </a:r>
            <a:br>
              <a:rPr lang="en-US" altLang="en-US" sz="1200" b="0" dirty="0">
                <a:solidFill>
                  <a:srgbClr val="004961"/>
                </a:solidFill>
                <a:latin typeface="Arial" panose="020B0604020202020204" pitchFamily="34" charset="0"/>
                <a:cs typeface="Arial" panose="020B0604020202020204" pitchFamily="34" charset="0"/>
              </a:rPr>
            </a:br>
            <a:r>
              <a:rPr lang="en-US" altLang="en-US" sz="1200" b="0" dirty="0">
                <a:solidFill>
                  <a:srgbClr val="5F5F5F"/>
                </a:solidFill>
                <a:latin typeface="Arial" panose="020B0604020202020204" pitchFamily="34" charset="0"/>
                <a:cs typeface="Arial" panose="020B0604020202020204" pitchFamily="34" charset="0"/>
              </a:rPr>
              <a:t>Katten Muchin Rosenman LLP</a:t>
            </a:r>
            <a:br>
              <a:rPr lang="en-US" altLang="en-US" sz="1200" b="0" dirty="0">
                <a:solidFill>
                  <a:srgbClr val="5F5F5F"/>
                </a:solidFill>
                <a:latin typeface="Arial" panose="020B0604020202020204" pitchFamily="34" charset="0"/>
                <a:cs typeface="Arial" panose="020B0604020202020204" pitchFamily="34" charset="0"/>
              </a:rPr>
            </a:br>
            <a:r>
              <a:rPr lang="en-US" altLang="en-US" sz="1200" b="0" dirty="0">
                <a:solidFill>
                  <a:srgbClr val="5F5F5F"/>
                </a:solidFill>
                <a:latin typeface="Arial" panose="020B0604020202020204" pitchFamily="34" charset="0"/>
                <a:cs typeface="Arial" panose="020B0604020202020204" pitchFamily="34" charset="0"/>
              </a:rPr>
              <a:t>Chicago</a:t>
            </a:r>
            <a:br>
              <a:rPr lang="en-US" altLang="en-US" sz="1200" b="0" dirty="0">
                <a:solidFill>
                  <a:srgbClr val="5F5F5F"/>
                </a:solidFill>
                <a:latin typeface="Arial" panose="020B0604020202020204" pitchFamily="34" charset="0"/>
                <a:cs typeface="Arial" panose="020B0604020202020204" pitchFamily="34" charset="0"/>
              </a:rPr>
            </a:br>
            <a:r>
              <a:rPr lang="en-US" altLang="en-US" sz="1200" b="0" dirty="0">
                <a:solidFill>
                  <a:srgbClr val="5F5F5F"/>
                </a:solidFill>
                <a:latin typeface="Arial" panose="020B0604020202020204" pitchFamily="34" charset="0"/>
                <a:cs typeface="Arial" panose="020B0604020202020204" pitchFamily="34" charset="0"/>
              </a:rPr>
              <a:t>+1.312.902.5634</a:t>
            </a:r>
            <a:br>
              <a:rPr lang="en-US" altLang="en-US" sz="1200" b="0" dirty="0">
                <a:solidFill>
                  <a:srgbClr val="5F5F5F"/>
                </a:solidFill>
                <a:latin typeface="Arial" panose="020B0604020202020204" pitchFamily="34" charset="0"/>
                <a:cs typeface="Arial" panose="020B0604020202020204" pitchFamily="34" charset="0"/>
              </a:rPr>
            </a:br>
            <a:r>
              <a:rPr lang="en-US" altLang="en-US" sz="1200" b="0" dirty="0">
                <a:solidFill>
                  <a:srgbClr val="5F5F5F"/>
                </a:solidFill>
                <a:latin typeface="Arial" panose="020B0604020202020204" pitchFamily="34" charset="0"/>
                <a:cs typeface="Arial" panose="020B0604020202020204" pitchFamily="34" charset="0"/>
              </a:rPr>
              <a:t>michael.callahan@kattenlaw.com</a:t>
            </a:r>
          </a:p>
          <a:p>
            <a:endParaRPr lang="en-US" b="1" dirty="0">
              <a:solidFill>
                <a:schemeClr val="tx1"/>
              </a:solidFill>
            </a:endParaRPr>
          </a:p>
          <a:p>
            <a:endParaRPr lang="en-US" b="1" dirty="0">
              <a:solidFill>
                <a:schemeClr val="tx1"/>
              </a:solidFill>
            </a:endParaRPr>
          </a:p>
        </p:txBody>
      </p:sp>
      <p:sp>
        <p:nvSpPr>
          <p:cNvPr id="3" name="Text Box 8"/>
          <p:cNvSpPr txBox="1">
            <a:spLocks noChangeArrowheads="1"/>
          </p:cNvSpPr>
          <p:nvPr/>
        </p:nvSpPr>
        <p:spPr bwMode="auto">
          <a:xfrm>
            <a:off x="3285271" y="3047342"/>
            <a:ext cx="46033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algn="ctr" eaLnBrk="1" hangingPunct="1">
              <a:spcBef>
                <a:spcPct val="50000"/>
              </a:spcBef>
              <a:spcAft>
                <a:spcPts val="600"/>
              </a:spcAft>
              <a:buClrTx/>
              <a:buFontTx/>
              <a:buNone/>
            </a:pPr>
            <a:r>
              <a:rPr lang="en-US" altLang="en-US" sz="2000" dirty="0">
                <a:solidFill>
                  <a:schemeClr val="tx1">
                    <a:lumMod val="65000"/>
                    <a:lumOff val="35000"/>
                  </a:schemeClr>
                </a:solidFill>
              </a:rPr>
              <a:t>March 27, 2019</a:t>
            </a:r>
          </a:p>
        </p:txBody>
      </p:sp>
      <p:sp>
        <p:nvSpPr>
          <p:cNvPr id="5" name="Title 3"/>
          <p:cNvSpPr txBox="1">
            <a:spLocks/>
          </p:cNvSpPr>
          <p:nvPr/>
        </p:nvSpPr>
        <p:spPr bwMode="white">
          <a:xfrm>
            <a:off x="2472614" y="1706684"/>
            <a:ext cx="6618275" cy="1147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500" b="1">
                <a:solidFill>
                  <a:srgbClr val="004961"/>
                </a:solidFill>
                <a:latin typeface="Calibri" pitchFamily="34" charset="0"/>
                <a:cs typeface="Calibri" pitchFamily="34" charset="0"/>
              </a:defRPr>
            </a:lvl2pPr>
            <a:lvl3pPr algn="l" rtl="0" eaLnBrk="1" fontAlgn="base" hangingPunct="1">
              <a:spcBef>
                <a:spcPct val="0"/>
              </a:spcBef>
              <a:spcAft>
                <a:spcPct val="0"/>
              </a:spcAft>
              <a:defRPr sz="3500" b="1">
                <a:solidFill>
                  <a:srgbClr val="004961"/>
                </a:solidFill>
                <a:latin typeface="Calibri" pitchFamily="34" charset="0"/>
                <a:cs typeface="Calibri" pitchFamily="34" charset="0"/>
              </a:defRPr>
            </a:lvl3pPr>
            <a:lvl4pPr algn="l" rtl="0" eaLnBrk="1" fontAlgn="base" hangingPunct="1">
              <a:spcBef>
                <a:spcPct val="0"/>
              </a:spcBef>
              <a:spcAft>
                <a:spcPct val="0"/>
              </a:spcAft>
              <a:defRPr sz="3500" b="1">
                <a:solidFill>
                  <a:srgbClr val="004961"/>
                </a:solidFill>
                <a:latin typeface="Calibri" pitchFamily="34" charset="0"/>
                <a:cs typeface="Calibri" pitchFamily="34" charset="0"/>
              </a:defRPr>
            </a:lvl4pPr>
            <a:lvl5pPr algn="l" rtl="0" eaLnBrk="1" fontAlgn="base" hangingPunct="1">
              <a:spcBef>
                <a:spcPct val="0"/>
              </a:spcBef>
              <a:spcAft>
                <a:spcPct val="0"/>
              </a:spcAft>
              <a:defRPr sz="3500" b="1">
                <a:solidFill>
                  <a:srgbClr val="004961"/>
                </a:solidFill>
                <a:latin typeface="Calibri" pitchFamily="34" charset="0"/>
                <a:cs typeface="Calibri" pitchFamily="34"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a:lstStyle>
          <a:p>
            <a:pPr algn="ctr"/>
            <a:r>
              <a:rPr lang="en-US" sz="2500" dirty="0">
                <a:solidFill>
                  <a:schemeClr val="tx1">
                    <a:lumMod val="65000"/>
                    <a:lumOff val="35000"/>
                  </a:schemeClr>
                </a:solidFill>
                <a:latin typeface="+mj-lt"/>
                <a:cs typeface="+mj-cs"/>
              </a:rPr>
              <a:t>Medical Studies Act </a:t>
            </a:r>
            <a:r>
              <a:rPr lang="en-US" sz="2400" dirty="0">
                <a:solidFill>
                  <a:schemeClr val="tx1">
                    <a:lumMod val="65000"/>
                    <a:lumOff val="35000"/>
                  </a:schemeClr>
                </a:solidFill>
                <a:latin typeface="+mj-lt"/>
                <a:cs typeface="+mj-cs"/>
              </a:rPr>
              <a:t>and</a:t>
            </a:r>
            <a:r>
              <a:rPr lang="en-US" sz="2500" dirty="0">
                <a:solidFill>
                  <a:schemeClr val="tx1">
                    <a:lumMod val="65000"/>
                    <a:lumOff val="35000"/>
                  </a:schemeClr>
                </a:solidFill>
                <a:latin typeface="+mj-lt"/>
                <a:cs typeface="+mj-cs"/>
              </a:rPr>
              <a:t> Patient Safety Act</a:t>
            </a:r>
          </a:p>
        </p:txBody>
      </p:sp>
      <p:sp>
        <p:nvSpPr>
          <p:cNvPr id="7" name="Subtitle 1"/>
          <p:cNvSpPr txBox="1">
            <a:spLocks/>
          </p:cNvSpPr>
          <p:nvPr/>
        </p:nvSpPr>
        <p:spPr bwMode="auto">
          <a:xfrm>
            <a:off x="5696002" y="4753739"/>
            <a:ext cx="3142618" cy="10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30000"/>
              </a:spcBef>
              <a:spcAft>
                <a:spcPct val="25000"/>
              </a:spcAft>
              <a:buClr>
                <a:srgbClr val="004961"/>
              </a:buClr>
              <a:buFont typeface="Wingdings" pitchFamily="2" charset="2"/>
              <a:buNone/>
              <a:defRPr sz="2000" b="1">
                <a:solidFill>
                  <a:schemeClr val="tx1">
                    <a:lumMod val="65000"/>
                    <a:lumOff val="35000"/>
                  </a:schemeClr>
                </a:solidFill>
                <a:latin typeface="+mn-lt"/>
                <a:ea typeface="+mn-ea"/>
                <a:cs typeface="+mn-cs"/>
              </a:defRPr>
            </a:lvl1pPr>
            <a:lvl2pPr marL="742950" indent="-285750" algn="l" rtl="0" eaLnBrk="1" fontAlgn="base" hangingPunct="1">
              <a:spcBef>
                <a:spcPts val="0"/>
              </a:spcBef>
              <a:spcAft>
                <a:spcPts val="600"/>
              </a:spcAft>
              <a:buClr>
                <a:srgbClr val="004961"/>
              </a:buClr>
              <a:buChar char="•"/>
              <a:defRPr sz="1800">
                <a:solidFill>
                  <a:schemeClr val="tx1"/>
                </a:solidFill>
                <a:latin typeface="+mn-lt"/>
              </a:defRPr>
            </a:lvl2pPr>
            <a:lvl3pPr marL="1143000" indent="-228600" algn="l" rtl="0" eaLnBrk="1" fontAlgn="base" hangingPunct="1">
              <a:spcBef>
                <a:spcPts val="0"/>
              </a:spcBef>
              <a:spcAft>
                <a:spcPts val="600"/>
              </a:spcAft>
              <a:buClr>
                <a:srgbClr val="004961"/>
              </a:buClr>
              <a:buFont typeface="Symbol" pitchFamily="18" charset="2"/>
              <a:buChar char="-"/>
              <a:defRPr sz="1800">
                <a:solidFill>
                  <a:schemeClr val="tx1"/>
                </a:solidFill>
                <a:latin typeface="+mn-lt"/>
              </a:defRPr>
            </a:lvl3pPr>
            <a:lvl4pPr marL="1600200" indent="-228600" algn="l" rtl="0" eaLnBrk="1" fontAlgn="base" hangingPunct="1">
              <a:spcBef>
                <a:spcPts val="0"/>
              </a:spcBef>
              <a:spcAft>
                <a:spcPts val="600"/>
              </a:spcAft>
              <a:buClr>
                <a:srgbClr val="004961"/>
              </a:buClr>
              <a:buSzPct val="65000"/>
              <a:buFont typeface="Wingdings" pitchFamily="2" charset="2"/>
              <a:buChar char="v"/>
              <a:defRPr sz="1800">
                <a:solidFill>
                  <a:schemeClr val="tx1"/>
                </a:solidFill>
                <a:latin typeface="+mn-lt"/>
              </a:defRPr>
            </a:lvl4pPr>
            <a:lvl5pPr marL="2057400" indent="-228600" algn="l" rtl="0" eaLnBrk="1" fontAlgn="base" hangingPunct="1">
              <a:spcBef>
                <a:spcPts val="0"/>
              </a:spcBef>
              <a:spcAft>
                <a:spcPts val="600"/>
              </a:spcAft>
              <a:buClr>
                <a:srgbClr val="00496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pPr>
              <a:lnSpc>
                <a:spcPct val="95000"/>
              </a:lnSpc>
              <a:spcBef>
                <a:spcPct val="50000"/>
              </a:spcBef>
              <a:spcAft>
                <a:spcPct val="0"/>
              </a:spcAft>
              <a:buClrTx/>
            </a:pPr>
            <a:r>
              <a:rPr lang="en-US" altLang="en-US" sz="1200" b="0" kern="0" dirty="0">
                <a:solidFill>
                  <a:srgbClr val="004961"/>
                </a:solidFill>
                <a:latin typeface="Arial" panose="020B0604020202020204" pitchFamily="34" charset="0"/>
                <a:cs typeface="Arial" panose="020B0604020202020204" pitchFamily="34" charset="0"/>
              </a:rPr>
              <a:t>Karen Kies DeGrand</a:t>
            </a:r>
            <a:r>
              <a:rPr lang="en-US" altLang="en-US" sz="1600" b="0" kern="0" dirty="0">
                <a:solidFill>
                  <a:srgbClr val="004961"/>
                </a:solidFill>
                <a:latin typeface="Arial" panose="020B0604020202020204" pitchFamily="34" charset="0"/>
                <a:cs typeface="Arial" panose="020B0604020202020204" pitchFamily="34" charset="0"/>
              </a:rPr>
              <a:t/>
            </a:r>
            <a:br>
              <a:rPr lang="en-US" altLang="en-US" sz="1600" b="0" kern="0" dirty="0">
                <a:solidFill>
                  <a:srgbClr val="004961"/>
                </a:solidFill>
                <a:latin typeface="Arial" panose="020B0604020202020204" pitchFamily="34" charset="0"/>
                <a:cs typeface="Arial" panose="020B0604020202020204" pitchFamily="34" charset="0"/>
              </a:rPr>
            </a:br>
            <a:r>
              <a:rPr lang="en-US" altLang="en-US" sz="1200" b="0" kern="0" dirty="0">
                <a:solidFill>
                  <a:srgbClr val="5F5F5F"/>
                </a:solidFill>
                <a:latin typeface="Arial" panose="020B0604020202020204" pitchFamily="34" charset="0"/>
                <a:cs typeface="Arial" panose="020B0604020202020204" pitchFamily="34" charset="0"/>
              </a:rPr>
              <a:t>Donohue Brown Mathewson &amp; Smyth LLC</a:t>
            </a:r>
            <a:br>
              <a:rPr lang="en-US" altLang="en-US" sz="1200" b="0" kern="0" dirty="0">
                <a:solidFill>
                  <a:srgbClr val="5F5F5F"/>
                </a:solidFill>
                <a:latin typeface="Arial" panose="020B0604020202020204" pitchFamily="34" charset="0"/>
                <a:cs typeface="Arial" panose="020B0604020202020204" pitchFamily="34" charset="0"/>
              </a:rPr>
            </a:br>
            <a:r>
              <a:rPr lang="en-US" altLang="en-US" sz="1200" b="0" kern="0" dirty="0">
                <a:solidFill>
                  <a:srgbClr val="5F5F5F"/>
                </a:solidFill>
                <a:latin typeface="Arial" panose="020B0604020202020204" pitchFamily="34" charset="0"/>
                <a:cs typeface="Arial" panose="020B0604020202020204" pitchFamily="34" charset="0"/>
              </a:rPr>
              <a:t>Chicago</a:t>
            </a:r>
            <a:br>
              <a:rPr lang="en-US" altLang="en-US" sz="1200" b="0" kern="0" dirty="0">
                <a:solidFill>
                  <a:srgbClr val="5F5F5F"/>
                </a:solidFill>
                <a:latin typeface="Arial" panose="020B0604020202020204" pitchFamily="34" charset="0"/>
                <a:cs typeface="Arial" panose="020B0604020202020204" pitchFamily="34" charset="0"/>
              </a:rPr>
            </a:br>
            <a:r>
              <a:rPr lang="en-US" altLang="en-US" sz="1200" b="0" kern="0" dirty="0">
                <a:solidFill>
                  <a:srgbClr val="5F5F5F"/>
                </a:solidFill>
                <a:latin typeface="Arial" panose="020B0604020202020204" pitchFamily="34" charset="0"/>
                <a:cs typeface="Arial" panose="020B0604020202020204" pitchFamily="34" charset="0"/>
              </a:rPr>
              <a:t>+1.312.422.0910</a:t>
            </a:r>
            <a:br>
              <a:rPr lang="en-US" altLang="en-US" sz="1200" b="0" kern="0" dirty="0">
                <a:solidFill>
                  <a:srgbClr val="5F5F5F"/>
                </a:solidFill>
                <a:latin typeface="Arial" panose="020B0604020202020204" pitchFamily="34" charset="0"/>
                <a:cs typeface="Arial" panose="020B0604020202020204" pitchFamily="34" charset="0"/>
              </a:rPr>
            </a:br>
            <a:r>
              <a:rPr lang="en-US" altLang="en-US" sz="1200" b="0" kern="0" dirty="0">
                <a:solidFill>
                  <a:srgbClr val="5F5F5F"/>
                </a:solidFill>
                <a:latin typeface="Arial" panose="020B0604020202020204" pitchFamily="34" charset="0"/>
                <a:cs typeface="Arial" panose="020B0604020202020204" pitchFamily="34" charset="0"/>
              </a:rPr>
              <a:t>karen.degrand@dbmslaw.com</a:t>
            </a:r>
          </a:p>
          <a:p>
            <a:endParaRPr lang="en-US" kern="0" dirty="0">
              <a:solidFill>
                <a:schemeClr val="tx1"/>
              </a:solidFill>
            </a:endParaRPr>
          </a:p>
          <a:p>
            <a:endParaRPr lang="en-US" kern="0" dirty="0">
              <a:solidFill>
                <a:schemeClr val="tx1"/>
              </a:solidFill>
            </a:endParaRPr>
          </a:p>
        </p:txBody>
      </p:sp>
      <p:sp>
        <p:nvSpPr>
          <p:cNvPr id="6" name="TextBox 5"/>
          <p:cNvSpPr txBox="1"/>
          <p:nvPr/>
        </p:nvSpPr>
        <p:spPr>
          <a:xfrm>
            <a:off x="2539138" y="6511332"/>
            <a:ext cx="1490251" cy="215444"/>
          </a:xfrm>
          <a:prstGeom prst="rect">
            <a:avLst/>
          </a:prstGeom>
          <a:noFill/>
        </p:spPr>
        <p:txBody>
          <a:bodyPr wrap="square" rtlCol="0">
            <a:spAutoFit/>
          </a:bodyPr>
          <a:lstStyle/>
          <a:p>
            <a:r>
              <a:rPr lang="en-US" sz="800" dirty="0" err="1" smtClean="0"/>
              <a:t>138291708v2</a:t>
            </a:r>
            <a:endParaRPr lang="en-US" sz="800" dirty="0"/>
          </a:p>
        </p:txBody>
      </p:sp>
    </p:spTree>
    <p:extLst>
      <p:ext uri="{BB962C8B-B14F-4D97-AF65-F5344CB8AC3E}">
        <p14:creationId xmlns:p14="http://schemas.microsoft.com/office/powerpoint/2010/main" val="17409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305"/>
            <a:ext cx="8668378" cy="884255"/>
          </a:xfrm>
        </p:spPr>
        <p:txBody>
          <a:bodyPr/>
          <a:lstStyle/>
          <a:p>
            <a:r>
              <a:rPr lang="en-US" altLang="en-US" dirty="0"/>
              <a:t>Summary of Patient Safety and Quality Improvement Act of 2005</a:t>
            </a:r>
            <a:endParaRPr lang="en-US" dirty="0"/>
          </a:p>
        </p:txBody>
      </p:sp>
      <p:sp>
        <p:nvSpPr>
          <p:cNvPr id="3" name="Content Placeholder 2"/>
          <p:cNvSpPr>
            <a:spLocks noGrp="1"/>
          </p:cNvSpPr>
          <p:nvPr>
            <p:ph idx="1"/>
          </p:nvPr>
        </p:nvSpPr>
        <p:spPr>
          <a:xfrm>
            <a:off x="427192" y="1473200"/>
            <a:ext cx="8418513" cy="4621212"/>
          </a:xfrm>
        </p:spPr>
        <p:txBody>
          <a:bodyPr/>
          <a:lstStyle/>
          <a:p>
            <a:r>
              <a:rPr lang="en-US" b="0" dirty="0"/>
              <a:t>Privileged Patient Safety Work Product</a:t>
            </a:r>
          </a:p>
          <a:p>
            <a:pPr lvl="1"/>
            <a:r>
              <a:rPr lang="en-US" dirty="0"/>
              <a:t>Any data, reports, records, memoranda, analyses (such as Root Cause Analyses), or written or oral statements (or copies of any of this material) which could improve patient safety, health care quality, or health care outcomes; and that: </a:t>
            </a:r>
          </a:p>
          <a:p>
            <a:pPr lvl="1"/>
            <a:r>
              <a:rPr lang="en-US" dirty="0"/>
              <a:t>Are assembled or developed by a </a:t>
            </a:r>
            <a:r>
              <a:rPr lang="en-US" u="sng" dirty="0"/>
              <a:t>provider for reporting to a patient safety organization (“PSO”) and are reported to a PSO</a:t>
            </a:r>
            <a:r>
              <a:rPr lang="en-US" dirty="0"/>
              <a:t>, which includes information that is documented as within a patient safety evaluation system for reporting to a PSO, and such documentation includes the date the information entered the patient safety evaluation system; or</a:t>
            </a:r>
          </a:p>
          <a:p>
            <a:pPr lvl="1"/>
            <a:r>
              <a:rPr lang="en-US" dirty="0"/>
              <a:t>Are developed by a PSO for the conduct of patient safety activities; or</a:t>
            </a:r>
          </a:p>
          <a:p>
            <a:pPr lvl="1"/>
            <a:r>
              <a:rPr lang="en-US" dirty="0"/>
              <a:t>Which identify or constitute the deliberations or analysis of, or identify the fact of reporting pursuant to, a patient safety evaluation system.</a:t>
            </a:r>
          </a:p>
        </p:txBody>
      </p:sp>
    </p:spTree>
    <p:extLst>
      <p:ext uri="{BB962C8B-B14F-4D97-AF65-F5344CB8AC3E}">
        <p14:creationId xmlns:p14="http://schemas.microsoft.com/office/powerpoint/2010/main" val="4010811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94174"/>
          </a:xfrm>
        </p:spPr>
        <p:txBody>
          <a:bodyPr/>
          <a:lstStyle/>
          <a:p>
            <a:r>
              <a:rPr lang="en-US" altLang="en-US" dirty="0"/>
              <a:t>Summary of Patient Safety and Quality Improvement Act of 2005 (cont’d)</a:t>
            </a:r>
            <a:endParaRPr lang="en-US" dirty="0"/>
          </a:p>
        </p:txBody>
      </p:sp>
      <p:sp>
        <p:nvSpPr>
          <p:cNvPr id="3" name="Content Placeholder 2"/>
          <p:cNvSpPr>
            <a:spLocks noGrp="1"/>
          </p:cNvSpPr>
          <p:nvPr>
            <p:ph idx="1"/>
          </p:nvPr>
        </p:nvSpPr>
        <p:spPr>
          <a:xfrm>
            <a:off x="427192" y="1371600"/>
            <a:ext cx="8418513" cy="4621212"/>
          </a:xfrm>
        </p:spPr>
        <p:txBody>
          <a:bodyPr/>
          <a:lstStyle/>
          <a:p>
            <a:r>
              <a:rPr lang="en-US" altLang="en-US" sz="1800" b="0" dirty="0"/>
              <a:t>What types of information can be considered for inclusion in the </a:t>
            </a:r>
            <a:r>
              <a:rPr lang="en-US" sz="1800" b="0" dirty="0"/>
              <a:t>patient safety evaluation system</a:t>
            </a:r>
            <a:r>
              <a:rPr lang="en-US" altLang="en-US" sz="1800" b="0" dirty="0"/>
              <a:t> for collection and reporting to the PSO, or treated as deliberations or analysis, if used to promote patient safety and quality?</a:t>
            </a:r>
          </a:p>
          <a:p>
            <a:pPr lvl="1"/>
            <a:r>
              <a:rPr lang="en-US" altLang="en-US" sz="1700" dirty="0"/>
              <a:t>Medical error or proactive risk assessments, root cause analysis</a:t>
            </a:r>
          </a:p>
          <a:p>
            <a:pPr lvl="1"/>
            <a:r>
              <a:rPr lang="en-US" altLang="en-US" sz="1700" dirty="0"/>
              <a:t>Risk Management – Not all activities will qualify such as claims management, but incident reports, investigation notes, interview notes, RCA notes, etc., tied to activities within the </a:t>
            </a:r>
            <a:r>
              <a:rPr lang="en-US" sz="1700" dirty="0"/>
              <a:t>patient safety evaluation system</a:t>
            </a:r>
            <a:r>
              <a:rPr lang="en-US" altLang="en-US" sz="1700" dirty="0"/>
              <a:t> can be protected</a:t>
            </a:r>
          </a:p>
          <a:p>
            <a:pPr lvl="1"/>
            <a:r>
              <a:rPr lang="en-US" altLang="en-US" sz="1700" dirty="0"/>
              <a:t>Outcome/Quality—may be practitioner specific</a:t>
            </a:r>
          </a:p>
          <a:p>
            <a:pPr lvl="1"/>
            <a:r>
              <a:rPr lang="en-US" altLang="en-US" sz="1700" dirty="0"/>
              <a:t>Peer review</a:t>
            </a:r>
          </a:p>
          <a:p>
            <a:pPr lvl="1"/>
            <a:r>
              <a:rPr lang="en-US" altLang="en-US" sz="1700" dirty="0"/>
              <a:t>Relevant portions of Committee minutes for activities included in the </a:t>
            </a:r>
            <a:r>
              <a:rPr lang="en-US" sz="1700" dirty="0"/>
              <a:t>patient safety evaluation system</a:t>
            </a:r>
            <a:r>
              <a:rPr lang="en-US" altLang="en-US" sz="1700" dirty="0"/>
              <a:t> relating to improving patient quality and reducing risks</a:t>
            </a:r>
          </a:p>
          <a:p>
            <a:pPr lvl="1"/>
            <a:r>
              <a:rPr lang="en-US" altLang="en-US" sz="1700" dirty="0"/>
              <a:t>Deliberations or analysis</a:t>
            </a:r>
          </a:p>
          <a:p>
            <a:pPr lvl="1"/>
            <a:r>
              <a:rPr lang="en-US" altLang="en-US" sz="1700" dirty="0"/>
              <a:t>Unlike the MSA, privileged materials and information are </a:t>
            </a:r>
            <a:r>
              <a:rPr lang="en-US" altLang="en-US" sz="1700" u="sng" dirty="0"/>
              <a:t>not</a:t>
            </a:r>
            <a:r>
              <a:rPr lang="en-US" altLang="en-US" sz="1700" dirty="0"/>
              <a:t> limited to committee work product unlike the MSA</a:t>
            </a:r>
          </a:p>
          <a:p>
            <a:endParaRPr lang="en-US" dirty="0"/>
          </a:p>
        </p:txBody>
      </p:sp>
    </p:spTree>
    <p:extLst>
      <p:ext uri="{BB962C8B-B14F-4D97-AF65-F5344CB8AC3E}">
        <p14:creationId xmlns:p14="http://schemas.microsoft.com/office/powerpoint/2010/main" val="71892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Summary of Patient Safety and Quality Improvement Act of 2005 (cont’d)</a:t>
            </a:r>
            <a:endParaRPr lang="en-US" dirty="0"/>
          </a:p>
        </p:txBody>
      </p:sp>
      <p:sp>
        <p:nvSpPr>
          <p:cNvPr id="3" name="Content Placeholder 2"/>
          <p:cNvSpPr>
            <a:spLocks noGrp="1"/>
          </p:cNvSpPr>
          <p:nvPr>
            <p:ph idx="1"/>
          </p:nvPr>
        </p:nvSpPr>
        <p:spPr>
          <a:xfrm>
            <a:off x="427192" y="1409700"/>
            <a:ext cx="8418513" cy="4621212"/>
          </a:xfrm>
        </p:spPr>
        <p:txBody>
          <a:bodyPr/>
          <a:lstStyle/>
          <a:p>
            <a:r>
              <a:rPr lang="en-US" altLang="en-US" b="0" dirty="0"/>
              <a:t>What is not </a:t>
            </a:r>
            <a:r>
              <a:rPr lang="en-US" b="0" dirty="0"/>
              <a:t>patient safety work product?</a:t>
            </a:r>
            <a:endParaRPr lang="en-US" altLang="en-US" b="0" dirty="0"/>
          </a:p>
          <a:p>
            <a:pPr lvl="1"/>
            <a:r>
              <a:rPr lang="en-US" altLang="en-US" dirty="0"/>
              <a:t>Patient's medical record, billing and discharge information, or any other </a:t>
            </a:r>
            <a:r>
              <a:rPr lang="en-US" altLang="en-US" i="1" dirty="0"/>
              <a:t>original</a:t>
            </a:r>
            <a:r>
              <a:rPr lang="en-US" altLang="en-US" dirty="0"/>
              <a:t> patient or provider record</a:t>
            </a:r>
          </a:p>
          <a:p>
            <a:pPr lvl="1"/>
            <a:r>
              <a:rPr lang="en-US" altLang="en-US" dirty="0"/>
              <a:t>Information that is collected, maintained, or developed separately, or exists separately, from a patient safety evaluation system. </a:t>
            </a:r>
            <a:r>
              <a:rPr lang="en-US" altLang="en-US" i="1" dirty="0"/>
              <a:t>Such separate information or a copy thereof reported to a PSO shall not by reason of its reporting be considered patient safety work product but the copy can be considered patient safety work product </a:t>
            </a:r>
          </a:p>
          <a:p>
            <a:pPr lvl="1"/>
            <a:r>
              <a:rPr lang="en-US" altLang="en-US" dirty="0"/>
              <a:t>Patient safety work product assembled or developed by a provider for reporting to a PSO but removed from a patient safety evaluation system is no longer considered patient safety work product if:</a:t>
            </a:r>
          </a:p>
          <a:p>
            <a:pPr lvl="2"/>
            <a:r>
              <a:rPr lang="en-US" altLang="en-US" dirty="0"/>
              <a:t>Information has not yet been reported to a PSO; </a:t>
            </a:r>
            <a:r>
              <a:rPr lang="en-US" altLang="en-US" u="sng" dirty="0"/>
              <a:t>and</a:t>
            </a:r>
          </a:p>
          <a:p>
            <a:pPr lvl="2"/>
            <a:r>
              <a:rPr lang="en-US" altLang="en-US" dirty="0"/>
              <a:t>Provider documents the act and date of removal of such information from the patient safety evaluation system </a:t>
            </a:r>
          </a:p>
        </p:txBody>
      </p:sp>
    </p:spTree>
    <p:extLst>
      <p:ext uri="{BB962C8B-B14F-4D97-AF65-F5344CB8AC3E}">
        <p14:creationId xmlns:p14="http://schemas.microsoft.com/office/powerpoint/2010/main" val="4160597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Summary of Patient Safety and Quality Improvement Act of 2005 (cont’d)</a:t>
            </a:r>
            <a:endParaRPr lang="en-US" dirty="0"/>
          </a:p>
        </p:txBody>
      </p:sp>
      <p:sp>
        <p:nvSpPr>
          <p:cNvPr id="3" name="Content Placeholder 2"/>
          <p:cNvSpPr>
            <a:spLocks noGrp="1"/>
          </p:cNvSpPr>
          <p:nvPr>
            <p:ph idx="1"/>
          </p:nvPr>
        </p:nvSpPr>
        <p:spPr>
          <a:xfrm>
            <a:off x="427192" y="1409700"/>
            <a:ext cx="8418513" cy="4621212"/>
          </a:xfrm>
        </p:spPr>
        <p:txBody>
          <a:bodyPr/>
          <a:lstStyle/>
          <a:p>
            <a:pPr lvl="1"/>
            <a:r>
              <a:rPr lang="en-US" altLang="en-US" dirty="0"/>
              <a:t>Reports that are the subject of mandatory state or federal reporting or which are </a:t>
            </a:r>
            <a:r>
              <a:rPr lang="en-US" altLang="en-US" dirty="0" smtClean="0"/>
              <a:t>collected </a:t>
            </a:r>
            <a:r>
              <a:rPr lang="en-US" altLang="en-US" dirty="0"/>
              <a:t>and maintained pursuant to state or federal laws may </a:t>
            </a:r>
            <a:r>
              <a:rPr lang="en-US" altLang="en-US" dirty="0" smtClean="0"/>
              <a:t>not be </a:t>
            </a:r>
            <a:r>
              <a:rPr lang="en-US" altLang="en-US" dirty="0"/>
              <a:t>treated as patient safety work product</a:t>
            </a:r>
          </a:p>
          <a:p>
            <a:pPr lvl="2"/>
            <a:r>
              <a:rPr lang="en-US" altLang="en-US" dirty="0"/>
              <a:t>Illinois Adverse Health Care Reporting Law of 2005 – not yet implemented</a:t>
            </a:r>
          </a:p>
          <a:p>
            <a:pPr lvl="2"/>
            <a:r>
              <a:rPr lang="en-US" altLang="en-US" dirty="0"/>
              <a:t>“Never” events, </a:t>
            </a:r>
            <a:r>
              <a:rPr lang="en-US" altLang="en-US" i="1" dirty="0"/>
              <a:t>e.g.</a:t>
            </a:r>
            <a:r>
              <a:rPr lang="en-US" altLang="en-US" dirty="0"/>
              <a:t>, hospital acquired infections</a:t>
            </a:r>
          </a:p>
          <a:p>
            <a:r>
              <a:rPr lang="en-US" altLang="en-US" b="0" dirty="0"/>
              <a:t>What entities are covered under the Act?</a:t>
            </a:r>
          </a:p>
          <a:p>
            <a:pPr lvl="1"/>
            <a:r>
              <a:rPr lang="en-US" altLang="en-US" dirty="0"/>
              <a:t>All entities or individuals licensed under state law to provide health care services or which the state otherwise permits to provide such services, i.e., hospitals, SNFs, physicians, physician groups, labs, pharmacies, home health agencies, etc.</a:t>
            </a:r>
          </a:p>
          <a:p>
            <a:pPr lvl="1"/>
            <a:r>
              <a:rPr lang="en-US" altLang="en-US" dirty="0"/>
              <a:t>A non-licensed corporate entity that owns, controls, manages or has veto authority over a licensed provider is considered a provider.</a:t>
            </a:r>
          </a:p>
          <a:p>
            <a:endParaRPr lang="en-US" dirty="0"/>
          </a:p>
        </p:txBody>
      </p:sp>
    </p:spTree>
    <p:extLst>
      <p:ext uri="{BB962C8B-B14F-4D97-AF65-F5344CB8AC3E}">
        <p14:creationId xmlns:p14="http://schemas.microsoft.com/office/powerpoint/2010/main" val="170206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Complete view of an operational Health Care System</a:t>
            </a:r>
          </a:p>
        </p:txBody>
      </p:sp>
      <p:sp>
        <p:nvSpPr>
          <p:cNvPr id="4" name="Content Placeholder 3"/>
          <p:cNvSpPr>
            <a:spLocks noGrp="1"/>
          </p:cNvSpPr>
          <p:nvPr>
            <p:ph idx="1"/>
          </p:nvPr>
        </p:nvSpPr>
        <p:spPr/>
        <p:txBody>
          <a:bodyPr/>
          <a:lstStyle/>
          <a:p>
            <a:endParaRPr lang="en-US" dirty="0"/>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ACO/CIN</a:t>
            </a:r>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TextBox 120"/>
          <p:cNvSpPr txBox="1"/>
          <p:nvPr/>
        </p:nvSpPr>
        <p:spPr>
          <a:xfrm>
            <a:off x="3726899" y="5915937"/>
            <a:ext cx="1432934" cy="339738"/>
          </a:xfrm>
          <a:prstGeom prst="rect">
            <a:avLst/>
          </a:prstGeom>
          <a:noFill/>
        </p:spPr>
        <p:txBody>
          <a:bodyPr wrap="none" rtlCol="0">
            <a:spAutoFit/>
          </a:bodyPr>
          <a:lstStyle/>
          <a:p>
            <a:pPr algn="ctr"/>
            <a:r>
              <a:rPr lang="en-US" sz="1700" b="1" dirty="0"/>
              <a:t>Payer Partners</a:t>
            </a:r>
          </a:p>
        </p:txBody>
      </p:sp>
      <p:sp>
        <p:nvSpPr>
          <p:cNvPr id="122" name="TextBox 121"/>
          <p:cNvSpPr txBox="1"/>
          <p:nvPr/>
        </p:nvSpPr>
        <p:spPr>
          <a:xfrm rot="19515787">
            <a:off x="1122606" y="2929440"/>
            <a:ext cx="701941" cy="280654"/>
          </a:xfrm>
          <a:prstGeom prst="rect">
            <a:avLst/>
          </a:prstGeom>
          <a:noFill/>
        </p:spPr>
        <p:txBody>
          <a:bodyPr wrap="none" rtlCol="0">
            <a:spAutoFit/>
          </a:bodyPr>
          <a:lstStyle/>
          <a:p>
            <a:r>
              <a:rPr lang="en-US" sz="1300" b="1" dirty="0"/>
              <a:t>Hospice</a:t>
            </a:r>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r>
              <a:rPr lang="en-US" sz="1300" b="1" dirty="0"/>
              <a:t>Long Term Care</a:t>
            </a:r>
          </a:p>
        </p:txBody>
      </p:sp>
      <p:sp>
        <p:nvSpPr>
          <p:cNvPr id="124" name="TextBox 123"/>
          <p:cNvSpPr txBox="1"/>
          <p:nvPr/>
        </p:nvSpPr>
        <p:spPr>
          <a:xfrm rot="19515787">
            <a:off x="2248969" y="2895240"/>
            <a:ext cx="910953" cy="280654"/>
          </a:xfrm>
          <a:prstGeom prst="rect">
            <a:avLst/>
          </a:prstGeom>
          <a:noFill/>
        </p:spPr>
        <p:txBody>
          <a:bodyPr wrap="none" rtlCol="0">
            <a:spAutoFit/>
          </a:bodyPr>
          <a:lstStyle/>
          <a:p>
            <a:r>
              <a:rPr lang="en-US" sz="1300" b="1" dirty="0"/>
              <a:t>Home Care</a:t>
            </a:r>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r>
              <a:rPr lang="en-US" sz="1300" b="1" dirty="0"/>
              <a:t>Post Acute Care</a:t>
            </a:r>
          </a:p>
        </p:txBody>
      </p:sp>
      <p:sp>
        <p:nvSpPr>
          <p:cNvPr id="126" name="TextBox 125"/>
          <p:cNvSpPr txBox="1"/>
          <p:nvPr/>
        </p:nvSpPr>
        <p:spPr>
          <a:xfrm rot="19515787">
            <a:off x="3890213" y="2500139"/>
            <a:ext cx="888120" cy="280654"/>
          </a:xfrm>
          <a:prstGeom prst="rect">
            <a:avLst/>
          </a:prstGeom>
          <a:noFill/>
        </p:spPr>
        <p:txBody>
          <a:bodyPr wrap="none" rtlCol="0">
            <a:spAutoFit/>
          </a:bodyPr>
          <a:lstStyle/>
          <a:p>
            <a:r>
              <a:rPr lang="en-US" sz="1300" b="1" dirty="0"/>
              <a:t>Hospital(s)</a:t>
            </a:r>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r>
              <a:rPr lang="en-US" sz="1300" b="1" dirty="0"/>
              <a:t>Primary Care</a:t>
            </a:r>
          </a:p>
          <a:p>
            <a:r>
              <a:rPr lang="en-US" sz="1300" b="1" dirty="0"/>
              <a:t>Physicians</a:t>
            </a:r>
          </a:p>
        </p:txBody>
      </p:sp>
      <p:sp>
        <p:nvSpPr>
          <p:cNvPr id="128" name="TextBox 127"/>
          <p:cNvSpPr txBox="1"/>
          <p:nvPr/>
        </p:nvSpPr>
        <p:spPr>
          <a:xfrm rot="19515787">
            <a:off x="5253437" y="2891522"/>
            <a:ext cx="864794" cy="280654"/>
          </a:xfrm>
          <a:prstGeom prst="rect">
            <a:avLst/>
          </a:prstGeom>
          <a:noFill/>
        </p:spPr>
        <p:txBody>
          <a:bodyPr wrap="none" rtlCol="0">
            <a:spAutoFit/>
          </a:bodyPr>
          <a:lstStyle/>
          <a:p>
            <a:r>
              <a:rPr lang="en-US" sz="1300" b="1" dirty="0"/>
              <a:t>Specialists</a:t>
            </a:r>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r>
              <a:rPr lang="en-US" sz="1300" b="1" dirty="0"/>
              <a:t>Ancillary Providers</a:t>
            </a:r>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r>
              <a:rPr lang="en-US" sz="1300" b="1" dirty="0"/>
              <a:t>Public Health Agencies</a:t>
            </a:r>
          </a:p>
        </p:txBody>
      </p:sp>
      <p:sp>
        <p:nvSpPr>
          <p:cNvPr id="131" name="TextBox 130"/>
          <p:cNvSpPr txBox="1"/>
          <p:nvPr/>
        </p:nvSpPr>
        <p:spPr>
          <a:xfrm rot="19515787">
            <a:off x="7244925" y="2949630"/>
            <a:ext cx="471141" cy="280654"/>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3777114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Illinois Appellate Opinion in </a:t>
            </a:r>
            <a:r>
              <a:rPr lang="en-US" sz="2600" i="1" dirty="0"/>
              <a:t>Daley v. Ingalls Memorial Hospital</a:t>
            </a:r>
            <a:r>
              <a:rPr lang="en-US" sz="2600" dirty="0"/>
              <a:t>, 2018 IL App (1st) 170891</a:t>
            </a:r>
          </a:p>
        </p:txBody>
      </p:sp>
      <p:sp>
        <p:nvSpPr>
          <p:cNvPr id="3" name="Content Placeholder 2"/>
          <p:cNvSpPr>
            <a:spLocks noGrp="1"/>
          </p:cNvSpPr>
          <p:nvPr>
            <p:ph idx="1"/>
          </p:nvPr>
        </p:nvSpPr>
        <p:spPr>
          <a:xfrm>
            <a:off x="427192" y="1460500"/>
            <a:ext cx="8418513" cy="4621212"/>
          </a:xfrm>
        </p:spPr>
        <p:txBody>
          <a:bodyPr/>
          <a:lstStyle/>
          <a:p>
            <a:r>
              <a:rPr lang="en-US" b="0" dirty="0"/>
              <a:t>Application of Patient Safety Act in medical malpractice lawsuit – as a matter of first impression.</a:t>
            </a:r>
          </a:p>
          <a:p>
            <a:r>
              <a:rPr lang="en-US" b="0" dirty="0"/>
              <a:t>Factual background:  The estate of a patient alleged that Ingalls Hospital and employees failed to adequately monitor the patient’s blood glucose levels.</a:t>
            </a:r>
          </a:p>
          <a:p>
            <a:r>
              <a:rPr lang="en-US" b="0" dirty="0"/>
              <a:t>Trial court overruled Ingalls’ objection to written discovery in which plaintiff sought documents it considered privileged under the Act, as established by affidavits of the hospital’s associate general counsel. </a:t>
            </a:r>
          </a:p>
          <a:p>
            <a:r>
              <a:rPr lang="en-US" b="0" dirty="0"/>
              <a:t>The appellate court reversed the trial court’s order requiring production of the documents </a:t>
            </a:r>
            <a:r>
              <a:rPr lang="en-US" b="0" dirty="0" smtClean="0"/>
              <a:t>which seemed to rely on a </a:t>
            </a:r>
            <a:r>
              <a:rPr lang="en-US" b="0" dirty="0"/>
              <a:t>Medical Studies Act analysis to an assertion of privilege under the Patient Safety Act. </a:t>
            </a:r>
          </a:p>
          <a:p>
            <a:pPr lvl="1"/>
            <a:endParaRPr lang="en-US" dirty="0"/>
          </a:p>
        </p:txBody>
      </p:sp>
    </p:spTree>
    <p:extLst>
      <p:ext uri="{BB962C8B-B14F-4D97-AF65-F5344CB8AC3E}">
        <p14:creationId xmlns:p14="http://schemas.microsoft.com/office/powerpoint/2010/main" val="50867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Illinois Appellate Opinion in </a:t>
            </a:r>
            <a:r>
              <a:rPr lang="en-US" sz="2600" i="1" dirty="0"/>
              <a:t>Daley v. Ingalls Memorial Hospital</a:t>
            </a:r>
            <a:r>
              <a:rPr lang="en-US" sz="2600" dirty="0"/>
              <a:t>, 2018 IL App (1st) 170891  (cont'd)</a:t>
            </a:r>
          </a:p>
        </p:txBody>
      </p:sp>
      <p:sp>
        <p:nvSpPr>
          <p:cNvPr id="3" name="Content Placeholder 2"/>
          <p:cNvSpPr>
            <a:spLocks noGrp="1"/>
          </p:cNvSpPr>
          <p:nvPr>
            <p:ph idx="1"/>
          </p:nvPr>
        </p:nvSpPr>
        <p:spPr>
          <a:xfrm>
            <a:off x="427192" y="1460500"/>
            <a:ext cx="8418513" cy="4621212"/>
          </a:xfrm>
        </p:spPr>
        <p:txBody>
          <a:bodyPr/>
          <a:lstStyle/>
          <a:p>
            <a:pPr lvl="0"/>
            <a:r>
              <a:rPr lang="en-US" b="0" dirty="0"/>
              <a:t>Noting that the Act provides three ways for information to become patient safety work product, the court analyzed the hospital’s assertion that its documents were privileged under the “reporting pathway.”  Information may be considered patient safety work product under the reporting pathway if:</a:t>
            </a:r>
          </a:p>
          <a:p>
            <a:pPr lvl="1"/>
            <a:r>
              <a:rPr lang="en-US" b="0" dirty="0"/>
              <a:t>The information is developed by provider for the purpose of reporting to a PSO;</a:t>
            </a:r>
          </a:p>
          <a:p>
            <a:pPr lvl="1"/>
            <a:r>
              <a:rPr lang="en-US" dirty="0"/>
              <a:t>The information has the ability to improve patient safety and health care quality;</a:t>
            </a:r>
          </a:p>
          <a:p>
            <a:pPr lvl="1"/>
            <a:r>
              <a:rPr lang="en-US" dirty="0"/>
              <a:t>The information must be reported to a patient safety information (noting some leeway for “functional reporting”); and</a:t>
            </a:r>
          </a:p>
          <a:p>
            <a:pPr lvl="1"/>
            <a:r>
              <a:rPr lang="en-US" dirty="0"/>
              <a:t>The information contains the date of entry into the patient safety evaluation system.</a:t>
            </a:r>
            <a:endParaRPr lang="en-US" b="0" dirty="0"/>
          </a:p>
        </p:txBody>
      </p:sp>
    </p:spTree>
    <p:extLst>
      <p:ext uri="{BB962C8B-B14F-4D97-AF65-F5344CB8AC3E}">
        <p14:creationId xmlns:p14="http://schemas.microsoft.com/office/powerpoint/2010/main" val="367437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Illinois Appellate Opinion in </a:t>
            </a:r>
            <a:r>
              <a:rPr lang="en-US" sz="2600" i="1" dirty="0"/>
              <a:t>Daley v. Ingalls Memorial Hospital</a:t>
            </a:r>
            <a:r>
              <a:rPr lang="en-US" sz="2600" dirty="0"/>
              <a:t>, 2018 IL App (1st) 170891  (cont'd)</a:t>
            </a:r>
          </a:p>
        </p:txBody>
      </p:sp>
      <p:sp>
        <p:nvSpPr>
          <p:cNvPr id="3" name="Content Placeholder 2"/>
          <p:cNvSpPr>
            <a:spLocks noGrp="1"/>
          </p:cNvSpPr>
          <p:nvPr>
            <p:ph idx="1"/>
          </p:nvPr>
        </p:nvSpPr>
        <p:spPr>
          <a:xfrm>
            <a:off x="427192" y="1460500"/>
            <a:ext cx="8418513" cy="4621212"/>
          </a:xfrm>
        </p:spPr>
        <p:txBody>
          <a:bodyPr/>
          <a:lstStyle/>
          <a:p>
            <a:pPr lvl="0"/>
            <a:r>
              <a:rPr lang="en-US" b="0" dirty="0"/>
              <a:t>Plaintiff opposed the classification of the documents as patient safety work product based on three arguments:</a:t>
            </a:r>
          </a:p>
          <a:p>
            <a:pPr lvl="1"/>
            <a:r>
              <a:rPr lang="en-US" dirty="0"/>
              <a:t>Plaintiff argued the information in the hospital’s reports should have been in the patient’s medical records and that the hospital was hiding important information to which the plaintiff was entitled.</a:t>
            </a:r>
          </a:p>
          <a:p>
            <a:pPr lvl="1"/>
            <a:r>
              <a:rPr lang="en-US" dirty="0"/>
              <a:t>Plaintiff challenged whether the documents contained information collected solely for the purposes of reporting to a patient safety organization.</a:t>
            </a:r>
            <a:endParaRPr lang="en-US" b="1" dirty="0"/>
          </a:p>
          <a:p>
            <a:pPr lvl="1"/>
            <a:r>
              <a:rPr lang="en-US" dirty="0"/>
              <a:t>Plaintiff argued that the information collected to satisfy a reporting requirement is not patient safety work product.</a:t>
            </a:r>
          </a:p>
        </p:txBody>
      </p:sp>
    </p:spTree>
    <p:extLst>
      <p:ext uri="{BB962C8B-B14F-4D97-AF65-F5344CB8AC3E}">
        <p14:creationId xmlns:p14="http://schemas.microsoft.com/office/powerpoint/2010/main" val="131903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Illinois Appellate Opinion in </a:t>
            </a:r>
            <a:r>
              <a:rPr lang="en-US" sz="2600" i="1" dirty="0"/>
              <a:t>Daley v. Ingalls Memorial Hospital</a:t>
            </a:r>
            <a:r>
              <a:rPr lang="en-US" sz="2600" dirty="0"/>
              <a:t>, 2018 IL App (1st) 170891  (cont'd)</a:t>
            </a:r>
          </a:p>
        </p:txBody>
      </p:sp>
      <p:sp>
        <p:nvSpPr>
          <p:cNvPr id="3" name="Content Placeholder 2"/>
          <p:cNvSpPr>
            <a:spLocks noGrp="1"/>
          </p:cNvSpPr>
          <p:nvPr>
            <p:ph idx="1"/>
          </p:nvPr>
        </p:nvSpPr>
        <p:spPr>
          <a:xfrm>
            <a:off x="427192" y="1460500"/>
            <a:ext cx="8418513" cy="4621212"/>
          </a:xfrm>
        </p:spPr>
        <p:txBody>
          <a:bodyPr/>
          <a:lstStyle/>
          <a:p>
            <a:pPr lvl="0"/>
            <a:r>
              <a:rPr lang="en-US" b="0" dirty="0"/>
              <a:t>The appellate court disagreed with plaintiff’s arguments and noted that plaintiff had access </a:t>
            </a:r>
            <a:r>
              <a:rPr lang="en-US" b="0" dirty="0" smtClean="0"/>
              <a:t>the medical records to </a:t>
            </a:r>
            <a:r>
              <a:rPr lang="en-US" b="0" dirty="0"/>
              <a:t>pursue their medical negligence claim, as was noted in </a:t>
            </a:r>
            <a:r>
              <a:rPr lang="en-US" b="0" i="1" dirty="0"/>
              <a:t>Jenkins v. Wu</a:t>
            </a:r>
            <a:r>
              <a:rPr lang="en-US" b="0" dirty="0"/>
              <a:t>, 102 Ill. 2d 468, 479 (1984) in considering the Medical Studies Act.</a:t>
            </a:r>
          </a:p>
          <a:p>
            <a:r>
              <a:rPr lang="en-US" b="0" dirty="0"/>
              <a:t>The appellate court held that the Act preempted the circuit court’s production order.</a:t>
            </a:r>
          </a:p>
          <a:p>
            <a:pPr lvl="1"/>
            <a:endParaRPr lang="en-US" dirty="0"/>
          </a:p>
        </p:txBody>
      </p:sp>
    </p:spTree>
    <p:extLst>
      <p:ext uri="{BB962C8B-B14F-4D97-AF65-F5344CB8AC3E}">
        <p14:creationId xmlns:p14="http://schemas.microsoft.com/office/powerpoint/2010/main" val="3420579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i="1" dirty="0"/>
              <a:t>Department of Financial &amp; Professional Regulation v. Walgreen Co., </a:t>
            </a:r>
            <a:r>
              <a:rPr lang="en-US" sz="2600" dirty="0"/>
              <a:t>2012 IL App (</a:t>
            </a:r>
            <a:r>
              <a:rPr lang="en-US" sz="2600" dirty="0" err="1" smtClean="0"/>
              <a:t>2d</a:t>
            </a:r>
            <a:r>
              <a:rPr lang="en-US" sz="2600" dirty="0" smtClean="0"/>
              <a:t>) </a:t>
            </a:r>
            <a:r>
              <a:rPr lang="en-US" sz="2600" dirty="0"/>
              <a:t>110452</a:t>
            </a:r>
          </a:p>
        </p:txBody>
      </p:sp>
      <p:sp>
        <p:nvSpPr>
          <p:cNvPr id="3" name="Content Placeholder 2"/>
          <p:cNvSpPr>
            <a:spLocks noGrp="1"/>
          </p:cNvSpPr>
          <p:nvPr>
            <p:ph idx="1"/>
          </p:nvPr>
        </p:nvSpPr>
        <p:spPr>
          <a:xfrm>
            <a:off x="427192" y="1460500"/>
            <a:ext cx="8418513" cy="4621212"/>
          </a:xfrm>
        </p:spPr>
        <p:txBody>
          <a:bodyPr/>
          <a:lstStyle/>
          <a:p>
            <a:pPr lvl="0"/>
            <a:r>
              <a:rPr lang="en-US" b="0" dirty="0"/>
              <a:t>One other Illinois decision addresses the Patient Safety Act – Walgreens</a:t>
            </a:r>
          </a:p>
          <a:p>
            <a:r>
              <a:rPr lang="en-US" b="0" dirty="0"/>
              <a:t>In the context of the Department of Financial and Professional Regulation seeking to enforce administrative subpoenas regarding alleged medical errors involving pharmacists employed by Walgreens, the trial court held that the reports qualified as patient safety work product and dismissed the petition.</a:t>
            </a:r>
          </a:p>
          <a:p>
            <a:r>
              <a:rPr lang="en-US" b="0" dirty="0"/>
              <a:t>The Second District affirmed based on the findings that Walgreens maintained the reports in its patient safety evaluation system and transmitted them to a PSO.</a:t>
            </a:r>
          </a:p>
          <a:p>
            <a:pPr lvl="1"/>
            <a:endParaRPr lang="en-US" dirty="0"/>
          </a:p>
        </p:txBody>
      </p:sp>
    </p:spTree>
    <p:extLst>
      <p:ext uri="{BB962C8B-B14F-4D97-AF65-F5344CB8AC3E}">
        <p14:creationId xmlns:p14="http://schemas.microsoft.com/office/powerpoint/2010/main" val="382699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Factors/Questions to be Assessed in Determining Whether Either Privilege Applies</a:t>
            </a:r>
          </a:p>
        </p:txBody>
      </p:sp>
      <p:sp>
        <p:nvSpPr>
          <p:cNvPr id="3" name="Content Placeholder 2"/>
          <p:cNvSpPr>
            <a:spLocks noGrp="1"/>
          </p:cNvSpPr>
          <p:nvPr>
            <p:ph idx="1"/>
          </p:nvPr>
        </p:nvSpPr>
        <p:spPr>
          <a:xfrm>
            <a:off x="507999" y="1399332"/>
            <a:ext cx="8048625" cy="4432301"/>
          </a:xfrm>
        </p:spPr>
        <p:txBody>
          <a:bodyPr/>
          <a:lstStyle/>
          <a:p>
            <a:r>
              <a:rPr lang="en-US" sz="1900" b="0" dirty="0"/>
              <a:t>Does the healthcare provider seek state and/or federal privilege protections?</a:t>
            </a:r>
          </a:p>
          <a:p>
            <a:r>
              <a:rPr lang="en-US" sz="1900" b="0" dirty="0"/>
              <a:t>What is the scope of protected activities?  --  peer review, quality improvement, incident reports, root cause analysis, adverse events?</a:t>
            </a:r>
          </a:p>
          <a:p>
            <a:r>
              <a:rPr lang="en-US" sz="1900" b="0" dirty="0"/>
              <a:t>What corporate entities, licensed facilities, licensed health care practitioners or others are protected under state/federal laws?</a:t>
            </a:r>
          </a:p>
          <a:p>
            <a:r>
              <a:rPr lang="en-US" sz="1900" b="0" dirty="0"/>
              <a:t>What committees or organizational construct receives the statutory protections?</a:t>
            </a:r>
          </a:p>
          <a:p>
            <a:r>
              <a:rPr lang="en-US" sz="1900" b="0" dirty="0"/>
              <a:t>Is the privilege applicable in light of a facility’s bylaws, rules, regs and/or policies?</a:t>
            </a:r>
          </a:p>
          <a:p>
            <a:r>
              <a:rPr lang="en-US" sz="1900" b="0" dirty="0"/>
              <a:t>Can privileged information be shared across the healthcare system without waiving the privilege?</a:t>
            </a:r>
          </a:p>
          <a:p>
            <a:endParaRPr lang="en-US" dirty="0"/>
          </a:p>
          <a:p>
            <a:endParaRPr lang="en-US" dirty="0"/>
          </a:p>
        </p:txBody>
      </p:sp>
    </p:spTree>
    <p:extLst>
      <p:ext uri="{BB962C8B-B14F-4D97-AF65-F5344CB8AC3E}">
        <p14:creationId xmlns:p14="http://schemas.microsoft.com/office/powerpoint/2010/main" val="1505549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Decisions of Other Jurisdictions</a:t>
            </a:r>
          </a:p>
        </p:txBody>
      </p:sp>
      <p:sp>
        <p:nvSpPr>
          <p:cNvPr id="3" name="Content Placeholder 2"/>
          <p:cNvSpPr>
            <a:spLocks noGrp="1"/>
          </p:cNvSpPr>
          <p:nvPr>
            <p:ph idx="1"/>
          </p:nvPr>
        </p:nvSpPr>
        <p:spPr>
          <a:xfrm>
            <a:off x="427192" y="1460500"/>
            <a:ext cx="8418513" cy="4621212"/>
          </a:xfrm>
        </p:spPr>
        <p:txBody>
          <a:bodyPr/>
          <a:lstStyle/>
          <a:p>
            <a:pPr lvl="0"/>
            <a:r>
              <a:rPr lang="en-US" b="0" i="1" dirty="0"/>
              <a:t>Kentucky v. Bunnell</a:t>
            </a:r>
            <a:r>
              <a:rPr lang="en-US" b="0" dirty="0"/>
              <a:t>, 532 S.W. 3d 658 (Ky. App. 2017).</a:t>
            </a:r>
          </a:p>
          <a:p>
            <a:pPr lvl="1"/>
            <a:r>
              <a:rPr lang="en-US" dirty="0"/>
              <a:t>Nothing in the Act or its implementing rules prohibits a hospital from incorporating data from an original medical record into its patient safety work product for purposes of analyzing a patient safety event as long as the hospital maintains the original record from which it derived the information.</a:t>
            </a:r>
          </a:p>
          <a:p>
            <a:pPr lvl="0"/>
            <a:r>
              <a:rPr lang="en-US" b="0" i="1" dirty="0"/>
              <a:t>Charles v. Southern Baptist Hospital of Florida, Inc.</a:t>
            </a:r>
            <a:r>
              <a:rPr lang="en-US" b="0" dirty="0"/>
              <a:t>, 209 S. 3d 1119 (Fla. 2017).</a:t>
            </a:r>
          </a:p>
          <a:p>
            <a:pPr lvl="1"/>
            <a:r>
              <a:rPr lang="en-US" dirty="0"/>
              <a:t>Reversing the appellate court’s holding that the Patient Safety Act preempted Amendment VII of the Florida Constitution.  The </a:t>
            </a:r>
            <a:r>
              <a:rPr lang="en-US" dirty="0" smtClean="0"/>
              <a:t>court held that the Act </a:t>
            </a:r>
            <a:r>
              <a:rPr lang="en-US" dirty="0"/>
              <a:t>did not preempt a Florida constitutional provision requiring the production of “adverse medical incident” reports and “original records” to patients.</a:t>
            </a:r>
            <a:endParaRPr lang="en-US" sz="2000" dirty="0">
              <a:ea typeface="+mn-ea"/>
              <a:cs typeface="+mn-cs"/>
            </a:endParaRPr>
          </a:p>
        </p:txBody>
      </p:sp>
    </p:spTree>
    <p:extLst>
      <p:ext uri="{BB962C8B-B14F-4D97-AF65-F5344CB8AC3E}">
        <p14:creationId xmlns:p14="http://schemas.microsoft.com/office/powerpoint/2010/main" val="1224992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Medical Studies Act to the Patient Safety Act</a:t>
            </a:r>
          </a:p>
        </p:txBody>
      </p:sp>
      <p:sp>
        <p:nvSpPr>
          <p:cNvPr id="3" name="Content Placeholder 2"/>
          <p:cNvSpPr>
            <a:spLocks noGrp="1"/>
          </p:cNvSpPr>
          <p:nvPr>
            <p:ph idx="1"/>
          </p:nvPr>
        </p:nvSpPr>
        <p:spPr>
          <a:xfrm>
            <a:off x="427192" y="1460500"/>
            <a:ext cx="8418513" cy="4621212"/>
          </a:xfrm>
        </p:spPr>
        <p:txBody>
          <a:bodyPr/>
          <a:lstStyle/>
          <a:p>
            <a:r>
              <a:rPr lang="en-US" b="0" dirty="0"/>
              <a:t>Patient Safety Act</a:t>
            </a:r>
          </a:p>
          <a:p>
            <a:pPr lvl="1"/>
            <a:r>
              <a:rPr lang="en-US" dirty="0"/>
              <a:t>The confidentiality and privilege protections afforded under the Act generally apply to reports, minutes, analyses, data, discussions, recommendations, etc., that relate to patient safety and quality if generated or managed, or analyzed within the patient safety evaluation system, collected for reporting to a PSO, and reported to a PSO.</a:t>
            </a:r>
          </a:p>
          <a:p>
            <a:pPr lvl="1"/>
            <a:r>
              <a:rPr lang="en-US" dirty="0"/>
              <a:t>The scope of what patient safety activities can be protected, generally speaking, is broader than the activities and documents privileged under the MSA – not limited to committees.</a:t>
            </a:r>
          </a:p>
          <a:p>
            <a:pPr lvl="1"/>
            <a:r>
              <a:rPr lang="en-US" dirty="0"/>
              <a:t>The scope of which entities can seek protection is much broader – </a:t>
            </a:r>
            <a:r>
              <a:rPr lang="en-US" u="sng" dirty="0"/>
              <a:t>all</a:t>
            </a:r>
            <a:r>
              <a:rPr lang="en-US" dirty="0"/>
              <a:t> licensed health care providers.</a:t>
            </a:r>
          </a:p>
        </p:txBody>
      </p:sp>
    </p:spTree>
    <p:extLst>
      <p:ext uri="{BB962C8B-B14F-4D97-AF65-F5344CB8AC3E}">
        <p14:creationId xmlns:p14="http://schemas.microsoft.com/office/powerpoint/2010/main" val="3264154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Medical Studies Act to the Patient Safety Act (cont'd)</a:t>
            </a:r>
          </a:p>
        </p:txBody>
      </p:sp>
      <p:sp>
        <p:nvSpPr>
          <p:cNvPr id="3" name="Content Placeholder 2"/>
          <p:cNvSpPr>
            <a:spLocks noGrp="1"/>
          </p:cNvSpPr>
          <p:nvPr>
            <p:ph idx="1"/>
          </p:nvPr>
        </p:nvSpPr>
        <p:spPr>
          <a:xfrm>
            <a:off x="427192" y="1371600"/>
            <a:ext cx="8418513" cy="4621212"/>
          </a:xfrm>
        </p:spPr>
        <p:txBody>
          <a:bodyPr/>
          <a:lstStyle/>
          <a:p>
            <a:pPr lvl="1"/>
            <a:r>
              <a:rPr lang="en-US" sz="1750" dirty="0"/>
              <a:t>The privilege applies in both state and, for the first time, federal proceedings.</a:t>
            </a:r>
          </a:p>
          <a:p>
            <a:pPr lvl="1"/>
            <a:r>
              <a:rPr lang="en-US" sz="1750" dirty="0"/>
              <a:t>The protections are not waived under any circumstances.</a:t>
            </a:r>
          </a:p>
          <a:p>
            <a:pPr lvl="1"/>
            <a:r>
              <a:rPr lang="en-US" sz="1750" dirty="0"/>
              <a:t>PSA pre-empts state law – </a:t>
            </a:r>
            <a:r>
              <a:rPr lang="en-US" sz="1750" u="sng" dirty="0"/>
              <a:t>Daley v. Ingalls Memorial Hospital</a:t>
            </a:r>
            <a:r>
              <a:rPr lang="en-US" sz="1750" dirty="0"/>
              <a:t>.</a:t>
            </a:r>
          </a:p>
          <a:p>
            <a:pPr lvl="1"/>
            <a:r>
              <a:rPr lang="en-US" sz="1750" dirty="0"/>
              <a:t>Non-provider corporate parent organization involved in patient safety activities as well as owned, controlled or managed provider affiliates can be included in a system-wide patient safety evaluation system and assert the privilege.</a:t>
            </a:r>
          </a:p>
          <a:p>
            <a:pPr lvl="1"/>
            <a:r>
              <a:rPr lang="en-US" sz="1750" dirty="0"/>
              <a:t>Patient safety work product can be shared among affiliated providers.</a:t>
            </a:r>
          </a:p>
          <a:p>
            <a:pPr lvl="1"/>
            <a:r>
              <a:rPr lang="en-US" sz="1750" dirty="0"/>
              <a:t>Patient safety work product is not admissible into evidence nor is it subject to discovery.</a:t>
            </a:r>
          </a:p>
          <a:p>
            <a:pPr lvl="1"/>
            <a:r>
              <a:rPr lang="en-US" sz="1750" dirty="0"/>
              <a:t>The provider’s and PSO’s patient safety evaluation system must be designed in accordance with the PSA.</a:t>
            </a:r>
          </a:p>
          <a:p>
            <a:pPr lvl="1"/>
            <a:r>
              <a:rPr lang="en-US" sz="1750" dirty="0"/>
              <a:t>The MSA and PSA are not mutually exclusive.  A provider can assert both, depending on the documents claimed to be privileged.</a:t>
            </a:r>
          </a:p>
          <a:p>
            <a:pPr lvl="1"/>
            <a:endParaRPr lang="en-US" dirty="0"/>
          </a:p>
          <a:p>
            <a:endParaRPr lang="en-US" dirty="0"/>
          </a:p>
        </p:txBody>
      </p:sp>
    </p:spTree>
    <p:extLst>
      <p:ext uri="{BB962C8B-B14F-4D97-AF65-F5344CB8AC3E}">
        <p14:creationId xmlns:p14="http://schemas.microsoft.com/office/powerpoint/2010/main" val="13139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Health Care Providers/Systems Participating in a PSO</a:t>
            </a:r>
          </a:p>
        </p:txBody>
      </p:sp>
      <p:sp>
        <p:nvSpPr>
          <p:cNvPr id="3" name="Content Placeholder 2"/>
          <p:cNvSpPr>
            <a:spLocks noGrp="1"/>
          </p:cNvSpPr>
          <p:nvPr>
            <p:ph idx="1"/>
          </p:nvPr>
        </p:nvSpPr>
        <p:spPr/>
        <p:txBody>
          <a:bodyPr/>
          <a:lstStyle/>
          <a:p>
            <a:pPr marL="3200400" indent="-3200400">
              <a:buNone/>
            </a:pPr>
            <a:r>
              <a:rPr lang="en-US" sz="1800" b="0" dirty="0"/>
              <a:t>Ascension	OSF</a:t>
            </a:r>
          </a:p>
          <a:p>
            <a:pPr marL="3200400" indent="-3200400">
              <a:buNone/>
            </a:pPr>
            <a:r>
              <a:rPr lang="en-US" sz="1800" b="0" dirty="0"/>
              <a:t>HCA	Lurie Children’s</a:t>
            </a:r>
          </a:p>
          <a:p>
            <a:pPr marL="3200400" indent="-3200400">
              <a:buNone/>
            </a:pPr>
            <a:r>
              <a:rPr lang="en-US" sz="1800" b="0" dirty="0"/>
              <a:t>Universal Health Services	MAPS contracts with 81 hospitals/health systems</a:t>
            </a:r>
          </a:p>
          <a:p>
            <a:pPr marL="3200400" indent="-3200400">
              <a:buNone/>
            </a:pPr>
            <a:r>
              <a:rPr lang="en-US" sz="1800" b="0" dirty="0"/>
              <a:t>AMITA	Walgreens</a:t>
            </a:r>
          </a:p>
          <a:p>
            <a:pPr marL="3200400" indent="-3200400">
              <a:buNone/>
            </a:pPr>
            <a:r>
              <a:rPr lang="en-US" sz="1800" b="0" dirty="0"/>
              <a:t>Advocate Aurora	CVS</a:t>
            </a:r>
          </a:p>
          <a:p>
            <a:pPr marL="3200400" indent="-3200400">
              <a:buNone/>
            </a:pPr>
            <a:r>
              <a:rPr lang="en-US" sz="1800" b="0" dirty="0"/>
              <a:t>AdventHealth	Walmart</a:t>
            </a:r>
          </a:p>
          <a:p>
            <a:pPr marL="3200400" indent="-3200400">
              <a:buNone/>
            </a:pPr>
            <a:r>
              <a:rPr lang="en-US" sz="1800" b="0" dirty="0"/>
              <a:t>Trinity Health	DuPage Medical Group</a:t>
            </a:r>
          </a:p>
          <a:p>
            <a:pPr marL="0" indent="0">
              <a:buNone/>
              <a:tabLst>
                <a:tab pos="3035300" algn="l"/>
              </a:tabLst>
            </a:pPr>
            <a:r>
              <a:rPr lang="en-US" sz="1800" b="0" dirty="0"/>
              <a:t>Northwestern Medicine</a:t>
            </a:r>
          </a:p>
          <a:p>
            <a:pPr marL="0" indent="0">
              <a:buNone/>
            </a:pPr>
            <a:endParaRPr lang="en-US" dirty="0"/>
          </a:p>
        </p:txBody>
      </p:sp>
    </p:spTree>
    <p:extLst>
      <p:ext uri="{BB962C8B-B14F-4D97-AF65-F5344CB8AC3E}">
        <p14:creationId xmlns:p14="http://schemas.microsoft.com/office/powerpoint/2010/main" val="3546627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 Bio</a:t>
            </a:r>
          </a:p>
        </p:txBody>
      </p:sp>
      <p:sp>
        <p:nvSpPr>
          <p:cNvPr id="3" name="Content Placeholder 2"/>
          <p:cNvSpPr>
            <a:spLocks noGrp="1"/>
          </p:cNvSpPr>
          <p:nvPr>
            <p:ph idx="1"/>
          </p:nvPr>
        </p:nvSpPr>
        <p:spPr/>
        <p:txBody>
          <a:bodyPr/>
          <a:lstStyle/>
          <a:p>
            <a:pPr marL="12700" indent="901700" fontAlgn="auto">
              <a:spcBef>
                <a:spcPts val="0"/>
              </a:spcBef>
              <a:spcAft>
                <a:spcPts val="0"/>
              </a:spcAft>
              <a:buClrTx/>
              <a:buNone/>
              <a:defRPr/>
            </a:pPr>
            <a:r>
              <a:rPr lang="en-US" sz="1400" b="1" kern="1200" dirty="0">
                <a:solidFill>
                  <a:srgbClr val="000018"/>
                </a:solidFill>
                <a:cs typeface="Arial"/>
              </a:rPr>
              <a:t>Michael </a:t>
            </a:r>
            <a:r>
              <a:rPr lang="en-US" sz="1400" b="1" kern="1200" spc="-5" dirty="0">
                <a:solidFill>
                  <a:srgbClr val="000018"/>
                </a:solidFill>
                <a:cs typeface="Arial"/>
              </a:rPr>
              <a:t>R. Callahan, Partner</a:t>
            </a:r>
            <a:r>
              <a:rPr lang="en-US" sz="1400" b="1" kern="1200" dirty="0">
                <a:solidFill>
                  <a:srgbClr val="000018"/>
                </a:solidFill>
                <a:cs typeface="Arial"/>
              </a:rPr>
              <a:t>-</a:t>
            </a:r>
            <a:r>
              <a:rPr lang="en-US" sz="1400" b="1" kern="1200" spc="5" dirty="0">
                <a:solidFill>
                  <a:srgbClr val="000018"/>
                </a:solidFill>
                <a:cs typeface="Arial"/>
              </a:rPr>
              <a:t> </a:t>
            </a:r>
            <a:r>
              <a:rPr lang="en-US" sz="1400" b="1" u="heavy" kern="1200" spc="-10" dirty="0">
                <a:solidFill>
                  <a:srgbClr val="009999"/>
                </a:solidFill>
                <a:cs typeface="Arial"/>
                <a:hlinkClick r:id="rId2"/>
              </a:rPr>
              <a:t>michael.callahan@kattenlaw.com</a:t>
            </a:r>
            <a:endParaRPr lang="en-US" sz="1400" kern="1200" dirty="0">
              <a:solidFill>
                <a:prstClr val="black"/>
              </a:solidFill>
              <a:cs typeface="Arial"/>
            </a:endParaRPr>
          </a:p>
          <a:p>
            <a:pPr marL="914400" marR="31115" lvl="0" indent="0" fontAlgn="auto">
              <a:spcBef>
                <a:spcPts val="605"/>
              </a:spcBef>
              <a:spcAft>
                <a:spcPts val="0"/>
              </a:spcAft>
              <a:buClrTx/>
              <a:buNone/>
              <a:defRPr/>
            </a:pPr>
            <a:r>
              <a:rPr lang="en-US" sz="1200" kern="1200" spc="-5" dirty="0">
                <a:solidFill>
                  <a:srgbClr val="000018"/>
                </a:solidFill>
                <a:cs typeface="Arial"/>
              </a:rPr>
              <a:t>Michael R. Callahan assists hospital, health system and medical staff clients on a variety </a:t>
            </a:r>
            <a:r>
              <a:rPr lang="en-US" sz="1200" kern="1200" dirty="0">
                <a:solidFill>
                  <a:srgbClr val="000018"/>
                </a:solidFill>
                <a:cs typeface="Arial"/>
              </a:rPr>
              <a:t>of </a:t>
            </a:r>
            <a:r>
              <a:rPr lang="en-US" sz="1200" kern="1200" spc="-5" dirty="0">
                <a:solidFill>
                  <a:srgbClr val="000018"/>
                </a:solidFill>
                <a:cs typeface="Arial"/>
              </a:rPr>
              <a:t>health care  legal issues related </a:t>
            </a:r>
            <a:r>
              <a:rPr lang="en-US" sz="1200" kern="1200" dirty="0">
                <a:solidFill>
                  <a:srgbClr val="000018"/>
                </a:solidFill>
                <a:cs typeface="Arial"/>
              </a:rPr>
              <a:t>to </a:t>
            </a:r>
            <a:r>
              <a:rPr lang="en-US" sz="1200" kern="1200" spc="-5" dirty="0">
                <a:solidFill>
                  <a:srgbClr val="000018"/>
                </a:solidFill>
                <a:cs typeface="Arial"/>
              </a:rPr>
              <a:t>accountable care organizations (ACOs), patient </a:t>
            </a:r>
            <a:r>
              <a:rPr lang="en-US" sz="1200" kern="1200" dirty="0">
                <a:solidFill>
                  <a:srgbClr val="000018"/>
                </a:solidFill>
                <a:cs typeface="Arial"/>
              </a:rPr>
              <a:t>safety </a:t>
            </a:r>
            <a:r>
              <a:rPr lang="en-US" sz="1200" kern="1200" spc="-5" dirty="0">
                <a:solidFill>
                  <a:srgbClr val="000018"/>
                </a:solidFill>
                <a:cs typeface="Arial"/>
              </a:rPr>
              <a:t>organizations (PSOs), health  care antitrust issues, Health Insurance Portability and Accountability </a:t>
            </a:r>
            <a:r>
              <a:rPr lang="en-US" sz="1200" kern="1200" dirty="0">
                <a:solidFill>
                  <a:srgbClr val="000018"/>
                </a:solidFill>
                <a:cs typeface="Arial"/>
              </a:rPr>
              <a:t>Act </a:t>
            </a:r>
            <a:r>
              <a:rPr lang="en-US" sz="1200" kern="1200" spc="-15" dirty="0">
                <a:solidFill>
                  <a:srgbClr val="000018"/>
                </a:solidFill>
                <a:cs typeface="Arial"/>
              </a:rPr>
              <a:t>(HIPAA) </a:t>
            </a:r>
            <a:r>
              <a:rPr lang="en-US" sz="1200" kern="1200" spc="-5" dirty="0">
                <a:solidFill>
                  <a:srgbClr val="000018"/>
                </a:solidFill>
                <a:cs typeface="Arial"/>
              </a:rPr>
              <a:t>and regulatory  compliance, accreditation </a:t>
            </a:r>
            <a:r>
              <a:rPr lang="en-US" sz="1200" kern="1200" dirty="0">
                <a:solidFill>
                  <a:srgbClr val="000018"/>
                </a:solidFill>
                <a:cs typeface="Arial"/>
              </a:rPr>
              <a:t>matters, </a:t>
            </a:r>
            <a:r>
              <a:rPr lang="en-US" sz="1200" kern="1200" spc="-5" dirty="0">
                <a:solidFill>
                  <a:srgbClr val="000018"/>
                </a:solidFill>
                <a:cs typeface="Arial"/>
              </a:rPr>
              <a:t>general corporate transactions, medical staff credentialing and  hospital/medical staff</a:t>
            </a:r>
            <a:r>
              <a:rPr lang="en-US" sz="1200" kern="1200" spc="-60" dirty="0">
                <a:solidFill>
                  <a:srgbClr val="000018"/>
                </a:solidFill>
                <a:cs typeface="Arial"/>
              </a:rPr>
              <a:t> </a:t>
            </a:r>
            <a:r>
              <a:rPr lang="en-US" sz="1200" kern="1200" spc="-5" dirty="0">
                <a:solidFill>
                  <a:srgbClr val="000018"/>
                </a:solidFill>
                <a:cs typeface="Arial"/>
              </a:rPr>
              <a:t>relations.</a:t>
            </a:r>
            <a:endParaRPr lang="en-US" sz="1200" kern="1200" dirty="0">
              <a:solidFill>
                <a:prstClr val="black"/>
              </a:solidFill>
              <a:cs typeface="Arial"/>
            </a:endParaRPr>
          </a:p>
          <a:p>
            <a:pPr marL="12700" marR="59690" lvl="0" indent="0" fontAlgn="auto">
              <a:spcBef>
                <a:spcPts val="595"/>
              </a:spcBef>
              <a:spcAft>
                <a:spcPts val="0"/>
              </a:spcAft>
              <a:buClrTx/>
              <a:buNone/>
              <a:defRPr/>
            </a:pPr>
            <a:r>
              <a:rPr lang="en-US" sz="1200" kern="1200" spc="-5" dirty="0">
                <a:solidFill>
                  <a:srgbClr val="000018"/>
                </a:solidFill>
                <a:cs typeface="Arial"/>
              </a:rPr>
              <a:t>Michael's peers regard him </a:t>
            </a:r>
            <a:r>
              <a:rPr lang="en-US" sz="1200" kern="1200" dirty="0">
                <a:solidFill>
                  <a:srgbClr val="000018"/>
                </a:solidFill>
                <a:cs typeface="Arial"/>
              </a:rPr>
              <a:t>as "one of the top </a:t>
            </a:r>
            <a:r>
              <a:rPr lang="en-US" sz="1200" kern="1200" spc="-10" dirty="0">
                <a:solidFill>
                  <a:srgbClr val="000018"/>
                </a:solidFill>
                <a:cs typeface="Arial"/>
              </a:rPr>
              <a:t>guys </a:t>
            </a:r>
            <a:r>
              <a:rPr lang="en-US" sz="1200" kern="1200" dirty="0">
                <a:solidFill>
                  <a:srgbClr val="000018"/>
                </a:solidFill>
                <a:cs typeface="Arial"/>
              </a:rPr>
              <a:t>[…] for </a:t>
            </a:r>
            <a:r>
              <a:rPr lang="en-US" sz="1200" kern="1200" spc="-5" dirty="0">
                <a:solidFill>
                  <a:srgbClr val="000018"/>
                </a:solidFill>
                <a:cs typeface="Arial"/>
              </a:rPr>
              <a:t>credentialing—he's got a wealth </a:t>
            </a:r>
            <a:r>
              <a:rPr lang="en-US" sz="1200" kern="1200" dirty="0">
                <a:solidFill>
                  <a:srgbClr val="000018"/>
                </a:solidFill>
                <a:cs typeface="Arial"/>
              </a:rPr>
              <a:t>of </a:t>
            </a:r>
            <a:r>
              <a:rPr lang="en-US" sz="1200" kern="1200" spc="-5" dirty="0">
                <a:solidFill>
                  <a:srgbClr val="000018"/>
                </a:solidFill>
                <a:cs typeface="Arial"/>
              </a:rPr>
              <a:t>experience"  (Chambers USA). </a:t>
            </a:r>
            <a:r>
              <a:rPr lang="en-US" sz="1200" kern="1200" spc="-15" dirty="0">
                <a:solidFill>
                  <a:srgbClr val="000018"/>
                </a:solidFill>
                <a:cs typeface="Arial"/>
              </a:rPr>
              <a:t>Additionally, </a:t>
            </a:r>
            <a:r>
              <a:rPr lang="en-US" sz="1200" kern="1200" spc="-5" dirty="0">
                <a:solidFill>
                  <a:srgbClr val="000018"/>
                </a:solidFill>
                <a:cs typeface="Arial"/>
              </a:rPr>
              <a:t>his clients describe him </a:t>
            </a:r>
            <a:r>
              <a:rPr lang="en-US" sz="1200" kern="1200" dirty="0">
                <a:solidFill>
                  <a:srgbClr val="000018"/>
                </a:solidFill>
                <a:cs typeface="Arial"/>
              </a:rPr>
              <a:t>as </a:t>
            </a:r>
            <a:r>
              <a:rPr lang="en-US" sz="1200" kern="1200" spc="-5" dirty="0">
                <a:solidFill>
                  <a:srgbClr val="000018"/>
                </a:solidFill>
                <a:cs typeface="Arial"/>
              </a:rPr>
              <a:t>"always responsive and timely with assistance,"  and </a:t>
            </a:r>
            <a:r>
              <a:rPr lang="en-US" sz="1200" kern="1200" dirty="0">
                <a:solidFill>
                  <a:srgbClr val="000018"/>
                </a:solidFill>
                <a:cs typeface="Arial"/>
              </a:rPr>
              <a:t>say </a:t>
            </a:r>
            <a:r>
              <a:rPr lang="en-US" sz="1200" kern="1200" spc="-5" dirty="0">
                <a:solidFill>
                  <a:srgbClr val="000018"/>
                </a:solidFill>
                <a:cs typeface="Arial"/>
              </a:rPr>
              <a:t>he is "informed, professional and extremely helpful" and "would recommend him without  reservation" (Chambers USA). Michael's clients also </a:t>
            </a:r>
            <a:r>
              <a:rPr lang="en-US" sz="1200" kern="1200" dirty="0">
                <a:solidFill>
                  <a:srgbClr val="000018"/>
                </a:solidFill>
                <a:cs typeface="Arial"/>
              </a:rPr>
              <a:t>commend </a:t>
            </a:r>
            <a:r>
              <a:rPr lang="en-US" sz="1200" kern="1200" spc="-5" dirty="0">
                <a:solidFill>
                  <a:srgbClr val="000018"/>
                </a:solidFill>
                <a:cs typeface="Arial"/>
              </a:rPr>
              <a:t>his </a:t>
            </a:r>
            <a:r>
              <a:rPr lang="en-US" sz="1200" kern="1200" spc="-15" dirty="0">
                <a:solidFill>
                  <a:srgbClr val="000018"/>
                </a:solidFill>
                <a:cs typeface="Arial"/>
              </a:rPr>
              <a:t>versatility, </a:t>
            </a:r>
            <a:r>
              <a:rPr lang="en-US" sz="1200" kern="1200" spc="-5" dirty="0">
                <a:solidFill>
                  <a:srgbClr val="000018"/>
                </a:solidFill>
                <a:cs typeface="Arial"/>
              </a:rPr>
              <a:t>and </a:t>
            </a:r>
            <a:r>
              <a:rPr lang="en-US" sz="1200" kern="1200" dirty="0">
                <a:solidFill>
                  <a:srgbClr val="000018"/>
                </a:solidFill>
                <a:cs typeface="Arial"/>
              </a:rPr>
              <a:t>say </a:t>
            </a:r>
            <a:r>
              <a:rPr lang="en-US" sz="1200" kern="1200" spc="-5" dirty="0">
                <a:solidFill>
                  <a:srgbClr val="000018"/>
                </a:solidFill>
                <a:cs typeface="Arial"/>
              </a:rPr>
              <a:t>"He is </a:t>
            </a:r>
            <a:r>
              <a:rPr lang="en-US" sz="1200" kern="1200" spc="-10" dirty="0">
                <a:solidFill>
                  <a:srgbClr val="000018"/>
                </a:solidFill>
                <a:cs typeface="Arial"/>
              </a:rPr>
              <a:t>willing </a:t>
            </a:r>
            <a:r>
              <a:rPr lang="en-US" sz="1200" kern="1200" dirty="0">
                <a:solidFill>
                  <a:srgbClr val="000018"/>
                </a:solidFill>
                <a:cs typeface="Arial"/>
              </a:rPr>
              <a:t>to put  </a:t>
            </a:r>
            <a:r>
              <a:rPr lang="en-US" sz="1200" kern="1200" spc="-5" dirty="0">
                <a:solidFill>
                  <a:srgbClr val="000018"/>
                </a:solidFill>
                <a:cs typeface="Arial"/>
              </a:rPr>
              <a:t>on </a:t>
            </a:r>
            <a:r>
              <a:rPr lang="en-US" sz="1200" kern="1200" dirty="0">
                <a:solidFill>
                  <a:srgbClr val="000018"/>
                </a:solidFill>
                <a:cs typeface="Arial"/>
              </a:rPr>
              <a:t>the hat of </a:t>
            </a:r>
            <a:r>
              <a:rPr lang="en-US" sz="1200" kern="1200" spc="-5" dirty="0">
                <a:solidFill>
                  <a:srgbClr val="000018"/>
                </a:solidFill>
                <a:cs typeface="Arial"/>
              </a:rPr>
              <a:t>an executive </a:t>
            </a:r>
            <a:r>
              <a:rPr lang="en-US" sz="1200" kern="1200" dirty="0">
                <a:solidFill>
                  <a:srgbClr val="000018"/>
                </a:solidFill>
                <a:cs typeface="Arial"/>
              </a:rPr>
              <a:t>or </a:t>
            </a:r>
            <a:r>
              <a:rPr lang="en-US" sz="1200" kern="1200" spc="-5" dirty="0">
                <a:solidFill>
                  <a:srgbClr val="000018"/>
                </a:solidFill>
                <a:cs typeface="Arial"/>
              </a:rPr>
              <a:t>entrepreneur </a:t>
            </a:r>
            <a:r>
              <a:rPr lang="en-US" sz="1200" kern="1200" spc="-10" dirty="0">
                <a:solidFill>
                  <a:srgbClr val="000018"/>
                </a:solidFill>
                <a:cs typeface="Arial"/>
              </a:rPr>
              <a:t>while </a:t>
            </a:r>
            <a:r>
              <a:rPr lang="en-US" sz="1200" kern="1200" spc="-5" dirty="0">
                <a:solidFill>
                  <a:srgbClr val="000018"/>
                </a:solidFill>
                <a:cs typeface="Arial"/>
              </a:rPr>
              <a:t>still </a:t>
            </a:r>
            <a:r>
              <a:rPr lang="en-US" sz="1200" kern="1200" spc="-10" dirty="0">
                <a:solidFill>
                  <a:srgbClr val="000018"/>
                </a:solidFill>
                <a:cs typeface="Arial"/>
              </a:rPr>
              <a:t>giving </a:t>
            </a:r>
            <a:r>
              <a:rPr lang="en-US" sz="1200" kern="1200" spc="-5" dirty="0">
                <a:solidFill>
                  <a:srgbClr val="000018"/>
                </a:solidFill>
                <a:cs typeface="Arial"/>
              </a:rPr>
              <a:t>legal advice," according </a:t>
            </a:r>
            <a:r>
              <a:rPr lang="en-US" sz="1200" kern="1200" dirty="0">
                <a:solidFill>
                  <a:srgbClr val="000018"/>
                </a:solidFill>
                <a:cs typeface="Arial"/>
              </a:rPr>
              <a:t>to </a:t>
            </a:r>
            <a:r>
              <a:rPr lang="en-US" sz="1200" kern="1200" spc="-5" dirty="0">
                <a:solidFill>
                  <a:srgbClr val="000018"/>
                </a:solidFill>
                <a:cs typeface="Arial"/>
              </a:rPr>
              <a:t>Chambers</a:t>
            </a:r>
            <a:r>
              <a:rPr lang="en-US" sz="1200" kern="1200" spc="-40" dirty="0">
                <a:solidFill>
                  <a:srgbClr val="000018"/>
                </a:solidFill>
                <a:cs typeface="Arial"/>
              </a:rPr>
              <a:t> </a:t>
            </a:r>
            <a:r>
              <a:rPr lang="en-US" sz="1200" kern="1200" spc="-5" dirty="0">
                <a:solidFill>
                  <a:srgbClr val="000018"/>
                </a:solidFill>
                <a:cs typeface="Arial"/>
              </a:rPr>
              <a:t>USA.</a:t>
            </a:r>
            <a:endParaRPr lang="en-US" sz="1200" kern="1200" dirty="0">
              <a:solidFill>
                <a:prstClr val="black"/>
              </a:solidFill>
              <a:cs typeface="Arial"/>
            </a:endParaRPr>
          </a:p>
          <a:p>
            <a:pPr marL="12700" marR="5080" lvl="0" indent="0" fontAlgn="auto">
              <a:spcBef>
                <a:spcPts val="595"/>
              </a:spcBef>
              <a:spcAft>
                <a:spcPts val="0"/>
              </a:spcAft>
              <a:buClrTx/>
              <a:buNone/>
              <a:defRPr/>
            </a:pPr>
            <a:r>
              <a:rPr lang="en-US" sz="1200" kern="1200" spc="-5" dirty="0">
                <a:solidFill>
                  <a:srgbClr val="000018"/>
                </a:solidFill>
                <a:cs typeface="Arial"/>
              </a:rPr>
              <a:t>He is a frequent speaker on topics including ACOs, health care </a:t>
            </a:r>
            <a:r>
              <a:rPr lang="en-US" sz="1200" kern="1200" dirty="0">
                <a:solidFill>
                  <a:srgbClr val="000018"/>
                </a:solidFill>
                <a:cs typeface="Arial"/>
              </a:rPr>
              <a:t>reform, PSOs, </a:t>
            </a:r>
            <a:r>
              <a:rPr lang="en-US" sz="1200" kern="1200" spc="-5" dirty="0">
                <a:solidFill>
                  <a:srgbClr val="000018"/>
                </a:solidFill>
                <a:cs typeface="Arial"/>
              </a:rPr>
              <a:t>health care liability and peer  review </a:t>
            </a:r>
            <a:r>
              <a:rPr lang="en-US" sz="1200" kern="1200" dirty="0">
                <a:solidFill>
                  <a:srgbClr val="000018"/>
                </a:solidFill>
                <a:cs typeface="Arial"/>
              </a:rPr>
              <a:t>matters. </a:t>
            </a:r>
            <a:r>
              <a:rPr lang="en-US" sz="1200" kern="1200" spc="-5" dirty="0">
                <a:solidFill>
                  <a:srgbClr val="000018"/>
                </a:solidFill>
                <a:cs typeface="Arial"/>
              </a:rPr>
              <a:t>He has presented around </a:t>
            </a:r>
            <a:r>
              <a:rPr lang="en-US" sz="1200" kern="1200" dirty="0">
                <a:solidFill>
                  <a:srgbClr val="000018"/>
                </a:solidFill>
                <a:cs typeface="Arial"/>
              </a:rPr>
              <a:t>the </a:t>
            </a:r>
            <a:r>
              <a:rPr lang="en-US" sz="1200" kern="1200" spc="-5" dirty="0">
                <a:solidFill>
                  <a:srgbClr val="000018"/>
                </a:solidFill>
                <a:cs typeface="Arial"/>
              </a:rPr>
              <a:t>country </a:t>
            </a:r>
            <a:r>
              <a:rPr lang="en-US" sz="1200" kern="1200" dirty="0">
                <a:solidFill>
                  <a:srgbClr val="000018"/>
                </a:solidFill>
                <a:cs typeface="Arial"/>
              </a:rPr>
              <a:t>before </a:t>
            </a:r>
            <a:r>
              <a:rPr lang="en-US" sz="1200" kern="1200" spc="-10" dirty="0">
                <a:solidFill>
                  <a:srgbClr val="000018"/>
                </a:solidFill>
                <a:cs typeface="Arial"/>
              </a:rPr>
              <a:t>organizations </a:t>
            </a:r>
            <a:r>
              <a:rPr lang="en-US" sz="1200" kern="1200" dirty="0">
                <a:solidFill>
                  <a:srgbClr val="000018"/>
                </a:solidFill>
                <a:cs typeface="Arial"/>
              </a:rPr>
              <a:t>such as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Medical Association, </a:t>
            </a:r>
            <a:r>
              <a:rPr lang="en-US" sz="1200" kern="1200" dirty="0">
                <a:solidFill>
                  <a:srgbClr val="000018"/>
                </a:solidFill>
                <a:cs typeface="Arial"/>
              </a:rPr>
              <a:t>the </a:t>
            </a:r>
            <a:r>
              <a:rPr lang="en-US" sz="1200" kern="1200" spc="-5" dirty="0">
                <a:solidFill>
                  <a:srgbClr val="000018"/>
                </a:solidFill>
                <a:cs typeface="Arial"/>
              </a:rPr>
              <a:t>American Hospital 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dirty="0">
                <a:solidFill>
                  <a:srgbClr val="000018"/>
                </a:solidFill>
                <a:cs typeface="Arial"/>
              </a:rPr>
              <a:t>Bar </a:t>
            </a:r>
            <a:r>
              <a:rPr lang="en-US" sz="1200" kern="1200" spc="-5" dirty="0">
                <a:solidFill>
                  <a:srgbClr val="000018"/>
                </a:solidFill>
                <a:cs typeface="Arial"/>
              </a:rPr>
              <a:t>Association, </a:t>
            </a:r>
            <a:r>
              <a:rPr lang="en-US" sz="1200" kern="1200" dirty="0">
                <a:solidFill>
                  <a:srgbClr val="000018"/>
                </a:solidFill>
                <a:cs typeface="Arial"/>
              </a:rPr>
              <a:t>the </a:t>
            </a:r>
            <a:r>
              <a:rPr lang="en-US" sz="1200" kern="1200" spc="-5" dirty="0">
                <a:solidFill>
                  <a:srgbClr val="000018"/>
                </a:solidFill>
                <a:cs typeface="Arial"/>
              </a:rPr>
              <a:t>American </a:t>
            </a:r>
            <a:r>
              <a:rPr lang="en-US" sz="1200" kern="1200" spc="-10" dirty="0">
                <a:solidFill>
                  <a:srgbClr val="000018"/>
                </a:solidFill>
                <a:cs typeface="Arial"/>
              </a:rPr>
              <a:t>College </a:t>
            </a:r>
            <a:r>
              <a:rPr lang="en-US" sz="1200" kern="1200" dirty="0">
                <a:solidFill>
                  <a:srgbClr val="000018"/>
                </a:solidFill>
                <a:cs typeface="Arial"/>
              </a:rPr>
              <a:t>of </a:t>
            </a:r>
            <a:r>
              <a:rPr lang="en-US" sz="1200" kern="1200" spc="-5" dirty="0">
                <a:solidFill>
                  <a:srgbClr val="000018"/>
                </a:solidFill>
                <a:cs typeface="Arial"/>
              </a:rPr>
              <a:t>Healthcare Executives, </a:t>
            </a:r>
            <a:r>
              <a:rPr lang="en-US" sz="1200" kern="1200" dirty="0">
                <a:solidFill>
                  <a:srgbClr val="000018"/>
                </a:solidFill>
                <a:cs typeface="Arial"/>
              </a:rPr>
              <a:t>the </a:t>
            </a:r>
            <a:r>
              <a:rPr lang="en-US" sz="1200" kern="1200" spc="-5" dirty="0">
                <a:solidFill>
                  <a:srgbClr val="000018"/>
                </a:solidFill>
                <a:cs typeface="Arial"/>
              </a:rPr>
              <a:t>National Association Medical Staff  Services, </a:t>
            </a:r>
            <a:r>
              <a:rPr lang="en-US" sz="1200" kern="1200" dirty="0">
                <a:solidFill>
                  <a:srgbClr val="000018"/>
                </a:solidFill>
                <a:cs typeface="Arial"/>
              </a:rPr>
              <a:t>the </a:t>
            </a:r>
            <a:r>
              <a:rPr lang="en-US" sz="1200" kern="1200" spc="-5" dirty="0">
                <a:solidFill>
                  <a:srgbClr val="000018"/>
                </a:solidFill>
                <a:cs typeface="Arial"/>
              </a:rPr>
              <a:t>National Association </a:t>
            </a:r>
            <a:r>
              <a:rPr lang="en-US" sz="1200" kern="1200" dirty="0">
                <a:solidFill>
                  <a:srgbClr val="000018"/>
                </a:solidFill>
                <a:cs typeface="Arial"/>
              </a:rPr>
              <a:t>for </a:t>
            </a:r>
            <a:r>
              <a:rPr lang="en-US" sz="1200" kern="1200" spc="-5" dirty="0">
                <a:solidFill>
                  <a:srgbClr val="000018"/>
                </a:solidFill>
                <a:cs typeface="Arial"/>
              </a:rPr>
              <a:t>Healthcare Quality and </a:t>
            </a:r>
            <a:r>
              <a:rPr lang="en-US" sz="1200" kern="1200" dirty="0">
                <a:solidFill>
                  <a:srgbClr val="000018"/>
                </a:solidFill>
                <a:cs typeface="Arial"/>
              </a:rPr>
              <a:t>the </a:t>
            </a:r>
            <a:r>
              <a:rPr lang="en-US" sz="1200" kern="1200" spc="-5" dirty="0">
                <a:solidFill>
                  <a:srgbClr val="000018"/>
                </a:solidFill>
                <a:cs typeface="Arial"/>
              </a:rPr>
              <a:t>American Society </a:t>
            </a:r>
            <a:r>
              <a:rPr lang="en-US" sz="1200" kern="1200" dirty="0">
                <a:solidFill>
                  <a:srgbClr val="000018"/>
                </a:solidFill>
                <a:cs typeface="Arial"/>
              </a:rPr>
              <a:t>for </a:t>
            </a:r>
            <a:r>
              <a:rPr lang="en-US" sz="1200" kern="1200" spc="-5" dirty="0">
                <a:solidFill>
                  <a:srgbClr val="000018"/>
                </a:solidFill>
                <a:cs typeface="Arial"/>
              </a:rPr>
              <a:t>Healthcare Risk  Management.</a:t>
            </a:r>
            <a:endParaRPr lang="en-US" sz="1200" kern="1200" dirty="0">
              <a:solidFill>
                <a:prstClr val="black"/>
              </a:solidFill>
              <a:cs typeface="Arial"/>
            </a:endParaRPr>
          </a:p>
          <a:p>
            <a:pPr marL="12700" marR="412115" lvl="0" indent="0" fontAlgn="auto">
              <a:spcBef>
                <a:spcPts val="595"/>
              </a:spcBef>
              <a:spcAft>
                <a:spcPts val="0"/>
              </a:spcAft>
              <a:buClrTx/>
              <a:buNone/>
              <a:defRPr/>
            </a:pPr>
            <a:r>
              <a:rPr lang="en-US" sz="1200" kern="1200" spc="-5" dirty="0">
                <a:solidFill>
                  <a:srgbClr val="000018"/>
                </a:solidFill>
                <a:cs typeface="Arial"/>
              </a:rPr>
              <a:t>Michael </a:t>
            </a:r>
            <a:r>
              <a:rPr lang="en-US" sz="1200" kern="1200" spc="-10" dirty="0">
                <a:solidFill>
                  <a:srgbClr val="000018"/>
                </a:solidFill>
                <a:cs typeface="Arial"/>
              </a:rPr>
              <a:t>was </a:t>
            </a:r>
            <a:r>
              <a:rPr lang="en-US" sz="1200" kern="1200" spc="-5" dirty="0">
                <a:solidFill>
                  <a:srgbClr val="000018"/>
                </a:solidFill>
                <a:cs typeface="Arial"/>
              </a:rPr>
              <a:t>recently appointed </a:t>
            </a:r>
            <a:r>
              <a:rPr lang="en-US" sz="1200" kern="1200" dirty="0">
                <a:solidFill>
                  <a:srgbClr val="000018"/>
                </a:solidFill>
                <a:cs typeface="Arial"/>
              </a:rPr>
              <a:t>as </a:t>
            </a:r>
            <a:r>
              <a:rPr lang="en-US" sz="1200" kern="1200" spc="-5" dirty="0">
                <a:solidFill>
                  <a:srgbClr val="000018"/>
                </a:solidFill>
                <a:cs typeface="Arial"/>
              </a:rPr>
              <a:t>chair </a:t>
            </a:r>
            <a:r>
              <a:rPr lang="en-US" sz="1200" kern="1200" dirty="0">
                <a:solidFill>
                  <a:srgbClr val="000018"/>
                </a:solidFill>
                <a:cs typeface="Arial"/>
              </a:rPr>
              <a:t>of the </a:t>
            </a:r>
            <a:r>
              <a:rPr lang="en-US" sz="1200" kern="1200" spc="-5" dirty="0">
                <a:solidFill>
                  <a:srgbClr val="000018"/>
                </a:solidFill>
                <a:cs typeface="Arial"/>
              </a:rPr>
              <a:t>Medical Staff Credentialing and </a:t>
            </a:r>
            <a:r>
              <a:rPr lang="en-US" sz="1200" kern="1200" dirty="0">
                <a:solidFill>
                  <a:srgbClr val="000018"/>
                </a:solidFill>
                <a:cs typeface="Arial"/>
              </a:rPr>
              <a:t>Peer </a:t>
            </a:r>
            <a:r>
              <a:rPr lang="en-US" sz="1200" kern="1200" spc="-5" dirty="0">
                <a:solidFill>
                  <a:srgbClr val="000018"/>
                </a:solidFill>
                <a:cs typeface="Arial"/>
              </a:rPr>
              <a:t>Review Practice  Group </a:t>
            </a:r>
            <a:r>
              <a:rPr lang="en-US" sz="1200" kern="1200" dirty="0">
                <a:solidFill>
                  <a:srgbClr val="000018"/>
                </a:solidFill>
                <a:cs typeface="Arial"/>
              </a:rPr>
              <a:t>of the </a:t>
            </a:r>
            <a:r>
              <a:rPr lang="en-US" sz="1200" kern="1200" spc="-5" dirty="0">
                <a:solidFill>
                  <a:srgbClr val="000018"/>
                </a:solidFill>
                <a:cs typeface="Arial"/>
              </a:rPr>
              <a:t>American Health </a:t>
            </a:r>
            <a:r>
              <a:rPr lang="en-US" sz="1200" kern="1200" spc="-10" dirty="0">
                <a:solidFill>
                  <a:srgbClr val="000018"/>
                </a:solidFill>
                <a:cs typeface="Arial"/>
              </a:rPr>
              <a:t>Lawyers </a:t>
            </a:r>
            <a:r>
              <a:rPr lang="en-US" sz="1200" kern="1200" spc="-5" dirty="0">
                <a:solidFill>
                  <a:srgbClr val="000018"/>
                </a:solidFill>
                <a:cs typeface="Arial"/>
              </a:rPr>
              <a:t>Association. He also </a:t>
            </a:r>
            <a:r>
              <a:rPr lang="en-US" sz="1200" kern="1200" spc="-10" dirty="0">
                <a:solidFill>
                  <a:srgbClr val="000018"/>
                </a:solidFill>
                <a:cs typeface="Arial"/>
              </a:rPr>
              <a:t>was </a:t>
            </a:r>
            <a:r>
              <a:rPr lang="en-US" sz="1200" kern="1200" spc="-5" dirty="0">
                <a:solidFill>
                  <a:srgbClr val="000018"/>
                </a:solidFill>
                <a:cs typeface="Arial"/>
              </a:rPr>
              <a:t>appointed </a:t>
            </a:r>
            <a:r>
              <a:rPr lang="en-US" sz="1200" kern="1200" dirty="0">
                <a:solidFill>
                  <a:srgbClr val="000018"/>
                </a:solidFill>
                <a:cs typeface="Arial"/>
              </a:rPr>
              <a:t>as the </a:t>
            </a:r>
            <a:r>
              <a:rPr lang="en-US" sz="1200" kern="1200" spc="-5" dirty="0">
                <a:solidFill>
                  <a:srgbClr val="000018"/>
                </a:solidFill>
                <a:cs typeface="Arial"/>
              </a:rPr>
              <a:t>public </a:t>
            </a:r>
            <a:r>
              <a:rPr lang="en-US" sz="1200" kern="1200" dirty="0">
                <a:solidFill>
                  <a:srgbClr val="000018"/>
                </a:solidFill>
                <a:cs typeface="Arial"/>
              </a:rPr>
              <a:t>member  </a:t>
            </a:r>
            <a:r>
              <a:rPr lang="en-US" sz="1200" kern="1200" spc="-5" dirty="0">
                <a:solidFill>
                  <a:srgbClr val="000018"/>
                </a:solidFill>
                <a:cs typeface="Arial"/>
              </a:rPr>
              <a:t>representative on </a:t>
            </a:r>
            <a:r>
              <a:rPr lang="en-US" sz="1200" kern="1200" dirty="0">
                <a:solidFill>
                  <a:srgbClr val="000018"/>
                </a:solidFill>
                <a:cs typeface="Arial"/>
              </a:rPr>
              <a:t>the </a:t>
            </a:r>
            <a:r>
              <a:rPr lang="en-US" sz="1200" kern="1200" spc="-5" dirty="0">
                <a:solidFill>
                  <a:srgbClr val="000018"/>
                </a:solidFill>
                <a:cs typeface="Arial"/>
              </a:rPr>
              <a:t>board </a:t>
            </a:r>
            <a:r>
              <a:rPr lang="en-US" sz="1200" kern="1200" dirty="0">
                <a:solidFill>
                  <a:srgbClr val="000018"/>
                </a:solidFill>
                <a:cs typeface="Arial"/>
              </a:rPr>
              <a:t>of </a:t>
            </a:r>
            <a:r>
              <a:rPr lang="en-US" sz="1200" kern="1200" spc="-5" dirty="0">
                <a:solidFill>
                  <a:srgbClr val="000018"/>
                </a:solidFill>
                <a:cs typeface="Arial"/>
              </a:rPr>
              <a:t>directors </a:t>
            </a:r>
            <a:r>
              <a:rPr lang="en-US" sz="1200" kern="1200" dirty="0">
                <a:solidFill>
                  <a:srgbClr val="000018"/>
                </a:solidFill>
                <a:cs typeface="Arial"/>
              </a:rPr>
              <a:t>of the </a:t>
            </a:r>
            <a:r>
              <a:rPr lang="en-US" sz="1200" kern="1200" spc="-5" dirty="0">
                <a:solidFill>
                  <a:srgbClr val="000018"/>
                </a:solidFill>
                <a:cs typeface="Arial"/>
              </a:rPr>
              <a:t>National Association Medical Staff</a:t>
            </a:r>
            <a:r>
              <a:rPr lang="en-US" sz="1200" kern="1200" spc="-140" dirty="0">
                <a:solidFill>
                  <a:srgbClr val="000018"/>
                </a:solidFill>
                <a:cs typeface="Arial"/>
              </a:rPr>
              <a:t> </a:t>
            </a:r>
            <a:r>
              <a:rPr lang="en-US" sz="1200" kern="1200" spc="-5" dirty="0">
                <a:solidFill>
                  <a:srgbClr val="000018"/>
                </a:solidFill>
                <a:cs typeface="Arial"/>
              </a:rPr>
              <a:t>Services.</a:t>
            </a:r>
            <a:endParaRPr lang="en-US" sz="1200" kern="1200" dirty="0">
              <a:solidFill>
                <a:prstClr val="black"/>
              </a:solidFill>
              <a:cs typeface="Arial"/>
            </a:endParaRPr>
          </a:p>
          <a:p>
            <a:pPr marL="12700" marR="139700" lvl="0" indent="0" fontAlgn="auto">
              <a:spcBef>
                <a:spcPts val="595"/>
              </a:spcBef>
              <a:spcAft>
                <a:spcPts val="0"/>
              </a:spcAft>
              <a:buClrTx/>
              <a:buNone/>
              <a:defRPr/>
            </a:pPr>
            <a:r>
              <a:rPr lang="en-US" sz="1200" kern="1200" spc="-5" dirty="0">
                <a:solidFill>
                  <a:srgbClr val="000018"/>
                </a:solidFill>
                <a:cs typeface="Arial"/>
              </a:rPr>
              <a:t>He </a:t>
            </a:r>
            <a:r>
              <a:rPr lang="en-US" sz="1200" kern="1200" spc="-10" dirty="0">
                <a:solidFill>
                  <a:srgbClr val="000018"/>
                </a:solidFill>
                <a:cs typeface="Arial"/>
              </a:rPr>
              <a:t>was </a:t>
            </a:r>
            <a:r>
              <a:rPr lang="en-US" sz="1200" kern="1200" spc="-5" dirty="0">
                <a:solidFill>
                  <a:srgbClr val="000018"/>
                </a:solidFill>
                <a:cs typeface="Arial"/>
              </a:rPr>
              <a:t>an adjunct professor in DePaul University's Master </a:t>
            </a:r>
            <a:r>
              <a:rPr lang="en-US" sz="1200" kern="1200" dirty="0">
                <a:solidFill>
                  <a:srgbClr val="000018"/>
                </a:solidFill>
                <a:cs typeface="Arial"/>
              </a:rPr>
              <a:t>of </a:t>
            </a:r>
            <a:r>
              <a:rPr lang="en-US" sz="1200" kern="1200" spc="-5" dirty="0">
                <a:solidFill>
                  <a:srgbClr val="000018"/>
                </a:solidFill>
                <a:cs typeface="Arial"/>
              </a:rPr>
              <a:t>Laws in Health Law Program, where he  taught a course on managed care. </a:t>
            </a:r>
            <a:r>
              <a:rPr lang="en-US" sz="1200" kern="1200" dirty="0">
                <a:solidFill>
                  <a:srgbClr val="000018"/>
                </a:solidFill>
                <a:cs typeface="Arial"/>
              </a:rPr>
              <a:t>After </a:t>
            </a:r>
            <a:r>
              <a:rPr lang="en-US" sz="1200" kern="1200" spc="-5" dirty="0">
                <a:solidFill>
                  <a:srgbClr val="000018"/>
                </a:solidFill>
                <a:cs typeface="Arial"/>
              </a:rPr>
              <a:t>law school, he served </a:t>
            </a:r>
            <a:r>
              <a:rPr lang="en-US" sz="1200" kern="1200" dirty="0">
                <a:solidFill>
                  <a:srgbClr val="000018"/>
                </a:solidFill>
                <a:cs typeface="Arial"/>
              </a:rPr>
              <a:t>as </a:t>
            </a:r>
            <a:r>
              <a:rPr lang="en-US" sz="1200" kern="1200" spc="-5" dirty="0">
                <a:solidFill>
                  <a:srgbClr val="000018"/>
                </a:solidFill>
                <a:cs typeface="Arial"/>
              </a:rPr>
              <a:t>a law clerk </a:t>
            </a:r>
            <a:r>
              <a:rPr lang="en-US" sz="1200" kern="1200" dirty="0">
                <a:solidFill>
                  <a:srgbClr val="000018"/>
                </a:solidFill>
                <a:cs typeface="Arial"/>
              </a:rPr>
              <a:t>to </a:t>
            </a:r>
            <a:r>
              <a:rPr lang="en-US" sz="1200" kern="1200" spc="-5" dirty="0">
                <a:solidFill>
                  <a:srgbClr val="000018"/>
                </a:solidFill>
                <a:cs typeface="Arial"/>
              </a:rPr>
              <a:t>Justice Daniel </a:t>
            </a:r>
            <a:r>
              <a:rPr lang="en-US" sz="1200" kern="1200" spc="-80" dirty="0">
                <a:solidFill>
                  <a:srgbClr val="000018"/>
                </a:solidFill>
                <a:cs typeface="Arial"/>
              </a:rPr>
              <a:t>P. </a:t>
            </a:r>
            <a:r>
              <a:rPr lang="en-US" sz="1200" kern="1200" spc="-5" dirty="0">
                <a:solidFill>
                  <a:srgbClr val="000018"/>
                </a:solidFill>
                <a:cs typeface="Arial"/>
              </a:rPr>
              <a:t>Ward </a:t>
            </a:r>
            <a:r>
              <a:rPr lang="en-US" sz="1200" kern="1200" dirty="0">
                <a:solidFill>
                  <a:srgbClr val="000018"/>
                </a:solidFill>
                <a:cs typeface="Arial"/>
              </a:rPr>
              <a:t>of  the </a:t>
            </a:r>
            <a:r>
              <a:rPr lang="en-US" sz="1200" kern="1200" spc="-5" dirty="0">
                <a:solidFill>
                  <a:srgbClr val="000018"/>
                </a:solidFill>
                <a:cs typeface="Arial"/>
              </a:rPr>
              <a:t>Illinois Supreme</a:t>
            </a:r>
            <a:r>
              <a:rPr lang="en-US" sz="1200" kern="1200" spc="-100" dirty="0">
                <a:solidFill>
                  <a:srgbClr val="000018"/>
                </a:solidFill>
                <a:cs typeface="Arial"/>
              </a:rPr>
              <a:t> </a:t>
            </a:r>
            <a:r>
              <a:rPr lang="en-US" sz="1200" kern="1200" spc="-5" dirty="0">
                <a:solidFill>
                  <a:srgbClr val="000018"/>
                </a:solidFill>
                <a:cs typeface="Arial"/>
              </a:rPr>
              <a:t>Court.</a:t>
            </a:r>
            <a:endParaRPr lang="en-US" sz="1200" kern="1200" dirty="0">
              <a:solidFill>
                <a:prstClr val="black"/>
              </a:solidFill>
              <a:cs typeface="Arial"/>
            </a:endParaRPr>
          </a:p>
          <a:p>
            <a:endParaRPr lang="en-US" dirty="0"/>
          </a:p>
        </p:txBody>
      </p:sp>
      <p:pic>
        <p:nvPicPr>
          <p:cNvPr id="5" name="Picture 4"/>
          <p:cNvPicPr>
            <a:picLocks noChangeAspect="1"/>
          </p:cNvPicPr>
          <p:nvPr/>
        </p:nvPicPr>
        <p:blipFill>
          <a:blip r:embed="rId3"/>
          <a:stretch>
            <a:fillRect/>
          </a:stretch>
        </p:blipFill>
        <p:spPr>
          <a:xfrm>
            <a:off x="427192" y="1371600"/>
            <a:ext cx="976972" cy="987552"/>
          </a:xfrm>
          <a:prstGeom prst="rect">
            <a:avLst/>
          </a:prstGeom>
        </p:spPr>
      </p:pic>
    </p:spTree>
    <p:extLst>
      <p:ext uri="{BB962C8B-B14F-4D97-AF65-F5344CB8AC3E}">
        <p14:creationId xmlns:p14="http://schemas.microsoft.com/office/powerpoint/2010/main" val="16940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5025" cy="679450"/>
          </a:xfrm>
        </p:spPr>
        <p:txBody>
          <a:bodyPr/>
          <a:lstStyle/>
          <a:p>
            <a:r>
              <a:rPr lang="en-US" dirty="0"/>
              <a:t>Speaker Bio</a:t>
            </a:r>
          </a:p>
        </p:txBody>
      </p:sp>
      <p:sp>
        <p:nvSpPr>
          <p:cNvPr id="3" name="Content Placeholder 2"/>
          <p:cNvSpPr>
            <a:spLocks noGrp="1"/>
          </p:cNvSpPr>
          <p:nvPr>
            <p:ph idx="1"/>
          </p:nvPr>
        </p:nvSpPr>
        <p:spPr>
          <a:xfrm>
            <a:off x="341312" y="1276350"/>
            <a:ext cx="8418513" cy="4844536"/>
          </a:xfrm>
        </p:spPr>
        <p:txBody>
          <a:bodyPr/>
          <a:lstStyle/>
          <a:p>
            <a:pPr marL="12700" indent="901700" fontAlgn="auto">
              <a:spcBef>
                <a:spcPts val="0"/>
              </a:spcBef>
              <a:spcAft>
                <a:spcPts val="1200"/>
              </a:spcAft>
              <a:buClrTx/>
              <a:buNone/>
              <a:defRPr/>
            </a:pPr>
            <a:r>
              <a:rPr lang="en-US" sz="1400" b="1" kern="1200" dirty="0">
                <a:solidFill>
                  <a:srgbClr val="000018"/>
                </a:solidFill>
                <a:cs typeface="Arial"/>
              </a:rPr>
              <a:t>Karen Kies DeGrand, Partner                 </a:t>
            </a:r>
            <a:r>
              <a:rPr lang="en-US" sz="1500" b="1" kern="1200" cap="small" dirty="0">
                <a:solidFill>
                  <a:srgbClr val="000018"/>
                </a:solidFill>
                <a:cs typeface="Arial"/>
              </a:rPr>
              <a:t>Donohue Brown Mathewson &amp; Smyth</a:t>
            </a:r>
            <a:r>
              <a:rPr lang="en-US" sz="1500" b="1" kern="1200" dirty="0">
                <a:solidFill>
                  <a:srgbClr val="000018"/>
                </a:solidFill>
                <a:cs typeface="Arial"/>
              </a:rPr>
              <a:t> </a:t>
            </a:r>
            <a:r>
              <a:rPr lang="en-US" sz="1400" b="1" kern="1200" dirty="0">
                <a:solidFill>
                  <a:srgbClr val="000018"/>
                </a:solidFill>
                <a:cs typeface="Arial"/>
              </a:rPr>
              <a:t>LLC</a:t>
            </a:r>
          </a:p>
          <a:p>
            <a:pPr marL="914400" indent="-914400" fontAlgn="auto">
              <a:spcBef>
                <a:spcPts val="0"/>
              </a:spcBef>
              <a:spcAft>
                <a:spcPts val="600"/>
              </a:spcAft>
              <a:buClrTx/>
              <a:buNone/>
              <a:defRPr/>
            </a:pPr>
            <a:r>
              <a:rPr lang="en-US" sz="1100" kern="1200" spc="-5" dirty="0">
                <a:solidFill>
                  <a:srgbClr val="000018"/>
                </a:solidFill>
                <a:cs typeface="Arial"/>
              </a:rPr>
              <a:t>	</a:t>
            </a:r>
            <a:r>
              <a:rPr lang="en-US" sz="1150" kern="1200" spc="-5" dirty="0">
                <a:solidFill>
                  <a:srgbClr val="000018"/>
                </a:solidFill>
                <a:cs typeface="Arial"/>
              </a:rPr>
              <a:t>KAREN KIES DEGRAND leads the appellate practice of Donohue Brown Mathewson &amp; Smyth LLC in Chicago. She has extensive experience representing clients before the appellate and supreme courts of Illinois, the Seventh Circuit Court of Appeals, and the appellate and supreme courts of Wisconsin and Indiana. In addition, she advises trial counsel regarding preservation of issues for appeal and handles post-trial proceedings. </a:t>
            </a:r>
          </a:p>
          <a:p>
            <a:pPr marL="12700" indent="0" fontAlgn="auto">
              <a:spcBef>
                <a:spcPts val="0"/>
              </a:spcBef>
              <a:spcAft>
                <a:spcPts val="600"/>
              </a:spcAft>
              <a:buClrTx/>
              <a:buNone/>
              <a:defRPr/>
            </a:pPr>
            <a:r>
              <a:rPr lang="en-US" sz="1150" kern="1200" spc="-5" dirty="0">
                <a:solidFill>
                  <a:srgbClr val="000018"/>
                </a:solidFill>
                <a:cs typeface="Arial"/>
              </a:rPr>
              <a:t>An experienced trial lawyer, Ms. DeGrand defends attorneys and physicians in a wide range of professional liability matters. She has defended attorneys in a variety of practice areas including criminal defense, domestic relations, transactional work, estate planning and tort litigation. </a:t>
            </a:r>
          </a:p>
          <a:p>
            <a:pPr marL="12700" indent="0" fontAlgn="auto">
              <a:spcBef>
                <a:spcPts val="0"/>
              </a:spcBef>
              <a:spcAft>
                <a:spcPts val="600"/>
              </a:spcAft>
              <a:buClrTx/>
              <a:buNone/>
              <a:defRPr/>
            </a:pPr>
            <a:r>
              <a:rPr lang="en-US" sz="1150" kern="1200" spc="-5" dirty="0">
                <a:solidFill>
                  <a:srgbClr val="000018"/>
                </a:solidFill>
                <a:cs typeface="Arial"/>
              </a:rPr>
              <a:t>Ms. DeGrand also has successfully defended product liability and employment actions and litigated business and insurance coverage disputes. She has guided her clients through insurance disputes involving contested interpretations of professional liability and commercial general liability policies. </a:t>
            </a:r>
          </a:p>
          <a:p>
            <a:pPr marL="12700" indent="0" fontAlgn="auto">
              <a:spcBef>
                <a:spcPts val="0"/>
              </a:spcBef>
              <a:spcAft>
                <a:spcPts val="600"/>
              </a:spcAft>
              <a:buClrTx/>
              <a:buNone/>
              <a:defRPr/>
            </a:pPr>
            <a:r>
              <a:rPr lang="en-US" sz="1150" kern="1200" spc="-5" dirty="0">
                <a:solidFill>
                  <a:srgbClr val="000018"/>
                </a:solidFill>
                <a:cs typeface="Arial"/>
              </a:rPr>
              <a:t>Ms. DeGrand, the firm’s managing partner, is a former President of the Appellate Lawyers Association and is included in the annual listing of “Super Lawyers” and “Leading Lawyers” in the area of appellate practice. In 2015 she was named to Leading Lawyers’ list of Top 10 Women in Civil Appellate, and in 2016 she was inducted into the American Academy of Appellate Lawyers, an organization with its membership limited to appellate lawyers with a minimum of 15 years of practice focusing substantially on appeals and possessing a reputation of recognized distinction as an appellate lawyer. Ms. DeGrand currently serves as a member of the Illinois Supreme Court’s Committee on Professional Responsibility.</a:t>
            </a:r>
          </a:p>
          <a:p>
            <a:pPr marL="12700" indent="0" fontAlgn="auto">
              <a:spcBef>
                <a:spcPts val="0"/>
              </a:spcBef>
              <a:spcAft>
                <a:spcPts val="0"/>
              </a:spcAft>
              <a:buClrTx/>
              <a:buNone/>
              <a:defRPr/>
            </a:pPr>
            <a:r>
              <a:rPr lang="en-US" sz="1150" kern="1200" spc="-5" dirty="0">
                <a:solidFill>
                  <a:srgbClr val="000018"/>
                </a:solidFill>
                <a:cs typeface="Arial"/>
              </a:rPr>
              <a:t>Ms. DeGrand received her law degree from the University of Illinois College of Law, where she served as an associate editor of the University of Illinois Law Review. She received her undergraduate degree in journalism from the University of Illinois, where she was awarded Bronze Tablet, the University’s highest recognition for academic excellence.</a:t>
            </a:r>
            <a:endParaRPr lang="en-US" sz="1150" dirty="0"/>
          </a:p>
        </p:txBody>
      </p:sp>
      <p:pic>
        <p:nvPicPr>
          <p:cNvPr id="6" name="Picture 5" descr="A person smiling for the camera&#10;&#10;Description generated with very high confidence">
            <a:extLst>
              <a:ext uri="{FF2B5EF4-FFF2-40B4-BE49-F238E27FC236}">
                <a16:creationId xmlns:a16="http://schemas.microsoft.com/office/drawing/2014/main" id="{8777D72D-7512-4AA2-8C15-BBF9D6D623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299" y="1402375"/>
            <a:ext cx="902969" cy="1088049"/>
          </a:xfrm>
          <a:prstGeom prst="rect">
            <a:avLst/>
          </a:prstGeom>
        </p:spPr>
      </p:pic>
    </p:spTree>
    <p:extLst>
      <p:ext uri="{BB962C8B-B14F-4D97-AF65-F5344CB8AC3E}">
        <p14:creationId xmlns:p14="http://schemas.microsoft.com/office/powerpoint/2010/main" val="2936471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Factors/Questions to be Assessed in Determining Whether Either Privilege Applies (cont'd)</a:t>
            </a:r>
            <a:endParaRPr lang="en-US" dirty="0"/>
          </a:p>
        </p:txBody>
      </p:sp>
      <p:sp>
        <p:nvSpPr>
          <p:cNvPr id="3" name="Content Placeholder 2"/>
          <p:cNvSpPr>
            <a:spLocks noGrp="1"/>
          </p:cNvSpPr>
          <p:nvPr>
            <p:ph idx="1"/>
          </p:nvPr>
        </p:nvSpPr>
        <p:spPr>
          <a:xfrm>
            <a:off x="427192" y="1342055"/>
            <a:ext cx="8418513" cy="4368282"/>
          </a:xfrm>
        </p:spPr>
        <p:txBody>
          <a:bodyPr/>
          <a:lstStyle/>
          <a:p>
            <a:r>
              <a:rPr lang="en-US" b="0" dirty="0"/>
              <a:t>How does applicable case law affect statutory interpretation?</a:t>
            </a:r>
          </a:p>
          <a:p>
            <a:r>
              <a:rPr lang="en-US" b="0" dirty="0"/>
              <a:t>What is the impact, if any, of mandated adverse event reporting obligations?</a:t>
            </a:r>
          </a:p>
          <a:p>
            <a:r>
              <a:rPr lang="en-US" b="0" dirty="0"/>
              <a:t>Do state statutory privileges apply to federal claims filed in federal court, i.e., antitrust, discrimination?</a:t>
            </a:r>
          </a:p>
          <a:p>
            <a:r>
              <a:rPr lang="en-US" b="0" dirty="0"/>
              <a:t>Can CMS, IDPH and The Joint Commission access the privileged information?</a:t>
            </a:r>
          </a:p>
          <a:p>
            <a:endParaRPr lang="en-US" dirty="0"/>
          </a:p>
        </p:txBody>
      </p:sp>
    </p:spTree>
    <p:extLst>
      <p:ext uri="{BB962C8B-B14F-4D97-AF65-F5344CB8AC3E}">
        <p14:creationId xmlns:p14="http://schemas.microsoft.com/office/powerpoint/2010/main" val="22991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Illinois Medical Studies Act</a:t>
            </a:r>
          </a:p>
        </p:txBody>
      </p:sp>
      <p:sp>
        <p:nvSpPr>
          <p:cNvPr id="3" name="Content Placeholder 2"/>
          <p:cNvSpPr>
            <a:spLocks noGrp="1"/>
          </p:cNvSpPr>
          <p:nvPr>
            <p:ph idx="1"/>
          </p:nvPr>
        </p:nvSpPr>
        <p:spPr>
          <a:xfrm>
            <a:off x="427192" y="1435100"/>
            <a:ext cx="8418513" cy="4621212"/>
          </a:xfrm>
        </p:spPr>
        <p:txBody>
          <a:bodyPr/>
          <a:lstStyle/>
          <a:p>
            <a:r>
              <a:rPr lang="en-US" altLang="en-US" b="0" dirty="0"/>
              <a:t>Medical Studies Act</a:t>
            </a:r>
          </a:p>
          <a:p>
            <a:pPr lvl="1">
              <a:spcAft>
                <a:spcPts val="1200"/>
              </a:spcAft>
            </a:pPr>
            <a:r>
              <a:rPr lang="en-US" dirty="0"/>
              <a:t>735 ILCS 5/8-2101</a:t>
            </a:r>
          </a:p>
          <a:p>
            <a:pPr lvl="2">
              <a:spcAft>
                <a:spcPts val="1200"/>
              </a:spcAft>
            </a:pPr>
            <a:r>
              <a:rPr lang="en-US" dirty="0"/>
              <a:t>All information, interviews, reports, statements, memoranda, recommendations, letters of reference or other third party confidential assessments of a health care practitioner’s professional competence, or other data.</a:t>
            </a:r>
          </a:p>
          <a:p>
            <a:pPr lvl="2">
              <a:spcAft>
                <a:spcPts val="1200"/>
              </a:spcAft>
            </a:pPr>
            <a:r>
              <a:rPr lang="en-US" dirty="0"/>
              <a:t>Allied medical societies, health maintenance organizations, medical organizations under contract with health maintenance organizations or with insurance or other health care delivery entities or facilities.</a:t>
            </a:r>
          </a:p>
          <a:p>
            <a:pPr lvl="2"/>
            <a:r>
              <a:rPr lang="en-US" dirty="0"/>
              <a:t>Their agents, committees of ambulatory surgical treatment centers or post-surgical recovery centers or their medical staffs, or committees of licensed or accredited hospitals or their medical staffs.</a:t>
            </a:r>
          </a:p>
          <a:p>
            <a:pPr lvl="2"/>
            <a:endParaRPr lang="en-US" dirty="0"/>
          </a:p>
        </p:txBody>
      </p:sp>
    </p:spTree>
    <p:extLst>
      <p:ext uri="{BB962C8B-B14F-4D97-AF65-F5344CB8AC3E}">
        <p14:creationId xmlns:p14="http://schemas.microsoft.com/office/powerpoint/2010/main" val="358073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22" y="291403"/>
            <a:ext cx="8762163" cy="874206"/>
          </a:xfrm>
        </p:spPr>
        <p:txBody>
          <a:bodyPr/>
          <a:lstStyle/>
          <a:p>
            <a:r>
              <a:rPr lang="en-US" dirty="0"/>
              <a:t>Summary of Illinois Medical Studies Act (cont'd)</a:t>
            </a:r>
          </a:p>
        </p:txBody>
      </p:sp>
      <p:sp>
        <p:nvSpPr>
          <p:cNvPr id="3" name="Content Placeholder 2"/>
          <p:cNvSpPr>
            <a:spLocks noGrp="1"/>
          </p:cNvSpPr>
          <p:nvPr>
            <p:ph idx="1"/>
          </p:nvPr>
        </p:nvSpPr>
        <p:spPr>
          <a:xfrm>
            <a:off x="427192" y="1524000"/>
            <a:ext cx="8418513" cy="4621212"/>
          </a:xfrm>
        </p:spPr>
        <p:txBody>
          <a:bodyPr/>
          <a:lstStyle/>
          <a:p>
            <a:pPr lvl="2">
              <a:spcAft>
                <a:spcPts val="1200"/>
              </a:spcAft>
            </a:pPr>
            <a:r>
              <a:rPr lang="en-US" dirty="0"/>
              <a:t>Including Patient Care Audit Committees, Medical Care Evaluation Committees, Utilization Review committees, Credential Committees and Executive Committees, or their designees (but not the medical records pertaining to the patient), used in the course of internal quality control or of medical study for the purpose of reducing morbidity or mortality, or for improving patient care or increasing organ and tissue donations.</a:t>
            </a:r>
          </a:p>
          <a:p>
            <a:pPr lvl="2">
              <a:spcAft>
                <a:spcPts val="1200"/>
              </a:spcAft>
            </a:pPr>
            <a:r>
              <a:rPr lang="en-US" dirty="0"/>
              <a:t>Shall be privileged, strictly confidential and shall be used only for medical research, the evaluation and improvement of quality care, or granting, limiting or revoking staff privileges or agreements for services.</a:t>
            </a:r>
          </a:p>
          <a:p>
            <a:pPr lvl="2"/>
            <a:r>
              <a:rPr lang="en-US" dirty="0"/>
              <a:t>Information can be used in disciplinary hearings and subsequent judicial review.</a:t>
            </a:r>
          </a:p>
          <a:p>
            <a:pPr lvl="2"/>
            <a:endParaRPr lang="en-US" dirty="0"/>
          </a:p>
        </p:txBody>
      </p:sp>
    </p:spTree>
    <p:extLst>
      <p:ext uri="{BB962C8B-B14F-4D97-AF65-F5344CB8AC3E}">
        <p14:creationId xmlns:p14="http://schemas.microsoft.com/office/powerpoint/2010/main" val="61467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Illinois Medical Studies Act (cont'd)</a:t>
            </a:r>
          </a:p>
        </p:txBody>
      </p:sp>
      <p:sp>
        <p:nvSpPr>
          <p:cNvPr id="3" name="Content Placeholder 2"/>
          <p:cNvSpPr>
            <a:spLocks noGrp="1"/>
          </p:cNvSpPr>
          <p:nvPr>
            <p:ph idx="1"/>
          </p:nvPr>
        </p:nvSpPr>
        <p:spPr>
          <a:xfrm>
            <a:off x="427192" y="1587500"/>
            <a:ext cx="8418513" cy="4621212"/>
          </a:xfrm>
        </p:spPr>
        <p:txBody>
          <a:bodyPr/>
          <a:lstStyle/>
          <a:p>
            <a:pPr lvl="2">
              <a:spcAft>
                <a:spcPts val="1200"/>
              </a:spcAft>
            </a:pPr>
            <a:r>
              <a:rPr lang="en-US" dirty="0"/>
              <a:t>Some opinions interpret the privilege broadly, but information produced for a different purpose, i.e., risk management, may not be protected even if used by a peer review committee.</a:t>
            </a:r>
          </a:p>
          <a:p>
            <a:pPr lvl="2">
              <a:spcAft>
                <a:spcPts val="1200"/>
              </a:spcAft>
            </a:pPr>
            <a:r>
              <a:rPr lang="en-US" dirty="0"/>
              <a:t>Although the Medical Studies Act references “medical organizations” under contract with HMOs or other healthcare delivery entities or facilities, surgicenters and hospitals, the appellate court has not extended protections to nursing homes or pharmacies.</a:t>
            </a:r>
          </a:p>
          <a:p>
            <a:pPr lvl="2"/>
            <a:r>
              <a:rPr lang="en-US" dirty="0"/>
              <a:t>Decisions of the Second District of the Appellate Court have limited the application of the privilege protections to materials and discussions generated after an event or investigation has been initiated by an identified peer review committee and only if used exclusively for peer review/quality activities.</a:t>
            </a:r>
          </a:p>
          <a:p>
            <a:pPr lvl="2"/>
            <a:endParaRPr lang="en-US" dirty="0"/>
          </a:p>
        </p:txBody>
      </p:sp>
    </p:spTree>
    <p:extLst>
      <p:ext uri="{BB962C8B-B14F-4D97-AF65-F5344CB8AC3E}">
        <p14:creationId xmlns:p14="http://schemas.microsoft.com/office/powerpoint/2010/main" val="2015238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Illinois Medical Studies Act (cont'd)</a:t>
            </a:r>
          </a:p>
        </p:txBody>
      </p:sp>
      <p:sp>
        <p:nvSpPr>
          <p:cNvPr id="3" name="Content Placeholder 2"/>
          <p:cNvSpPr>
            <a:spLocks noGrp="1"/>
          </p:cNvSpPr>
          <p:nvPr>
            <p:ph idx="1"/>
          </p:nvPr>
        </p:nvSpPr>
        <p:spPr>
          <a:xfrm>
            <a:off x="427192" y="1397000"/>
            <a:ext cx="8418513" cy="4621212"/>
          </a:xfrm>
        </p:spPr>
        <p:txBody>
          <a:bodyPr/>
          <a:lstStyle/>
          <a:p>
            <a:pPr lvl="2">
              <a:spcAft>
                <a:spcPts val="1200"/>
              </a:spcAft>
            </a:pPr>
            <a:r>
              <a:rPr lang="en-US" dirty="0"/>
              <a:t>Protections cannot be waived if used for statutory purposes.</a:t>
            </a:r>
          </a:p>
          <a:p>
            <a:pPr lvl="2">
              <a:spcAft>
                <a:spcPts val="1200"/>
              </a:spcAft>
            </a:pPr>
            <a:r>
              <a:rPr lang="en-US" dirty="0"/>
              <a:t>Information arguably can be shared throughout the healthcare system among controlled affiliates as well as specific physician information if authorized.</a:t>
            </a:r>
          </a:p>
          <a:p>
            <a:pPr lvl="2"/>
            <a:r>
              <a:rPr lang="en-US" dirty="0"/>
              <a:t>Privilege does not apply to federal claims brought in federal court.</a:t>
            </a:r>
          </a:p>
          <a:p>
            <a:pPr lvl="2"/>
            <a:endParaRPr lang="en-US" dirty="0"/>
          </a:p>
        </p:txBody>
      </p:sp>
    </p:spTree>
    <p:extLst>
      <p:ext uri="{BB962C8B-B14F-4D97-AF65-F5344CB8AC3E}">
        <p14:creationId xmlns:p14="http://schemas.microsoft.com/office/powerpoint/2010/main" val="192854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40905" cy="679450"/>
          </a:xfrm>
        </p:spPr>
        <p:txBody>
          <a:bodyPr/>
          <a:lstStyle/>
          <a:p>
            <a:r>
              <a:rPr lang="en-US" sz="2600" dirty="0"/>
              <a:t>Complete view of an operational Health Care System</a:t>
            </a:r>
          </a:p>
        </p:txBody>
      </p:sp>
      <p:sp>
        <p:nvSpPr>
          <p:cNvPr id="68" name="Content Placeholder 67"/>
          <p:cNvSpPr>
            <a:spLocks noGrp="1"/>
          </p:cNvSpPr>
          <p:nvPr>
            <p:ph idx="1"/>
          </p:nvPr>
        </p:nvSpPr>
        <p:spPr/>
        <p:txBody>
          <a:bodyPr/>
          <a:lstStyle/>
          <a:p>
            <a:endParaRPr lang="en-US" dirty="0"/>
          </a:p>
        </p:txBody>
      </p:sp>
      <p:sp>
        <p:nvSpPr>
          <p:cNvPr id="4" name="Rectangle 3"/>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ACO/CIN</a:t>
            </a:r>
          </a:p>
        </p:txBody>
      </p:sp>
      <p:sp>
        <p:nvSpPr>
          <p:cNvPr id="5" name="Rectangle 4"/>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CMO</a:t>
            </a:r>
          </a:p>
        </p:txBody>
      </p:sp>
      <p:sp>
        <p:nvSpPr>
          <p:cNvPr id="6" name="Rectangle 5"/>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CFO</a:t>
            </a:r>
          </a:p>
        </p:txBody>
      </p:sp>
      <p:sp>
        <p:nvSpPr>
          <p:cNvPr id="7" name="Rectangle 6"/>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CNO</a:t>
            </a:r>
          </a:p>
        </p:txBody>
      </p:sp>
      <p:sp>
        <p:nvSpPr>
          <p:cNvPr id="8" name="Rectangle 7"/>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COO</a:t>
            </a:r>
          </a:p>
        </p:txBody>
      </p:sp>
      <p:sp>
        <p:nvSpPr>
          <p:cNvPr id="9" name="Rectangle 8"/>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COO</a:t>
            </a:r>
          </a:p>
        </p:txBody>
      </p:sp>
      <p:cxnSp>
        <p:nvCxnSpPr>
          <p:cNvPr id="10" name="Elbow Connector 9"/>
          <p:cNvCxnSpPr>
            <a:stCxn id="8" idx="0"/>
            <a:endCxn id="9"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5"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15"/>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Rectangle 17"/>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27"/>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Rectangle 28"/>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Rectangle 29"/>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ectangle 32"/>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Oval 34"/>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Oval 35"/>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Oval 36"/>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Oval 37"/>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Oval 38"/>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Oval 39"/>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Oval 40"/>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Oval 41"/>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Oval 42"/>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Oval 43"/>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5"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7"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80" y="4745470"/>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0" name="Down Arrow 49"/>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Oval 50"/>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Oval 51"/>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Oval 52"/>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Oval 53"/>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Oval 54"/>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Oval 55"/>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TextBox 56"/>
          <p:cNvSpPr txBox="1"/>
          <p:nvPr/>
        </p:nvSpPr>
        <p:spPr>
          <a:xfrm>
            <a:off x="3726899" y="5915937"/>
            <a:ext cx="1432934" cy="33973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0000"/>
                </a:solidFill>
                <a:effectLst/>
                <a:uLnTx/>
                <a:uFillTx/>
                <a:latin typeface="Arial"/>
                <a:ea typeface="+mn-ea"/>
                <a:cs typeface="+mn-cs"/>
              </a:rPr>
              <a:t>Payer Partners</a:t>
            </a:r>
          </a:p>
        </p:txBody>
      </p:sp>
      <p:sp>
        <p:nvSpPr>
          <p:cNvPr id="58" name="TextBox 57"/>
          <p:cNvSpPr txBox="1"/>
          <p:nvPr/>
        </p:nvSpPr>
        <p:spPr>
          <a:xfrm rot="19515787">
            <a:off x="1122606" y="2929440"/>
            <a:ext cx="701941"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Hospice</a:t>
            </a:r>
          </a:p>
        </p:txBody>
      </p:sp>
      <p:sp>
        <p:nvSpPr>
          <p:cNvPr id="59" name="TextBox 58"/>
          <p:cNvSpPr txBox="1"/>
          <p:nvPr/>
        </p:nvSpPr>
        <p:spPr>
          <a:xfrm rot="19515787">
            <a:off x="1645133" y="2803079"/>
            <a:ext cx="1197148"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Long Term Care</a:t>
            </a:r>
          </a:p>
        </p:txBody>
      </p:sp>
      <p:sp>
        <p:nvSpPr>
          <p:cNvPr id="60" name="TextBox 59"/>
          <p:cNvSpPr txBox="1"/>
          <p:nvPr/>
        </p:nvSpPr>
        <p:spPr>
          <a:xfrm rot="19515787">
            <a:off x="2248969" y="2895240"/>
            <a:ext cx="910953"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Home Care</a:t>
            </a:r>
          </a:p>
        </p:txBody>
      </p:sp>
      <p:sp>
        <p:nvSpPr>
          <p:cNvPr id="61" name="TextBox 60"/>
          <p:cNvSpPr txBox="1"/>
          <p:nvPr/>
        </p:nvSpPr>
        <p:spPr>
          <a:xfrm rot="19515787">
            <a:off x="2710364" y="2841817"/>
            <a:ext cx="1218504"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Post Acute Care</a:t>
            </a:r>
          </a:p>
        </p:txBody>
      </p:sp>
      <p:sp>
        <p:nvSpPr>
          <p:cNvPr id="62" name="TextBox 61"/>
          <p:cNvSpPr txBox="1"/>
          <p:nvPr/>
        </p:nvSpPr>
        <p:spPr>
          <a:xfrm rot="19515787">
            <a:off x="3890213" y="2500139"/>
            <a:ext cx="888120"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Hospital(s)</a:t>
            </a:r>
          </a:p>
        </p:txBody>
      </p:sp>
      <p:sp>
        <p:nvSpPr>
          <p:cNvPr id="63" name="TextBox 62"/>
          <p:cNvSpPr txBox="1"/>
          <p:nvPr/>
        </p:nvSpPr>
        <p:spPr>
          <a:xfrm rot="19515787">
            <a:off x="4645088" y="2537482"/>
            <a:ext cx="1036264" cy="4726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Primary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Physicians</a:t>
            </a:r>
          </a:p>
        </p:txBody>
      </p:sp>
      <p:sp>
        <p:nvSpPr>
          <p:cNvPr id="64" name="TextBox 63"/>
          <p:cNvSpPr txBox="1"/>
          <p:nvPr/>
        </p:nvSpPr>
        <p:spPr>
          <a:xfrm rot="19515787">
            <a:off x="5253437" y="2891522"/>
            <a:ext cx="864794"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Specialists</a:t>
            </a:r>
          </a:p>
        </p:txBody>
      </p:sp>
      <p:sp>
        <p:nvSpPr>
          <p:cNvPr id="65" name="TextBox 64"/>
          <p:cNvSpPr txBox="1"/>
          <p:nvPr/>
        </p:nvSpPr>
        <p:spPr>
          <a:xfrm rot="19515787">
            <a:off x="5860425" y="2725606"/>
            <a:ext cx="1421362"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Ancillary Providers</a:t>
            </a:r>
          </a:p>
        </p:txBody>
      </p:sp>
      <p:sp>
        <p:nvSpPr>
          <p:cNvPr id="66" name="TextBox 65"/>
          <p:cNvSpPr txBox="1"/>
          <p:nvPr/>
        </p:nvSpPr>
        <p:spPr>
          <a:xfrm rot="19515787">
            <a:off x="6458909" y="2650129"/>
            <a:ext cx="1684967"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Public Health Agencies</a:t>
            </a:r>
          </a:p>
        </p:txBody>
      </p:sp>
      <p:sp>
        <p:nvSpPr>
          <p:cNvPr id="67" name="TextBox 66"/>
          <p:cNvSpPr txBox="1"/>
          <p:nvPr/>
        </p:nvSpPr>
        <p:spPr>
          <a:xfrm rot="19515787">
            <a:off x="7244925" y="2949630"/>
            <a:ext cx="471141" cy="2806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rgbClr val="000000"/>
                </a:solidFill>
                <a:effectLst/>
                <a:uLnTx/>
                <a:uFillTx/>
                <a:latin typeface="Arial"/>
                <a:ea typeface="+mn-ea"/>
                <a:cs typeface="+mn-cs"/>
              </a:rPr>
              <a:t>PHO</a:t>
            </a:r>
          </a:p>
        </p:txBody>
      </p:sp>
    </p:spTree>
    <p:extLst>
      <p:ext uri="{BB962C8B-B14F-4D97-AF65-F5344CB8AC3E}">
        <p14:creationId xmlns:p14="http://schemas.microsoft.com/office/powerpoint/2010/main" val="186910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1305"/>
            <a:ext cx="8668378" cy="884255"/>
          </a:xfrm>
        </p:spPr>
        <p:txBody>
          <a:bodyPr/>
          <a:lstStyle/>
          <a:p>
            <a:r>
              <a:rPr lang="en-US" altLang="en-US" dirty="0"/>
              <a:t>Genesis of Patient Safety and Quality Improvement Act of </a:t>
            </a:r>
            <a:r>
              <a:rPr lang="en-US" altLang="en-US" dirty="0" smtClean="0"/>
              <a:t>2005</a:t>
            </a:r>
            <a:endParaRPr lang="en-US" dirty="0"/>
          </a:p>
        </p:txBody>
      </p:sp>
      <p:sp>
        <p:nvSpPr>
          <p:cNvPr id="3" name="Content Placeholder 2"/>
          <p:cNvSpPr>
            <a:spLocks noGrp="1"/>
          </p:cNvSpPr>
          <p:nvPr>
            <p:ph idx="1"/>
          </p:nvPr>
        </p:nvSpPr>
        <p:spPr>
          <a:xfrm>
            <a:off x="304800" y="1276531"/>
            <a:ext cx="8668378" cy="4943398"/>
          </a:xfrm>
        </p:spPr>
        <p:txBody>
          <a:bodyPr/>
          <a:lstStyle/>
          <a:p>
            <a:r>
              <a:rPr lang="en-US" sz="1900" b="0" dirty="0"/>
              <a:t>Purpose:  To create a new, national healthcare </a:t>
            </a:r>
            <a:r>
              <a:rPr lang="en-US" sz="1900" b="0" dirty="0" smtClean="0"/>
              <a:t>paradigm focusing </a:t>
            </a:r>
            <a:r>
              <a:rPr lang="en-US" sz="1900" b="0" dirty="0"/>
              <a:t>on information sharing to improve patient safety and elevate the quality of medical care.</a:t>
            </a:r>
          </a:p>
          <a:p>
            <a:r>
              <a:rPr lang="en-US" sz="1900" b="0" dirty="0"/>
              <a:t>Core principle:  Voluntary reporting and analysis of patient events.</a:t>
            </a:r>
          </a:p>
          <a:p>
            <a:r>
              <a:rPr lang="en-US" sz="1900" b="0" dirty="0"/>
              <a:t>Provider participation is critical to supply data for identifying national trends and patient safety events so that </a:t>
            </a:r>
            <a:r>
              <a:rPr lang="en-US" sz="1900" b="0" dirty="0" smtClean="0"/>
              <a:t>remedial action </a:t>
            </a:r>
            <a:r>
              <a:rPr lang="en-US" sz="1900" b="0" dirty="0"/>
              <a:t>may be recommended, and best practice information may be shared.  Participating providers feed data that is essential to broad system analysis.</a:t>
            </a:r>
          </a:p>
          <a:p>
            <a:r>
              <a:rPr lang="en-US" sz="1900" b="0" dirty="0"/>
              <a:t>The information gathering occurs on a nationwide scale, dwarfing internal quality review at a single institution.</a:t>
            </a:r>
          </a:p>
          <a:p>
            <a:r>
              <a:rPr lang="en-US" sz="1900" b="0" dirty="0"/>
              <a:t>The goal of the privilege is to promote self reporting and analysis without exposing providers to the risk of liability inherent in reporting.</a:t>
            </a:r>
          </a:p>
          <a:p>
            <a:r>
              <a:rPr lang="en-US" sz="1900" b="0" dirty="0"/>
              <a:t>To balance competing interests, only specific information is privileged.</a:t>
            </a:r>
          </a:p>
          <a:p>
            <a:endParaRPr lang="en-US" sz="1800" dirty="0"/>
          </a:p>
          <a:p>
            <a:pPr lvl="1"/>
            <a:endParaRPr lang="en-US" dirty="0"/>
          </a:p>
        </p:txBody>
      </p:sp>
    </p:spTree>
    <p:extLst>
      <p:ext uri="{BB962C8B-B14F-4D97-AF65-F5344CB8AC3E}">
        <p14:creationId xmlns:p14="http://schemas.microsoft.com/office/powerpoint/2010/main" val="2789108021"/>
      </p:ext>
    </p:extLst>
  </p:cSld>
  <p:clrMapOvr>
    <a:masterClrMapping/>
  </p:clrMapOvr>
</p:sld>
</file>

<file path=ppt/theme/theme1.xml><?xml version="1.0" encoding="utf-8"?>
<a:theme xmlns:a="http://schemas.openxmlformats.org/drawingml/2006/main" name="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2.xml><?xml version="1.0" encoding="utf-8"?>
<a:theme xmlns:a="http://schemas.openxmlformats.org/drawingml/2006/main" name="1_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3.xml><?xml version="1.0" encoding="utf-8"?>
<a:theme xmlns:a="http://schemas.openxmlformats.org/drawingml/2006/main" name="2_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Words>2765</Words>
  <Application>Microsoft Office PowerPoint</Application>
  <PresentationFormat>On-screen Show (4:3)</PresentationFormat>
  <Paragraphs>176</Paragraphs>
  <Slides>25</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Calibri</vt:lpstr>
      <vt:lpstr>Symbol</vt:lpstr>
      <vt:lpstr>Wingdings</vt:lpstr>
      <vt:lpstr>Medical - Theme1</vt:lpstr>
      <vt:lpstr>1_Medical - Theme1</vt:lpstr>
      <vt:lpstr>2_Medical - Theme1</vt:lpstr>
      <vt:lpstr>Lunchtime Seminar Series</vt:lpstr>
      <vt:lpstr>Factors/Questions to be Assessed in Determining Whether Either Privilege Applies</vt:lpstr>
      <vt:lpstr>Factors/Questions to be Assessed in Determining Whether Either Privilege Applies (cont'd)</vt:lpstr>
      <vt:lpstr>Summary of Illinois Medical Studies Act</vt:lpstr>
      <vt:lpstr>Summary of Illinois Medical Studies Act (cont'd)</vt:lpstr>
      <vt:lpstr>Summary of Illinois Medical Studies Act (cont'd)</vt:lpstr>
      <vt:lpstr>Summary of Illinois Medical Studies Act (cont'd)</vt:lpstr>
      <vt:lpstr>Complete view of an operational Health Care System</vt:lpstr>
      <vt:lpstr>Genesis of Patient Safety and Quality Improvement Act of 2005</vt:lpstr>
      <vt:lpstr>Summary of Patient Safety and Quality Improvement Act of 2005</vt:lpstr>
      <vt:lpstr>Summary of Patient Safety and Quality Improvement Act of 2005 (cont’d)</vt:lpstr>
      <vt:lpstr>Summary of Patient Safety and Quality Improvement Act of 2005 (cont’d)</vt:lpstr>
      <vt:lpstr>Summary of Patient Safety and Quality Improvement Act of 2005 (cont’d)</vt:lpstr>
      <vt:lpstr>Complete view of an operational Health Care System</vt:lpstr>
      <vt:lpstr>Illinois Appellate Opinion in Daley v. Ingalls Memorial Hospital, 2018 IL App (1st) 170891</vt:lpstr>
      <vt:lpstr>Illinois Appellate Opinion in Daley v. Ingalls Memorial Hospital, 2018 IL App (1st) 170891  (cont'd)</vt:lpstr>
      <vt:lpstr>Illinois Appellate Opinion in Daley v. Ingalls Memorial Hospital, 2018 IL App (1st) 170891  (cont'd)</vt:lpstr>
      <vt:lpstr>Illinois Appellate Opinion in Daley v. Ingalls Memorial Hospital, 2018 IL App (1st) 170891  (cont'd)</vt:lpstr>
      <vt:lpstr>Department of Financial &amp; Professional Regulation v. Walgreen Co., 2012 IL App (2d) 110452</vt:lpstr>
      <vt:lpstr>Decisions of Other Jurisdictions</vt:lpstr>
      <vt:lpstr>Comparison of Medical Studies Act to the Patient Safety Act</vt:lpstr>
      <vt:lpstr>Comparison of Medical Studies Act to the Patient Safety Act (cont'd)</vt:lpstr>
      <vt:lpstr>Health Care Providers/Systems Participating in a PSO</vt:lpstr>
      <vt:lpstr>Speaker Bio</vt:lpstr>
      <vt:lpstr>Speaker Bio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