
<file path=[Content_Types].xml><?xml version="1.0" encoding="utf-8"?>
<Types xmlns="http://schemas.openxmlformats.org/package/2006/content-types">
  <Override PartName="/docProps/core.xml" ContentType="application/vnd.openxmlformats-package.core-properties+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slides/slide2.xml" ContentType="application/vnd.openxmlformats-officedocument.presentationml.slide+xml"/>
  <Override PartName="/ppt/slides/slide3.xml" ContentType="application/vnd.openxmlformats-officedocument.presentationml.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Slides/notesSlide2.xml" ContentType="application/vnd.openxmlformats-officedocument.presentationml.notes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Slides/notesSlide3.xml" ContentType="application/vnd.openxmlformats-officedocument.presentationml.notes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Slides/notesSlide4.xml" ContentType="application/vnd.openxmlformats-officedocument.presentationml.notes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Slides/notesSlide5.xml" ContentType="application/vnd.openxmlformats-officedocument.presentationml.notes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Default Extension="jpeg" ContentType="image/jpeg"/>
  <Default Extension="rels" ContentType="application/vnd.openxmlformats-package.relationships+xml"/>
  <Default Extension="xml" ContentType="application/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71" r:id="rId1"/>
  </p:sldMasterIdLst>
  <p:notesMasterIdLst>
    <p:notesMasterId r:id="rId74"/>
  </p:notesMasterIdLst>
  <p:sldIdLst>
    <p:sldId id="260" r:id="rId2"/>
    <p:sldId id="258" r:id="rId3"/>
    <p:sldId id="264" r:id="rId4"/>
    <p:sldId id="261" r:id="rId5"/>
    <p:sldId id="265" r:id="rId6"/>
    <p:sldId id="300" r:id="rId7"/>
    <p:sldId id="266" r:id="rId8"/>
    <p:sldId id="301" r:id="rId9"/>
    <p:sldId id="268" r:id="rId10"/>
    <p:sldId id="302" r:id="rId11"/>
    <p:sldId id="269" r:id="rId12"/>
    <p:sldId id="271" r:id="rId13"/>
    <p:sldId id="272" r:id="rId14"/>
    <p:sldId id="303" r:id="rId15"/>
    <p:sldId id="273" r:id="rId16"/>
    <p:sldId id="274" r:id="rId17"/>
    <p:sldId id="304" r:id="rId18"/>
    <p:sldId id="275" r:id="rId19"/>
    <p:sldId id="276" r:id="rId20"/>
    <p:sldId id="277" r:id="rId21"/>
    <p:sldId id="305" r:id="rId22"/>
    <p:sldId id="278" r:id="rId23"/>
    <p:sldId id="279" r:id="rId24"/>
    <p:sldId id="280" r:id="rId25"/>
    <p:sldId id="281" r:id="rId26"/>
    <p:sldId id="282" r:id="rId27"/>
    <p:sldId id="283" r:id="rId28"/>
    <p:sldId id="306" r:id="rId29"/>
    <p:sldId id="284" r:id="rId30"/>
    <p:sldId id="328" r:id="rId31"/>
    <p:sldId id="286" r:id="rId32"/>
    <p:sldId id="285" r:id="rId33"/>
    <p:sldId id="287" r:id="rId34"/>
    <p:sldId id="307" r:id="rId35"/>
    <p:sldId id="288" r:id="rId36"/>
    <p:sldId id="289" r:id="rId37"/>
    <p:sldId id="290" r:id="rId38"/>
    <p:sldId id="291" r:id="rId39"/>
    <p:sldId id="292" r:id="rId40"/>
    <p:sldId id="293" r:id="rId41"/>
    <p:sldId id="294" r:id="rId42"/>
    <p:sldId id="295" r:id="rId43"/>
    <p:sldId id="329" r:id="rId44"/>
    <p:sldId id="297" r:id="rId45"/>
    <p:sldId id="298" r:id="rId46"/>
    <p:sldId id="308" r:id="rId47"/>
    <p:sldId id="309" r:id="rId48"/>
    <p:sldId id="337" r:id="rId49"/>
    <p:sldId id="333" r:id="rId50"/>
    <p:sldId id="334" r:id="rId51"/>
    <p:sldId id="335" r:id="rId52"/>
    <p:sldId id="336" r:id="rId53"/>
    <p:sldId id="311" r:id="rId54"/>
    <p:sldId id="312" r:id="rId55"/>
    <p:sldId id="313" r:id="rId56"/>
    <p:sldId id="314" r:id="rId57"/>
    <p:sldId id="338" r:id="rId58"/>
    <p:sldId id="315" r:id="rId59"/>
    <p:sldId id="316" r:id="rId60"/>
    <p:sldId id="330" r:id="rId61"/>
    <p:sldId id="317" r:id="rId62"/>
    <p:sldId id="318" r:id="rId63"/>
    <p:sldId id="339" r:id="rId64"/>
    <p:sldId id="319" r:id="rId65"/>
    <p:sldId id="320" r:id="rId66"/>
    <p:sldId id="321" r:id="rId67"/>
    <p:sldId id="326" r:id="rId68"/>
    <p:sldId id="331" r:id="rId69"/>
    <p:sldId id="323" r:id="rId70"/>
    <p:sldId id="324" r:id="rId71"/>
    <p:sldId id="325" r:id="rId72"/>
    <p:sldId id="327" r:id="rId73"/>
  </p:sldIdLst>
  <p:sldSz cx="9144000" cy="5143500" type="screen16x9"/>
  <p:notesSz cx="6950075" cy="9236075"/>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67"/>
  </p:normalViewPr>
  <p:slideViewPr>
    <p:cSldViewPr snapToGrid="0" snapToObjects="1">
      <p:cViewPr varScale="1">
        <p:scale>
          <a:sx n="134" d="100"/>
          <a:sy n="134" d="100"/>
        </p:scale>
        <p:origin x="270" y="48"/>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&#65279;<?xml version="1.0" encoding="UTF-8" standalone="yes"?>
<Relationships xmlns="http://schemas.openxmlformats.org/package/2006/relationships">
  <Relationship Id="rId2" Type="http://schemas.openxmlformats.org/officeDocument/2006/relationships/slide" Target="slides/slide1.xml" />
  <Relationship Id="rId3" Type="http://schemas.openxmlformats.org/officeDocument/2006/relationships/slide" Target="slides/slide2.xml" />
  <Relationship Id="rId4" Type="http://schemas.openxmlformats.org/officeDocument/2006/relationships/slide" Target="slides/slide3.xml" />
  <Relationship Id="rId5" Type="http://schemas.openxmlformats.org/officeDocument/2006/relationships/slide" Target="slides/slide4.xml" />
  <Relationship Id="rId6" Type="http://schemas.openxmlformats.org/officeDocument/2006/relationships/slide" Target="slides/slide5.xml" />
  <Relationship Id="rId7" Type="http://schemas.openxmlformats.org/officeDocument/2006/relationships/slide" Target="slides/slide6.xml" />
  <Relationship Id="rId8" Type="http://schemas.openxmlformats.org/officeDocument/2006/relationships/slide" Target="slides/slide7.xml" />
  <Relationship Id="rId9" Type="http://schemas.openxmlformats.org/officeDocument/2006/relationships/slide" Target="slides/slide8.xml" />
  <Relationship Id="rId10" Type="http://schemas.openxmlformats.org/officeDocument/2006/relationships/slide" Target="slides/slide9.xml" />
  <Relationship Id="rId11" Type="http://schemas.openxmlformats.org/officeDocument/2006/relationships/slide" Target="slides/slide10.xml" />
  <Relationship Id="rId12" Type="http://schemas.openxmlformats.org/officeDocument/2006/relationships/slide" Target="slides/slide11.xml" />
  <Relationship Id="rId13" Type="http://schemas.openxmlformats.org/officeDocument/2006/relationships/slide" Target="slides/slide12.xml" />
  <Relationship Id="rId14" Type="http://schemas.openxmlformats.org/officeDocument/2006/relationships/slide" Target="slides/slide13.xml" />
  <Relationship Id="rId15" Type="http://schemas.openxmlformats.org/officeDocument/2006/relationships/slide" Target="slides/slide14.xml" />
  <Relationship Id="rId16" Type="http://schemas.openxmlformats.org/officeDocument/2006/relationships/slide" Target="slides/slide15.xml" />
  <Relationship Id="rId17" Type="http://schemas.openxmlformats.org/officeDocument/2006/relationships/slide" Target="slides/slide16.xml" />
  <Relationship Id="rId18" Type="http://schemas.openxmlformats.org/officeDocument/2006/relationships/slide" Target="slides/slide17.xml" />
  <Relationship Id="rId19" Type="http://schemas.openxmlformats.org/officeDocument/2006/relationships/slide" Target="slides/slide18.xml" />
  <Relationship Id="rId20" Type="http://schemas.openxmlformats.org/officeDocument/2006/relationships/slide" Target="slides/slide19.xml" />
  <Relationship Id="rId21" Type="http://schemas.openxmlformats.org/officeDocument/2006/relationships/slide" Target="slides/slide20.xml" />
  <Relationship Id="rId22" Type="http://schemas.openxmlformats.org/officeDocument/2006/relationships/slide" Target="slides/slide21.xml" />
  <Relationship Id="rId23" Type="http://schemas.openxmlformats.org/officeDocument/2006/relationships/slide" Target="slides/slide22.xml" />
  <Relationship Id="rId24" Type="http://schemas.openxmlformats.org/officeDocument/2006/relationships/slide" Target="slides/slide23.xml" />
  <Relationship Id="rId25" Type="http://schemas.openxmlformats.org/officeDocument/2006/relationships/slide" Target="slides/slide24.xml" />
  <Relationship Id="rId26" Type="http://schemas.openxmlformats.org/officeDocument/2006/relationships/slide" Target="slides/slide25.xml" />
  <Relationship Id="rId27" Type="http://schemas.openxmlformats.org/officeDocument/2006/relationships/slide" Target="slides/slide26.xml" />
  <Relationship Id="rId28" Type="http://schemas.openxmlformats.org/officeDocument/2006/relationships/slide" Target="slides/slide27.xml" />
  <Relationship Id="rId29" Type="http://schemas.openxmlformats.org/officeDocument/2006/relationships/slide" Target="slides/slide28.xml" />
  <Relationship Id="rId30" Type="http://schemas.openxmlformats.org/officeDocument/2006/relationships/slide" Target="slides/slide29.xml" />
  <Relationship Id="rId31" Type="http://schemas.openxmlformats.org/officeDocument/2006/relationships/slide" Target="slides/slide30.xml" />
  <Relationship Id="rId32" Type="http://schemas.openxmlformats.org/officeDocument/2006/relationships/slide" Target="slides/slide31.xml" />
  <Relationship Id="rId33" Type="http://schemas.openxmlformats.org/officeDocument/2006/relationships/slide" Target="slides/slide32.xml" />
  <Relationship Id="rId34" Type="http://schemas.openxmlformats.org/officeDocument/2006/relationships/slide" Target="slides/slide33.xml" />
  <Relationship Id="rId35" Type="http://schemas.openxmlformats.org/officeDocument/2006/relationships/slide" Target="slides/slide34.xml" />
  <Relationship Id="rId36" Type="http://schemas.openxmlformats.org/officeDocument/2006/relationships/slide" Target="slides/slide35.xml" />
  <Relationship Id="rId37" Type="http://schemas.openxmlformats.org/officeDocument/2006/relationships/slide" Target="slides/slide36.xml" />
  <Relationship Id="rId38" Type="http://schemas.openxmlformats.org/officeDocument/2006/relationships/slide" Target="slides/slide37.xml" />
  <Relationship Id="rId39" Type="http://schemas.openxmlformats.org/officeDocument/2006/relationships/slide" Target="slides/slide38.xml" />
  <Relationship Id="rId40" Type="http://schemas.openxmlformats.org/officeDocument/2006/relationships/slide" Target="slides/slide39.xml" />
  <Relationship Id="rId41" Type="http://schemas.openxmlformats.org/officeDocument/2006/relationships/slide" Target="slides/slide40.xml" />
  <Relationship Id="rId42" Type="http://schemas.openxmlformats.org/officeDocument/2006/relationships/slide" Target="slides/slide41.xml" />
  <Relationship Id="rId43" Type="http://schemas.openxmlformats.org/officeDocument/2006/relationships/slide" Target="slides/slide42.xml" />
  <Relationship Id="rId44" Type="http://schemas.openxmlformats.org/officeDocument/2006/relationships/slide" Target="slides/slide43.xml" />
  <Relationship Id="rId45" Type="http://schemas.openxmlformats.org/officeDocument/2006/relationships/slide" Target="slides/slide44.xml" />
  <Relationship Id="rId46" Type="http://schemas.openxmlformats.org/officeDocument/2006/relationships/slide" Target="slides/slide45.xml" />
  <Relationship Id="rId47" Type="http://schemas.openxmlformats.org/officeDocument/2006/relationships/slide" Target="slides/slide46.xml" />
  <Relationship Id="rId48" Type="http://schemas.openxmlformats.org/officeDocument/2006/relationships/slide" Target="slides/slide47.xml" />
  <Relationship Id="rId49" Type="http://schemas.openxmlformats.org/officeDocument/2006/relationships/slide" Target="slides/slide48.xml" />
  <Relationship Id="rId50" Type="http://schemas.openxmlformats.org/officeDocument/2006/relationships/slide" Target="slides/slide49.xml" />
  <Relationship Id="rId51" Type="http://schemas.openxmlformats.org/officeDocument/2006/relationships/slide" Target="slides/slide50.xml" />
  <Relationship Id="rId52" Type="http://schemas.openxmlformats.org/officeDocument/2006/relationships/slide" Target="slides/slide51.xml" />
  <Relationship Id="rId53" Type="http://schemas.openxmlformats.org/officeDocument/2006/relationships/slide" Target="slides/slide52.xml" />
  <Relationship Id="rId54" Type="http://schemas.openxmlformats.org/officeDocument/2006/relationships/slide" Target="slides/slide53.xml" />
  <Relationship Id="rId55" Type="http://schemas.openxmlformats.org/officeDocument/2006/relationships/slide" Target="slides/slide54.xml" />
  <Relationship Id="rId56" Type="http://schemas.openxmlformats.org/officeDocument/2006/relationships/slide" Target="slides/slide55.xml" />
  <Relationship Id="rId57" Type="http://schemas.openxmlformats.org/officeDocument/2006/relationships/slide" Target="slides/slide56.xml" />
  <Relationship Id="rId58" Type="http://schemas.openxmlformats.org/officeDocument/2006/relationships/slide" Target="slides/slide57.xml" />
  <Relationship Id="rId59" Type="http://schemas.openxmlformats.org/officeDocument/2006/relationships/slide" Target="slides/slide58.xml" />
  <Relationship Id="rId60" Type="http://schemas.openxmlformats.org/officeDocument/2006/relationships/slide" Target="slides/slide59.xml" />
  <Relationship Id="rId61" Type="http://schemas.openxmlformats.org/officeDocument/2006/relationships/slide" Target="slides/slide60.xml" />
  <Relationship Id="rId62" Type="http://schemas.openxmlformats.org/officeDocument/2006/relationships/slide" Target="slides/slide61.xml" />
  <Relationship Id="rId63" Type="http://schemas.openxmlformats.org/officeDocument/2006/relationships/slide" Target="slides/slide62.xml" />
  <Relationship Id="rId64" Type="http://schemas.openxmlformats.org/officeDocument/2006/relationships/slide" Target="slides/slide63.xml" />
  <Relationship Id="rId65" Type="http://schemas.openxmlformats.org/officeDocument/2006/relationships/slide" Target="slides/slide64.xml" />
  <Relationship Id="rId66" Type="http://schemas.openxmlformats.org/officeDocument/2006/relationships/slide" Target="slides/slide65.xml" />
  <Relationship Id="rId67" Type="http://schemas.openxmlformats.org/officeDocument/2006/relationships/slide" Target="slides/slide66.xml" />
  <Relationship Id="rId68" Type="http://schemas.openxmlformats.org/officeDocument/2006/relationships/slide" Target="slides/slide67.xml" />
  <Relationship Id="rId69" Type="http://schemas.openxmlformats.org/officeDocument/2006/relationships/slide" Target="slides/slide68.xml" />
  <Relationship Id="rId70" Type="http://schemas.openxmlformats.org/officeDocument/2006/relationships/slide" Target="slides/slide69.xml" />
  <Relationship Id="rId71" Type="http://schemas.openxmlformats.org/officeDocument/2006/relationships/slide" Target="slides/slide70.xml" />
  <Relationship Id="rId72" Type="http://schemas.openxmlformats.org/officeDocument/2006/relationships/slide" Target="slides/slide71.xml" />
  <Relationship Id="rId73" Type="http://schemas.openxmlformats.org/officeDocument/2006/relationships/slide" Target="slides/slide72.xml" />
  <Relationship Id="rId74" Type="http://schemas.openxmlformats.org/officeDocument/2006/relationships/notesMaster" Target="notesMasters/notesMaster1.xml" />
  <Relationship Id="rId77" Type="http://schemas.openxmlformats.org/officeDocument/2006/relationships/theme" Target="theme/theme1.xml" />
  <Relationship Id="rId75" Type="http://schemas.openxmlformats.org/officeDocument/2006/relationships/presProps" Target="presProps.xml" />
  <Relationship Id="rId1" Type="http://schemas.openxmlformats.org/officeDocument/2006/relationships/slideMaster" Target="slideMasters/slideMaster1.xml" />
  <Relationship Id="rId78" Type="http://schemas.openxmlformats.org/officeDocument/2006/relationships/tableStyles" Target="tableStyles.xml" />
  <Relationship Id="rId76" Type="http://schemas.openxmlformats.org/officeDocument/2006/relationships/viewProps" Target="viewProps.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8E3B6CF5-F60F-4474-8DF7-C2069D3FA482}" type="datetimeFigureOut">
              <a:rPr lang="en-US" smtClean="0"/>
              <a:t/>
            </a:fld>
            <a:endParaRPr lang="en-US" dirty="0"/>
          </a:p>
        </p:txBody>
      </p:sp>
      <p:sp>
        <p:nvSpPr>
          <p:cNvPr id="4" name="Slide Image Placeholder 3"/>
          <p:cNvSpPr>
            <a:spLocks noGrp="1" noRot="1" noChangeAspect="1"/>
          </p:cNvSpPr>
          <p:nvPr>
            <p:ph type="sldImg" idx="2"/>
          </p:nvPr>
        </p:nvSpPr>
        <p:spPr>
          <a:xfrm>
            <a:off x="704850" y="1154113"/>
            <a:ext cx="55403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723B44AB-276D-4CEE-83DE-0F490C00627F}" type="slidenum">
              <a:rPr lang="en-US" smtClean="0"/>
              <a:t>‹#›</a:t>
            </a:fld>
            <a:endParaRPr lang="en-US" dirty="0"/>
          </a:p>
        </p:txBody>
      </p:sp>
    </p:spTree>
    <p:extLst>
      <p:ext uri="{BB962C8B-B14F-4D97-AF65-F5344CB8AC3E}">
        <p14:creationId xmlns:p14="http://schemas.microsoft.com/office/powerpoint/2010/main" val="2569469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31.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44.xml" />
  <Relationship Id="rId1" Type="http://schemas.openxmlformats.org/officeDocument/2006/relationships/notesMaster" Target="../notesMasters/notesMaster1.xml" />
</Relationships>
</file>

<file path=ppt/notesSlides/_rels/notesSlide4.xml.rels>&#65279;<?xml version="1.0" encoding="UTF-8" standalone="yes"?>
<Relationships xmlns="http://schemas.openxmlformats.org/package/2006/relationships">
  <Relationship Id="rId2" Type="http://schemas.openxmlformats.org/officeDocument/2006/relationships/slide" Target="../slides/slide53.xml" />
  <Relationship Id="rId1" Type="http://schemas.openxmlformats.org/officeDocument/2006/relationships/notesMaster" Target="../notesMasters/notesMaster1.xml" />
</Relationships>
</file>

<file path=ppt/notesSlides/_rels/notesSlide5.xml.rels>&#65279;<?xml version="1.0" encoding="UTF-8" standalone="yes"?>
<Relationships xmlns="http://schemas.openxmlformats.org/package/2006/relationships">
  <Relationship Id="rId2" Type="http://schemas.openxmlformats.org/officeDocument/2006/relationships/slide" Target="../slides/slide68.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1154113"/>
            <a:ext cx="5540375" cy="31178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60E7223-C27E-45C2-8A2E-03F43FB5BB80}" type="slidenum">
              <a:rPr lang="en-US" smtClean="0"/>
              <a:pPr>
                <a:defRPr/>
              </a:pPr>
              <a:t>2</a:t>
            </a:fld>
            <a:endParaRPr lang="en-US" dirty="0"/>
          </a:p>
        </p:txBody>
      </p:sp>
    </p:spTree>
    <p:extLst>
      <p:ext uri="{BB962C8B-B14F-4D97-AF65-F5344CB8AC3E}">
        <p14:creationId xmlns:p14="http://schemas.microsoft.com/office/powerpoint/2010/main" val="3976085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1154113"/>
            <a:ext cx="5540375" cy="31178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60E7223-C27E-45C2-8A2E-03F43FB5BB80}" type="slidenum">
              <a:rPr lang="en-US" smtClean="0"/>
              <a:pPr>
                <a:defRPr/>
              </a:pPr>
              <a:t>30</a:t>
            </a:fld>
            <a:endParaRPr lang="en-US" dirty="0"/>
          </a:p>
        </p:txBody>
      </p:sp>
    </p:spTree>
    <p:extLst>
      <p:ext uri="{BB962C8B-B14F-4D97-AF65-F5344CB8AC3E}">
        <p14:creationId xmlns:p14="http://schemas.microsoft.com/office/powerpoint/2010/main" val="3976085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1154113"/>
            <a:ext cx="5540375" cy="31178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60E7223-C27E-45C2-8A2E-03F43FB5BB80}" type="slidenum">
              <a:rPr lang="en-US" smtClean="0"/>
              <a:pPr>
                <a:defRPr/>
              </a:pPr>
              <a:t>43</a:t>
            </a:fld>
            <a:endParaRPr lang="en-US" dirty="0"/>
          </a:p>
        </p:txBody>
      </p:sp>
    </p:spTree>
    <p:extLst>
      <p:ext uri="{BB962C8B-B14F-4D97-AF65-F5344CB8AC3E}">
        <p14:creationId xmlns:p14="http://schemas.microsoft.com/office/powerpoint/2010/main" val="3976085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1154113"/>
            <a:ext cx="5540375" cy="31178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4916">
              <a:defRPr/>
            </a:pPr>
            <a:fld id="{860E7223-C27E-45C2-8A2E-03F43FB5BB80}" type="slidenum">
              <a:rPr lang="en-US">
                <a:solidFill>
                  <a:prstClr val="black"/>
                </a:solidFill>
                <a:latin typeface="Calibri" panose="020F0502020204030204"/>
              </a:rPr>
              <a:pPr defTabSz="924916">
                <a:defRPr/>
              </a:pPr>
              <a:t>52</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674378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1154113"/>
            <a:ext cx="5540375" cy="31178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24916" rtl="0" eaLnBrk="1" fontAlgn="auto" latinLnBrk="0" hangingPunct="1">
              <a:lnSpc>
                <a:spcPct val="100000"/>
              </a:lnSpc>
              <a:spcBef>
                <a:spcPts val="0"/>
              </a:spcBef>
              <a:spcAft>
                <a:spcPts val="0"/>
              </a:spcAft>
              <a:buClrTx/>
              <a:buSzTx/>
              <a:buFontTx/>
              <a:buNone/>
              <a:tabLst/>
              <a:defRPr/>
            </a:pPr>
            <a:fld id="{860E7223-C27E-45C2-8A2E-03F43FB5BB80}"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24916" rtl="0" eaLnBrk="1" fontAlgn="auto" latinLnBrk="0" hangingPunct="1">
                <a:lnSpc>
                  <a:spcPct val="100000"/>
                </a:lnSpc>
                <a:spcBef>
                  <a:spcPts val="0"/>
                </a:spcBef>
                <a:spcAft>
                  <a:spcPts val="0"/>
                </a:spcAft>
                <a:buClrTx/>
                <a:buSzTx/>
                <a:buFontTx/>
                <a:buNone/>
                <a:tabLst/>
                <a:defRPr/>
              </a:pPr>
              <a:t>67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8281427"/>
      </p:ext>
    </p:extLst>
  </p:cSld>
  <p:clrMapOvr>
    <a:masterClrMapping/>
  </p:clrMapOvr>
</p:notes>
</file>

<file path=ppt/slideLayouts/_rels/slideLayout1.xml.rels>&#65279;<?xml version="1.0" encoding="UTF-8" standalone="yes"?>
<Relationships xmlns="http://schemas.openxmlformats.org/package/2006/relationships">
  <Relationship Id="rId2" Type="http://schemas.openxmlformats.org/officeDocument/2006/relationships/image" Target="../media/image2.jpeg" />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2" Type="http://schemas.openxmlformats.org/officeDocument/2006/relationships/image" Target="../media/image3.jpeg" />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26923158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288389" y="1800665"/>
            <a:ext cx="8496887" cy="1828800"/>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288389" y="3812346"/>
            <a:ext cx="8496887" cy="865163"/>
          </a:xfrm>
        </p:spPr>
        <p:txBody>
          <a:bodyPr>
            <a:normAutofit/>
          </a:bodyPr>
          <a:lstStyle>
            <a:lvl1pPr marL="0" indent="0" algn="l">
              <a:buNone/>
              <a:defRPr sz="2400">
                <a:solidFill>
                  <a:schemeClr val="accent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444881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9490" y="205980"/>
            <a:ext cx="6639951" cy="870069"/>
          </a:xfrm>
        </p:spPr>
        <p:txBody>
          <a:bodyPr>
            <a:normAutofit/>
          </a:bodyPr>
          <a:lstStyle>
            <a:lvl1pPr>
              <a:defRPr sz="1900" b="1"/>
            </a:lvl1pPr>
          </a:lstStyle>
          <a:p>
            <a:r>
              <a:rPr lang="en-US" dirty="0" smtClean="0"/>
              <a:t>Click to edit Master title style</a:t>
            </a:r>
            <a:endParaRPr lang="en-US" dirty="0"/>
          </a:p>
        </p:txBody>
      </p:sp>
      <p:sp>
        <p:nvSpPr>
          <p:cNvPr id="3" name="Content Placeholder 2"/>
          <p:cNvSpPr>
            <a:spLocks noGrp="1"/>
          </p:cNvSpPr>
          <p:nvPr>
            <p:ph idx="1" hasCustomPrompt="1"/>
          </p:nvPr>
        </p:nvSpPr>
        <p:spPr>
          <a:xfrm>
            <a:off x="309490" y="1076048"/>
            <a:ext cx="8539089" cy="3697288"/>
          </a:xfrm>
        </p:spPr>
        <p:txBody>
          <a:bodyPr>
            <a:noAutofit/>
          </a:bodyPr>
          <a:lstStyle>
            <a:lvl1pPr marL="342891" indent="-342891">
              <a:spcBef>
                <a:spcPts val="600"/>
              </a:spcBef>
              <a:spcAft>
                <a:spcPts val="300"/>
              </a:spcAft>
              <a:buFont typeface="Wingdings" panose="05000000000000000000" pitchFamily="2" charset="2"/>
              <a:buChar char="Ø"/>
              <a:defRPr sz="1800"/>
            </a:lvl1pPr>
            <a:lvl2pPr marL="742932" indent="-285744">
              <a:spcBef>
                <a:spcPts val="600"/>
              </a:spcBef>
              <a:buFont typeface="Corbel" panose="020B0503020204020204" pitchFamily="34" charset="0"/>
              <a:buChar char="»"/>
              <a:defRPr sz="1600"/>
            </a:lvl2pPr>
            <a:lvl3pPr marL="1142971" indent="-228594">
              <a:spcBef>
                <a:spcPts val="600"/>
              </a:spcBef>
              <a:buFont typeface="Wingdings" panose="05000000000000000000" pitchFamily="2" charset="2"/>
              <a:buChar char="Ø"/>
              <a:defRPr sz="1600"/>
            </a:lvl3pPr>
            <a:lvl4pPr marL="1371566" indent="0">
              <a:spcBef>
                <a:spcPts val="600"/>
              </a:spcBef>
              <a:buNone/>
              <a:defRPr sz="1600"/>
            </a:lvl4pPr>
            <a:lvl5pPr>
              <a:spcBef>
                <a:spcPts val="600"/>
              </a:spcBef>
              <a:defRPr sz="160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323772322"/>
      </p:ext>
    </p:extLst>
  </p:cSld>
  <p:clrMapOvr>
    <a:masterClrMapping/>
  </p:clrMapOvr>
  <p:timing>
    <p:tnLst>
      <p:par>
        <p:cTn id="1" dur="indefinite" restart="never" nodeType="tmRoot"/>
      </p:par>
    </p:tnLst>
  </p:timing>
</p:sldLayout>
</file>

<file path=ppt/slideMasters/_rels/slideMaster1.xml.rels>&#65279;<?xml version="1.0" encoding="UTF-8" standalone="yes"?>
<Relationships xmlns="http://schemas.openxmlformats.org/package/2006/relationships">
  <Relationship Id="rId3" Type="http://schemas.openxmlformats.org/officeDocument/2006/relationships/slideLayout" Target="../slideLayouts/slideLayout3.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5" Type="http://schemas.openxmlformats.org/officeDocument/2006/relationships/image" Target="../media/image1.jpeg" />
  <Relationship Id="rId4" Type="http://schemas.openxmlformats.org/officeDocument/2006/relationships/theme" Target="../theme/theme1.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Placeholder 1"/>
          <p:cNvSpPr>
            <a:spLocks noGrp="1"/>
          </p:cNvSpPr>
          <p:nvPr>
            <p:ph type="title"/>
          </p:nvPr>
        </p:nvSpPr>
        <p:spPr>
          <a:xfrm>
            <a:off x="309490" y="205979"/>
            <a:ext cx="8539089" cy="67712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09490" y="883101"/>
            <a:ext cx="8539089" cy="386506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9"/>
          <p:cNvSpPr/>
          <p:nvPr userDrawn="1"/>
        </p:nvSpPr>
        <p:spPr>
          <a:xfrm>
            <a:off x="7441035" y="4848839"/>
            <a:ext cx="1493240" cy="29466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fld id="{FEF87480-63D6-4D07-A884-D09704CF9A48}" type="slidenum">
              <a:rPr lang="en-US" sz="1200" smtClean="0"/>
              <a:pPr algn="r"/>
              <a:t>‹#›</a:t>
            </a:fld>
            <a:endParaRPr lang="en-US" sz="1200" dirty="0"/>
          </a:p>
        </p:txBody>
      </p:sp>
    </p:spTree>
    <p:extLst>
      <p:ext uri="{BB962C8B-B14F-4D97-AF65-F5344CB8AC3E}">
        <p14:creationId xmlns:p14="http://schemas.microsoft.com/office/powerpoint/2010/main" val="836440618"/>
      </p:ext>
    </p:extLst>
  </p:cSld>
  <p:clrMap bg1="lt1" tx1="dk1" bg2="lt2" tx2="dk2" accent1="accent1" accent2="accent2" accent3="accent3" accent4="accent4" accent5="accent5" accent6="accent6" hlink="hlink" folHlink="folHlink"/>
  <p:sldLayoutIdLst>
    <p:sldLayoutId id="2147483678" r:id="rId1"/>
    <p:sldLayoutId id="2147483672" r:id="rId2"/>
    <p:sldLayoutId id="2147483673" r:id="rId3"/>
  </p:sldLayoutIdLst>
  <p:transition>
    <p:fade/>
  </p:transition>
  <p:timing>
    <p:tnLst>
      <p:par>
        <p:cTn id="1" dur="indefinite" restart="never" nodeType="tmRoot"/>
      </p:par>
    </p:tnLst>
  </p:timing>
  <p:hf hdr="0" dt="0"/>
  <p:txStyles>
    <p:titleStyle>
      <a:lvl1pPr algn="l" defTabSz="457189" rtl="0" eaLnBrk="1" latinLnBrk="0" hangingPunct="1">
        <a:spcBef>
          <a:spcPct val="0"/>
        </a:spcBef>
        <a:buNone/>
        <a:defRPr sz="1900" kern="1200">
          <a:solidFill>
            <a:schemeClr val="bg1"/>
          </a:solidFill>
          <a:latin typeface="+mj-lt"/>
          <a:ea typeface="+mj-ea"/>
          <a:cs typeface="+mj-cs"/>
        </a:defRPr>
      </a:lvl1pPr>
    </p:titleStyle>
    <p:bodyStyle>
      <a:lvl1pPr marL="342891" indent="-342891" algn="l" defTabSz="457189" rtl="0" eaLnBrk="1" latinLnBrk="0" hangingPunct="1">
        <a:spcBef>
          <a:spcPts val="600"/>
        </a:spcBef>
        <a:spcAft>
          <a:spcPts val="300"/>
        </a:spcAft>
        <a:buClr>
          <a:schemeClr val="accent1"/>
        </a:buClr>
        <a:buFont typeface="Arial" charset="0"/>
        <a:buChar char="•"/>
        <a:defRPr sz="1800" kern="1200">
          <a:solidFill>
            <a:schemeClr val="tx2"/>
          </a:solidFill>
          <a:latin typeface="+mn-lt"/>
          <a:ea typeface="+mn-ea"/>
          <a:cs typeface="+mn-cs"/>
        </a:defRPr>
      </a:lvl1pPr>
      <a:lvl2pPr marL="742932" indent="-285744" algn="l" defTabSz="457189" rtl="0" eaLnBrk="1" latinLnBrk="0" hangingPunct="1">
        <a:spcBef>
          <a:spcPts val="600"/>
        </a:spcBef>
        <a:buClr>
          <a:schemeClr val="accent1"/>
        </a:buClr>
        <a:buFont typeface="Arial" charset="0"/>
        <a:buChar char="•"/>
        <a:defRPr sz="1600" kern="1200">
          <a:solidFill>
            <a:schemeClr val="tx2"/>
          </a:solidFill>
          <a:latin typeface="+mn-lt"/>
          <a:ea typeface="+mn-ea"/>
          <a:cs typeface="+mn-cs"/>
        </a:defRPr>
      </a:lvl2pPr>
      <a:lvl3pPr marL="1142971" indent="-228594" algn="l" defTabSz="457189" rtl="0" eaLnBrk="1" latinLnBrk="0" hangingPunct="1">
        <a:spcBef>
          <a:spcPts val="600"/>
        </a:spcBef>
        <a:buClr>
          <a:schemeClr val="accent1"/>
        </a:buClr>
        <a:buFont typeface="Arial" charset="0"/>
        <a:buChar char="•"/>
        <a:defRPr sz="1600" kern="1200">
          <a:solidFill>
            <a:schemeClr val="tx2"/>
          </a:solidFill>
          <a:latin typeface="+mn-lt"/>
          <a:ea typeface="+mn-ea"/>
          <a:cs typeface="+mn-cs"/>
        </a:defRPr>
      </a:lvl3pPr>
      <a:lvl4pPr marL="1600160" indent="-228594" algn="l" defTabSz="457189" rtl="0" eaLnBrk="1" latinLnBrk="0" hangingPunct="1">
        <a:spcBef>
          <a:spcPts val="600"/>
        </a:spcBef>
        <a:buClr>
          <a:schemeClr val="accent1"/>
        </a:buClr>
        <a:buFont typeface="Arial" charset="0"/>
        <a:buChar char="•"/>
        <a:defRPr sz="1600" kern="1200">
          <a:solidFill>
            <a:schemeClr val="tx2"/>
          </a:solidFill>
          <a:latin typeface="+mn-lt"/>
          <a:ea typeface="+mn-ea"/>
          <a:cs typeface="+mn-cs"/>
        </a:defRPr>
      </a:lvl4pPr>
      <a:lvl5pPr marL="2057349" indent="-228594" algn="l" defTabSz="457189" rtl="0" eaLnBrk="1" latinLnBrk="0" hangingPunct="1">
        <a:spcBef>
          <a:spcPts val="600"/>
        </a:spcBef>
        <a:buClr>
          <a:schemeClr val="accent1"/>
        </a:buClr>
        <a:buFont typeface="Arial" charset="0"/>
        <a:buChar char="•"/>
        <a:defRPr sz="1600" kern="1200">
          <a:solidFill>
            <a:schemeClr val="tx2"/>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11.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12.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13.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14.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15.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16.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17.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18.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19.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0.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21.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22.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23.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24.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25.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26.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27.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28.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29.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3.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3.xml" />
</Relationships>
</file>

<file path=ppt/slides/_rels/slide30.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31.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3.xml" />
</Relationships>
</file>

<file path=ppt/slides/_rels/slide32.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33.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34.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35.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36.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37.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38.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39.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40.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41.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42.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43.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44.xml.rels>&#65279;<?xml version="1.0" encoding="UTF-8" standalone="yes"?>
<Relationships xmlns="http://schemas.openxmlformats.org/package/2006/relationships">
  <Relationship Id="rId2" Type="http://schemas.openxmlformats.org/officeDocument/2006/relationships/notesSlide" Target="../notesSlides/notesSlide3.xml" />
  <Relationship Id="rId1" Type="http://schemas.openxmlformats.org/officeDocument/2006/relationships/slideLayout" Target="../slideLayouts/slideLayout3.xml" />
</Relationships>
</file>

<file path=ppt/slides/_rels/slide45.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46.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47.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48.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49.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5.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50.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51.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52.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53.xml.rels>&#65279;<?xml version="1.0" encoding="UTF-8" standalone="yes"?>
<Relationships xmlns="http://schemas.openxmlformats.org/package/2006/relationships">
  <Relationship Id="rId2" Type="http://schemas.openxmlformats.org/officeDocument/2006/relationships/notesSlide" Target="../notesSlides/notesSlide4.xml" />
  <Relationship Id="rId1" Type="http://schemas.openxmlformats.org/officeDocument/2006/relationships/slideLayout" Target="../slideLayouts/slideLayout3.xml" />
</Relationships>
</file>

<file path=ppt/slides/_rels/slide54.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55.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56.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57.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58.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59.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6.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60.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61.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62.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63.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64.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65.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66.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67.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68.xml.rels>&#65279;<?xml version="1.0" encoding="UTF-8" standalone="yes"?>
<Relationships xmlns="http://schemas.openxmlformats.org/package/2006/relationships">
  <Relationship Id="rId2" Type="http://schemas.openxmlformats.org/officeDocument/2006/relationships/notesSlide" Target="../notesSlides/notesSlide5.xml" />
  <Relationship Id="rId1" Type="http://schemas.openxmlformats.org/officeDocument/2006/relationships/slideLayout" Target="../slideLayouts/slideLayout3.xml" />
</Relationships>
</file>

<file path=ppt/slides/_rels/slide69.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7.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70.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71.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72.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8.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9.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5719764"/>
            <a:ext cx="1750219" cy="185737"/>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lang="en-US" sz="800" dirty="0">
                <a:latin typeface="Arial" panose="020B0604020202020204" pitchFamily="34" charset="0"/>
                <a:cs typeface="Arial" panose="020B0604020202020204" pitchFamily="34" charset="0"/>
              </a:rPr>
              <a:t>135019662</a:t>
            </a:r>
          </a:p>
        </p:txBody>
      </p:sp>
    </p:spTree>
    <p:extLst>
      <p:ext uri="{BB962C8B-B14F-4D97-AF65-F5344CB8AC3E}">
        <p14:creationId xmlns:p14="http://schemas.microsoft.com/office/powerpoint/2010/main" val="608327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Nahas v. Shore Medical Center (No. 13-6537) D.N.J. </a:t>
            </a:r>
            <a:br>
              <a:rPr lang="en-US" dirty="0" smtClean="0"/>
            </a:br>
            <a:r>
              <a:rPr lang="en-US" dirty="0" smtClean="0"/>
              <a:t>(April 27,2018) (cont'd)</a:t>
            </a:r>
            <a:endParaRPr lang="en-US" dirty="0"/>
          </a:p>
        </p:txBody>
      </p:sp>
      <p:sp>
        <p:nvSpPr>
          <p:cNvPr id="3" name="Content Placeholder 2"/>
          <p:cNvSpPr>
            <a:spLocks noGrp="1"/>
          </p:cNvSpPr>
          <p:nvPr>
            <p:ph idx="1"/>
          </p:nvPr>
        </p:nvSpPr>
        <p:spPr/>
        <p:txBody>
          <a:bodyPr/>
          <a:lstStyle/>
          <a:p>
            <a:pPr lvl="1"/>
            <a:r>
              <a:rPr lang="en-US" dirty="0" smtClean="0"/>
              <a:t>The court then engaged in a detailed analysis looking at decisions from around the country to determine whether there have been any decisions which have addressed the question of whether MECs can sue and be sued.  It noted that most cases are brought against individual physician members, including those members on an MEC in addition to the hospital itself, rather than specifically against the MEC.</a:t>
            </a:r>
          </a:p>
          <a:p>
            <a:pPr lvl="1"/>
            <a:r>
              <a:rPr lang="en-US" dirty="0" smtClean="0"/>
              <a:t>In its review of prior New Jersey state court decisions, the federal district court reached the conclusion that the MEC qualifies as a voluntary unincorporated association.  Furthermore, because it is recognized as a collective entity, governed by a set of formal hospital bylaws, and authorized to make recommendations to the hospital and are viewed as a separate “profession review body under HCQIA”, the court concluded that “the MEC has the capacity to sue or be sued, but [the court] expresses no opinion whatsoever on what claims may be brought against it.”</a:t>
            </a:r>
          </a:p>
          <a:p>
            <a:endParaRPr lang="en-US" dirty="0"/>
          </a:p>
        </p:txBody>
      </p:sp>
    </p:spTree>
    <p:extLst>
      <p:ext uri="{BB962C8B-B14F-4D97-AF65-F5344CB8AC3E}">
        <p14:creationId xmlns:p14="http://schemas.microsoft.com/office/powerpoint/2010/main" val="17358330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Nahas v. Shore Medical Center (No. 13-6537) D.N.J. </a:t>
            </a:r>
            <a:br>
              <a:rPr lang="en-US" dirty="0" smtClean="0"/>
            </a:br>
            <a:r>
              <a:rPr lang="en-US" dirty="0" smtClean="0"/>
              <a:t>(April 27,2018) (cont’d)</a:t>
            </a:r>
            <a:endParaRPr lang="en-US" dirty="0"/>
          </a:p>
        </p:txBody>
      </p:sp>
      <p:sp>
        <p:nvSpPr>
          <p:cNvPr id="3" name="Content Placeholder 2"/>
          <p:cNvSpPr>
            <a:spLocks noGrp="1"/>
          </p:cNvSpPr>
          <p:nvPr>
            <p:ph idx="1"/>
          </p:nvPr>
        </p:nvSpPr>
        <p:spPr>
          <a:xfrm>
            <a:off x="309490" y="968893"/>
            <a:ext cx="8539089" cy="3697288"/>
          </a:xfrm>
        </p:spPr>
        <p:txBody>
          <a:bodyPr/>
          <a:lstStyle/>
          <a:p>
            <a:r>
              <a:rPr lang="en-US" dirty="0" smtClean="0"/>
              <a:t>Lessons Learned</a:t>
            </a:r>
          </a:p>
          <a:p>
            <a:pPr lvl="1"/>
            <a:r>
              <a:rPr lang="en-US" dirty="0" smtClean="0"/>
              <a:t>This decision is not binding in other jurisdictions and flies in the face of other decisions in which the medical staff, the MEC and other physician committees, when making recommendations to a board of directors, are seen as a single entity under federal antitrust laws.  </a:t>
            </a:r>
          </a:p>
          <a:p>
            <a:pPr lvl="1"/>
            <a:r>
              <a:rPr lang="en-US" dirty="0" smtClean="0"/>
              <a:t>Will this decision have a chilling effect on future MEC recommendations or interests in serving on the MEC?</a:t>
            </a:r>
          </a:p>
          <a:p>
            <a:pPr lvl="1"/>
            <a:r>
              <a:rPr lang="en-US" dirty="0" smtClean="0"/>
              <a:t>Even more interesting is the court’s determination that an MEC can also sue, which suggests that it may bring a lawsuit against a hospital should it disagree with the board of directors regarding a particular decision.</a:t>
            </a:r>
          </a:p>
          <a:p>
            <a:pPr lvl="1"/>
            <a:r>
              <a:rPr lang="en-US" dirty="0" smtClean="0"/>
              <a:t>The decision also raises the question of whether the entire medical staff can be considered a voluntary unincorporated association with the ability to sue and be sued.</a:t>
            </a:r>
          </a:p>
          <a:p>
            <a:pPr lvl="1"/>
            <a:endParaRPr lang="en-US" dirty="0"/>
          </a:p>
        </p:txBody>
      </p:sp>
    </p:spTree>
    <p:extLst>
      <p:ext uri="{BB962C8B-B14F-4D97-AF65-F5344CB8AC3E}">
        <p14:creationId xmlns:p14="http://schemas.microsoft.com/office/powerpoint/2010/main" val="13647170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Cousino v. Mercy St. Vincent Medical Center (No. L-17-1218) Ohio Ct. App. (April 20, 2018)</a:t>
            </a:r>
            <a:endParaRPr lang="en-US" dirty="0"/>
          </a:p>
        </p:txBody>
      </p:sp>
      <p:sp>
        <p:nvSpPr>
          <p:cNvPr id="3" name="Content Placeholder 2"/>
          <p:cNvSpPr>
            <a:spLocks noGrp="1"/>
          </p:cNvSpPr>
          <p:nvPr>
            <p:ph idx="1"/>
          </p:nvPr>
        </p:nvSpPr>
        <p:spPr>
          <a:xfrm>
            <a:off x="309490" y="1076047"/>
            <a:ext cx="8539089" cy="3995427"/>
          </a:xfrm>
        </p:spPr>
        <p:txBody>
          <a:bodyPr>
            <a:noAutofit/>
          </a:bodyPr>
          <a:lstStyle/>
          <a:p>
            <a:pPr>
              <a:spcBef>
                <a:spcPts val="0"/>
              </a:spcBef>
              <a:spcAft>
                <a:spcPts val="0"/>
              </a:spcAft>
            </a:pPr>
            <a:r>
              <a:rPr lang="en-US" dirty="0" smtClean="0"/>
              <a:t>Background</a:t>
            </a:r>
          </a:p>
          <a:p>
            <a:pPr lvl="1"/>
            <a:r>
              <a:rPr lang="en-US" dirty="0" smtClean="0"/>
              <a:t>Case involves a medical malpractice claim against the hospital arguing that it had negligently credentialed the pediatric cardiologist who had performed a cardiac catheterization on the plaintiff's child.</a:t>
            </a:r>
          </a:p>
          <a:p>
            <a:pPr lvl="1"/>
            <a:r>
              <a:rPr lang="en-US" dirty="0" smtClean="0"/>
              <a:t>During discovery, the hospital opposed the plaintiff’s efforts to obtain information what the hospital argued was privileged under Ohio’s peer review statute and submitted two separate affidavits in support of its argument.</a:t>
            </a:r>
          </a:p>
          <a:p>
            <a:pPr lvl="1"/>
            <a:r>
              <a:rPr lang="en-US" dirty="0" smtClean="0"/>
              <a:t>Although the trial court established that the hospital had met the definition of a “peer review committee” and that the responsive documents to the request were created exclusively by and for the use of the committee and thus were privileged, the hospital failed to provide evidence that “there is not a personnel file or other responsive documents outside of the credentialing file”.  It subsequently ordered the hospital to produce a long.</a:t>
            </a:r>
          </a:p>
        </p:txBody>
      </p:sp>
    </p:spTree>
    <p:extLst>
      <p:ext uri="{BB962C8B-B14F-4D97-AF65-F5344CB8AC3E}">
        <p14:creationId xmlns:p14="http://schemas.microsoft.com/office/powerpoint/2010/main" val="37627562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Cousino v. Mercy St. Vincent Medical Center (No. L-17-1218) Ohio Ct. App. (April 20, 2018) (cont’d)</a:t>
            </a:r>
            <a:endParaRPr lang="en-US" dirty="0"/>
          </a:p>
        </p:txBody>
      </p:sp>
      <p:sp>
        <p:nvSpPr>
          <p:cNvPr id="3" name="Content Placeholder 2"/>
          <p:cNvSpPr>
            <a:spLocks noGrp="1"/>
          </p:cNvSpPr>
          <p:nvPr>
            <p:ph idx="1"/>
          </p:nvPr>
        </p:nvSpPr>
        <p:spPr/>
        <p:txBody>
          <a:bodyPr>
            <a:noAutofit/>
          </a:bodyPr>
          <a:lstStyle/>
          <a:p>
            <a:pPr marL="457189" lvl="1" indent="0">
              <a:buClr>
                <a:srgbClr val="F7931D"/>
              </a:buClr>
              <a:buNone/>
            </a:pPr>
            <a:r>
              <a:rPr lang="en-US" dirty="0">
                <a:solidFill>
                  <a:srgbClr val="203861"/>
                </a:solidFill>
              </a:rPr>
              <a:t>list of documents, including the physician’s personnel file, documents relating to any disciplinary actions taken against the decision, as well as communications relating to such actions</a:t>
            </a:r>
            <a:endParaRPr lang="en-US" dirty="0" smtClean="0">
              <a:solidFill>
                <a:srgbClr val="203861"/>
              </a:solidFill>
            </a:endParaRPr>
          </a:p>
          <a:p>
            <a:pPr>
              <a:buClr>
                <a:srgbClr val="F7931D"/>
              </a:buClr>
            </a:pPr>
            <a:r>
              <a:rPr lang="en-US" dirty="0" smtClean="0">
                <a:solidFill>
                  <a:srgbClr val="203861"/>
                </a:solidFill>
              </a:rPr>
              <a:t>Decision</a:t>
            </a:r>
          </a:p>
          <a:p>
            <a:pPr lvl="1">
              <a:buClr>
                <a:srgbClr val="F7931D"/>
              </a:buClr>
            </a:pPr>
            <a:r>
              <a:rPr lang="en-US" dirty="0" smtClean="0">
                <a:solidFill>
                  <a:srgbClr val="203861"/>
                </a:solidFill>
              </a:rPr>
              <a:t>Under </a:t>
            </a:r>
            <a:r>
              <a:rPr lang="en-US" dirty="0">
                <a:solidFill>
                  <a:srgbClr val="203861"/>
                </a:solidFill>
              </a:rPr>
              <a:t>the state statute, all documents generated by or exclusively for a peer review committee are privileged and immune from discovery.  </a:t>
            </a:r>
          </a:p>
          <a:p>
            <a:pPr lvl="1"/>
            <a:r>
              <a:rPr lang="en-US" dirty="0" smtClean="0"/>
              <a:t>In addition, the statute also protects any documents that are maintained in the peer review committee’s records that are generated by an “original source” other than the committee itself and then produced or presented to a peer review committee.</a:t>
            </a:r>
          </a:p>
          <a:p>
            <a:pPr lvl="1"/>
            <a:r>
              <a:rPr lang="en-US" dirty="0" smtClean="0"/>
              <a:t>The court also noted, however, that the hospital made reference to documents created by a peer review or credentials committee that are placed in each “physician’s file” suggesting that such a file may be separate and distinct from a “credentialing file”.</a:t>
            </a:r>
          </a:p>
        </p:txBody>
      </p:sp>
    </p:spTree>
    <p:extLst>
      <p:ext uri="{BB962C8B-B14F-4D97-AF65-F5344CB8AC3E}">
        <p14:creationId xmlns:p14="http://schemas.microsoft.com/office/powerpoint/2010/main" val="20050770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Cousino v. Mercy St. Vincent Medical Center (No. L-17-1218) Ohio Ct. App. (April 20, 2018) (cont’d)</a:t>
            </a:r>
            <a:endParaRPr lang="en-US" dirty="0"/>
          </a:p>
        </p:txBody>
      </p:sp>
      <p:sp>
        <p:nvSpPr>
          <p:cNvPr id="3" name="Content Placeholder 2"/>
          <p:cNvSpPr>
            <a:spLocks noGrp="1"/>
          </p:cNvSpPr>
          <p:nvPr>
            <p:ph idx="1"/>
          </p:nvPr>
        </p:nvSpPr>
        <p:spPr/>
        <p:txBody>
          <a:bodyPr/>
          <a:lstStyle/>
          <a:p>
            <a:pPr lvl="1"/>
            <a:r>
              <a:rPr lang="en-US" dirty="0" smtClean="0"/>
              <a:t>Consequently, for any responsive documents outside of the credentialing file which the hospital claims are privileged, the hospital must establish that each was generated by or exclusively for the use of the peer review committee through an affidavit and by submitting the disputed documents to the court for an in camera review.  The hospital cannot merely assert a general statement that the materials outside of the file are privileged.</a:t>
            </a:r>
          </a:p>
          <a:p>
            <a:r>
              <a:rPr lang="en-US" dirty="0" smtClean="0"/>
              <a:t>Lessons Learned</a:t>
            </a:r>
          </a:p>
          <a:p>
            <a:pPr lvl="1"/>
            <a:r>
              <a:rPr lang="en-US" dirty="0" smtClean="0"/>
              <a:t>MSPs must be very familiar with your state and/or federal peer review privilege, how the statute is interpreted, and how it affects MSP responsibilities.</a:t>
            </a:r>
          </a:p>
          <a:p>
            <a:pPr lvl="1"/>
            <a:r>
              <a:rPr lang="en-US" dirty="0" smtClean="0"/>
              <a:t>Hospitals are required to prepare detailed logs to support privilege claim for each document .</a:t>
            </a:r>
          </a:p>
        </p:txBody>
      </p:sp>
    </p:spTree>
    <p:extLst>
      <p:ext uri="{BB962C8B-B14F-4D97-AF65-F5344CB8AC3E}">
        <p14:creationId xmlns:p14="http://schemas.microsoft.com/office/powerpoint/2010/main" val="20050770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Cousino v. Mercy St. Vincent Medical Center (No. L-17-1218) Ohio Ct. App. (April 20, 2018) (cont’d)</a:t>
            </a:r>
            <a:endParaRPr lang="en-US" dirty="0"/>
          </a:p>
        </p:txBody>
      </p:sp>
      <p:sp>
        <p:nvSpPr>
          <p:cNvPr id="3" name="Content Placeholder 2"/>
          <p:cNvSpPr>
            <a:spLocks noGrp="1"/>
          </p:cNvSpPr>
          <p:nvPr>
            <p:ph idx="1"/>
          </p:nvPr>
        </p:nvSpPr>
        <p:spPr/>
        <p:txBody>
          <a:bodyPr/>
          <a:lstStyle/>
          <a:p>
            <a:pPr lvl="1"/>
            <a:r>
              <a:rPr lang="en-US" dirty="0"/>
              <a:t>Most hospitals and medical staffs have a physician “credentialing file” and a “quality file”.  It is important that you not comingle this information so as to inadvertently turn over privileged information when providing a copy of the credentials file in response to a discovery dispute</a:t>
            </a:r>
            <a:r>
              <a:rPr lang="en-US" dirty="0" smtClean="0"/>
              <a:t>.</a:t>
            </a:r>
          </a:p>
          <a:p>
            <a:pPr lvl="1"/>
            <a:r>
              <a:rPr lang="en-US" dirty="0" smtClean="0"/>
              <a:t>Credential files typically are not protected.</a:t>
            </a:r>
          </a:p>
          <a:p>
            <a:pPr lvl="1"/>
            <a:r>
              <a:rPr lang="en-US" dirty="0" smtClean="0"/>
              <a:t>You also should also be aware that employed physicians are entitled to a copy of their employment file. Privileged information, which normally is not made available to physicians unless there is a request for disciplinary action, placed in the employment file could be used against the hospital in an employment action or in a negligence lawsuit.</a:t>
            </a:r>
          </a:p>
          <a:p>
            <a:pPr lvl="1"/>
            <a:endParaRPr lang="en-US" dirty="0"/>
          </a:p>
        </p:txBody>
      </p:sp>
    </p:spTree>
    <p:extLst>
      <p:ext uri="{BB962C8B-B14F-4D97-AF65-F5344CB8AC3E}">
        <p14:creationId xmlns:p14="http://schemas.microsoft.com/office/powerpoint/2010/main" val="3573540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Reginelli v. Boggs (No. JS-25A-2017) Pa. Sup. Ct., </a:t>
            </a:r>
            <a:br>
              <a:rPr lang="en-US" dirty="0" smtClean="0"/>
            </a:br>
            <a:r>
              <a:rPr lang="en-US" dirty="0" smtClean="0"/>
              <a:t>(March 27, 2018)</a:t>
            </a:r>
            <a:endParaRPr lang="en-US" dirty="0"/>
          </a:p>
        </p:txBody>
      </p:sp>
      <p:sp>
        <p:nvSpPr>
          <p:cNvPr id="3" name="Content Placeholder 2"/>
          <p:cNvSpPr>
            <a:spLocks noGrp="1"/>
          </p:cNvSpPr>
          <p:nvPr>
            <p:ph idx="1"/>
          </p:nvPr>
        </p:nvSpPr>
        <p:spPr/>
        <p:txBody>
          <a:bodyPr/>
          <a:lstStyle/>
          <a:p>
            <a:r>
              <a:rPr lang="en-US" dirty="0" smtClean="0"/>
              <a:t>Background</a:t>
            </a:r>
          </a:p>
          <a:p>
            <a:pPr lvl="1"/>
            <a:r>
              <a:rPr lang="en-US" dirty="0" smtClean="0"/>
              <a:t>This is another medical malpractice action in which the plaintiff brought suit against a defendant emergency room physician who was employed by a physician group, which had an exclusive contract with the hospital, as well as against the hospital under the theory of corporate negligence and vicarious liability.</a:t>
            </a:r>
          </a:p>
          <a:p>
            <a:pPr lvl="1"/>
            <a:r>
              <a:rPr lang="en-US" dirty="0" smtClean="0"/>
              <a:t>During discovery, the medical director of the emergency department, who also was employed by the company (“ERMI”) testified she had prepared and maintained a “performance file” on the defendant physician as part of her regular practice of physician chart review.</a:t>
            </a:r>
          </a:p>
          <a:p>
            <a:pPr lvl="1"/>
            <a:r>
              <a:rPr lang="en-US" dirty="0"/>
              <a:t>The hospital </a:t>
            </a:r>
            <a:r>
              <a:rPr lang="en-US" dirty="0" smtClean="0"/>
              <a:t>objected </a:t>
            </a:r>
            <a:r>
              <a:rPr lang="en-US" dirty="0"/>
              <a:t>arguing that the information was privileged under the state’s peer review statute.</a:t>
            </a:r>
          </a:p>
          <a:p>
            <a:pPr lvl="1"/>
            <a:endParaRPr lang="en-US" dirty="0" smtClean="0"/>
          </a:p>
        </p:txBody>
      </p:sp>
    </p:spTree>
    <p:extLst>
      <p:ext uri="{BB962C8B-B14F-4D97-AF65-F5344CB8AC3E}">
        <p14:creationId xmlns:p14="http://schemas.microsoft.com/office/powerpoint/2010/main" val="22614838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Reginelli v. Boggs (No. JS-25A-2017) Pa. Sup. Ct., </a:t>
            </a:r>
            <a:br>
              <a:rPr lang="en-US" dirty="0" smtClean="0"/>
            </a:br>
            <a:r>
              <a:rPr lang="en-US" dirty="0" smtClean="0"/>
              <a:t>(March 27, 2018) (cont'd)</a:t>
            </a:r>
            <a:endParaRPr lang="en-US" dirty="0"/>
          </a:p>
        </p:txBody>
      </p:sp>
      <p:sp>
        <p:nvSpPr>
          <p:cNvPr id="3" name="Content Placeholder 2"/>
          <p:cNvSpPr>
            <a:spLocks noGrp="1"/>
          </p:cNvSpPr>
          <p:nvPr>
            <p:ph idx="1"/>
          </p:nvPr>
        </p:nvSpPr>
        <p:spPr/>
        <p:txBody>
          <a:bodyPr/>
          <a:lstStyle/>
          <a:p>
            <a:pPr lvl="1"/>
            <a:r>
              <a:rPr lang="en-US" dirty="0" smtClean="0"/>
              <a:t>The trial court and the superior court both determined, however, that ERMI was an independent contractor and not a “licensed healthcare provider” under the statute and that the hospital “neither generated nor maintained [the defendant’s] performance file”.</a:t>
            </a:r>
          </a:p>
          <a:p>
            <a:pPr lvl="1"/>
            <a:r>
              <a:rPr lang="en-US" dirty="0" smtClean="0"/>
              <a:t>It further held that even if ERMI could claim the privilege protection, it was waived when the information was disclosed to the hospital.</a:t>
            </a:r>
          </a:p>
          <a:p>
            <a:r>
              <a:rPr lang="en-US" dirty="0" smtClean="0"/>
              <a:t>Decision</a:t>
            </a:r>
            <a:endParaRPr lang="en-US" dirty="0"/>
          </a:p>
          <a:p>
            <a:pPr lvl="1"/>
            <a:r>
              <a:rPr lang="en-US" dirty="0"/>
              <a:t>The Pennsylvania Supreme Court applied a strict construction of the statute, holding that the definition of a professional healthcare provider extends only to peer review conducted on behalf of a specific list of providers, which did not include physician groups or independent contractors with a hospital.</a:t>
            </a:r>
          </a:p>
          <a:p>
            <a:pPr lvl="1"/>
            <a:endParaRPr lang="en-US" dirty="0"/>
          </a:p>
        </p:txBody>
      </p:sp>
    </p:spTree>
    <p:extLst>
      <p:ext uri="{BB962C8B-B14F-4D97-AF65-F5344CB8AC3E}">
        <p14:creationId xmlns:p14="http://schemas.microsoft.com/office/powerpoint/2010/main" val="22614838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Reginelli v. Boggs (No. JS-25A-2017) Pa. Sup. Ct., </a:t>
            </a:r>
            <a:br>
              <a:rPr lang="en-US" dirty="0" smtClean="0"/>
            </a:br>
            <a:r>
              <a:rPr lang="en-US" dirty="0" smtClean="0"/>
              <a:t>(March 27, 2018) (cont’d)</a:t>
            </a:r>
            <a:endParaRPr lang="en-US" dirty="0"/>
          </a:p>
        </p:txBody>
      </p:sp>
      <p:sp>
        <p:nvSpPr>
          <p:cNvPr id="3" name="Content Placeholder 2"/>
          <p:cNvSpPr>
            <a:spLocks noGrp="1"/>
          </p:cNvSpPr>
          <p:nvPr>
            <p:ph idx="1"/>
          </p:nvPr>
        </p:nvSpPr>
        <p:spPr/>
        <p:txBody>
          <a:bodyPr/>
          <a:lstStyle/>
          <a:p>
            <a:pPr lvl="1"/>
            <a:r>
              <a:rPr lang="en-US" dirty="0" smtClean="0"/>
              <a:t>Because the record did not indicate whether the medical director was actually conducting peer review on behalf of the hospital or solely for ERMI, or that the records review was part of a committee process rather than an individual evaluation, it concluded that the review was not conducted on behalf of the hospital.</a:t>
            </a:r>
          </a:p>
          <a:p>
            <a:pPr lvl="1"/>
            <a:r>
              <a:rPr lang="en-US" dirty="0" smtClean="0"/>
              <a:t>In dicta, the court also stated that credentialing activities are not considered privileged peer review activities. </a:t>
            </a:r>
          </a:p>
          <a:p>
            <a:r>
              <a:rPr lang="en-US" dirty="0" smtClean="0"/>
              <a:t>Lessons Learned</a:t>
            </a:r>
          </a:p>
          <a:p>
            <a:pPr lvl="1"/>
            <a:r>
              <a:rPr lang="en-US" dirty="0" smtClean="0"/>
              <a:t>It is extremely important that MSPs understand which entities, providers, physician groups, etc., are or are not covered under state and/or federal peer review statues.</a:t>
            </a:r>
          </a:p>
          <a:p>
            <a:pPr lvl="1"/>
            <a:r>
              <a:rPr lang="en-US" dirty="0" smtClean="0"/>
              <a:t>Courts, more often than not, are going to strictly interpret and limit the application of privilege statutes.</a:t>
            </a:r>
          </a:p>
        </p:txBody>
      </p:sp>
    </p:spTree>
    <p:extLst>
      <p:ext uri="{BB962C8B-B14F-4D97-AF65-F5344CB8AC3E}">
        <p14:creationId xmlns:p14="http://schemas.microsoft.com/office/powerpoint/2010/main" val="37671497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Reginelli v. Boggs (No. JS-25A-2017) Pa. Sup. Ct., </a:t>
            </a:r>
            <a:br>
              <a:rPr lang="en-US" dirty="0" smtClean="0"/>
            </a:br>
            <a:r>
              <a:rPr lang="en-US" dirty="0" smtClean="0"/>
              <a:t>(March 27, 2018) (cont’d)</a:t>
            </a:r>
            <a:endParaRPr lang="en-US" dirty="0"/>
          </a:p>
        </p:txBody>
      </p:sp>
      <p:sp>
        <p:nvSpPr>
          <p:cNvPr id="3" name="Content Placeholder 2"/>
          <p:cNvSpPr>
            <a:spLocks noGrp="1"/>
          </p:cNvSpPr>
          <p:nvPr>
            <p:ph idx="1"/>
          </p:nvPr>
        </p:nvSpPr>
        <p:spPr/>
        <p:txBody>
          <a:bodyPr/>
          <a:lstStyle/>
          <a:p>
            <a:pPr lvl="1"/>
            <a:r>
              <a:rPr lang="en-US" dirty="0" smtClean="0"/>
              <a:t>It also is important that the hospital review all contracts with its independent contractors and exclusive groups to determine whether there are ways, under the state statute and case law, to structure the arrangement in order to extend privilege protections to these groups.</a:t>
            </a:r>
          </a:p>
          <a:p>
            <a:pPr lvl="1"/>
            <a:r>
              <a:rPr lang="en-US" dirty="0" smtClean="0"/>
              <a:t>For example, if the record established that the medical director as head of the department was primarily conducting peer review activities for the benefit of the hospital and secondarily for the group and/or if the reviews were being conducted by the medical director clearly in his position as the department chair and member of the medical executive committee, then the protections might have applied.</a:t>
            </a:r>
          </a:p>
          <a:p>
            <a:pPr lvl="1"/>
            <a:r>
              <a:rPr lang="en-US" dirty="0" smtClean="0"/>
              <a:t>Be careful about improper disclosures which could result in waiving the privilege protections.</a:t>
            </a:r>
          </a:p>
          <a:p>
            <a:pPr lvl="1"/>
            <a:r>
              <a:rPr lang="en-US" dirty="0" smtClean="0"/>
              <a:t>Physician groups and all licensed entities </a:t>
            </a:r>
            <a:r>
              <a:rPr lang="en-US" u="sng" dirty="0" smtClean="0"/>
              <a:t>are</a:t>
            </a:r>
            <a:r>
              <a:rPr lang="en-US" dirty="0" smtClean="0"/>
              <a:t> covered under the Patient Safety Act.</a:t>
            </a:r>
            <a:endParaRPr lang="en-US" dirty="0"/>
          </a:p>
        </p:txBody>
      </p:sp>
    </p:spTree>
    <p:extLst>
      <p:ext uri="{BB962C8B-B14F-4D97-AF65-F5344CB8AC3E}">
        <p14:creationId xmlns:p14="http://schemas.microsoft.com/office/powerpoint/2010/main" val="703761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8389" y="1743076"/>
            <a:ext cx="8496887" cy="1886391"/>
          </a:xfrm>
        </p:spPr>
        <p:txBody>
          <a:bodyPr>
            <a:normAutofit/>
          </a:bodyPr>
          <a:lstStyle/>
          <a:p>
            <a:r>
              <a:rPr lang="en-US" sz="2200" dirty="0"/>
              <a:t>Important Legal Developments And Impact On MSP Responsibilities</a:t>
            </a:r>
          </a:p>
        </p:txBody>
      </p:sp>
      <p:sp>
        <p:nvSpPr>
          <p:cNvPr id="3" name="Subtitle 2"/>
          <p:cNvSpPr>
            <a:spLocks noGrp="1"/>
          </p:cNvSpPr>
          <p:nvPr>
            <p:ph type="subTitle" idx="1"/>
          </p:nvPr>
        </p:nvSpPr>
        <p:spPr>
          <a:xfrm>
            <a:off x="128998" y="3694898"/>
            <a:ext cx="8496887" cy="1103605"/>
          </a:xfrm>
        </p:spPr>
        <p:txBody>
          <a:bodyPr>
            <a:normAutofit lnSpcReduction="10000"/>
          </a:bodyPr>
          <a:lstStyle/>
          <a:p>
            <a:r>
              <a:rPr lang="fi-FI" sz="1600" dirty="0"/>
              <a:t>Michael R. Callahan</a:t>
            </a:r>
            <a:br>
              <a:rPr lang="fi-FI" sz="1600" dirty="0"/>
            </a:br>
            <a:r>
              <a:rPr lang="fi-FI" sz="1600" dirty="0"/>
              <a:t>Katten Muchin Rosenman LLP</a:t>
            </a:r>
            <a:br>
              <a:rPr lang="fi-FI" sz="1600" dirty="0"/>
            </a:br>
            <a:r>
              <a:rPr lang="fi-FI" sz="1600" dirty="0"/>
              <a:t>312-902-5634 (phone)</a:t>
            </a:r>
            <a:br>
              <a:rPr lang="fi-FI" sz="1600" dirty="0"/>
            </a:br>
            <a:r>
              <a:rPr lang="fi-FI" sz="1600" dirty="0"/>
              <a:t>michael.callahan@kattenlaw.com</a:t>
            </a:r>
          </a:p>
          <a:p>
            <a:endParaRPr lang="en-US" dirty="0"/>
          </a:p>
        </p:txBody>
      </p:sp>
      <p:sp>
        <p:nvSpPr>
          <p:cNvPr id="4" name="Rectangle 3"/>
          <p:cNvSpPr/>
          <p:nvPr/>
        </p:nvSpPr>
        <p:spPr>
          <a:xfrm>
            <a:off x="3090295" y="1826966"/>
            <a:ext cx="2135981" cy="61436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t>October 1, 2018</a:t>
            </a:r>
          </a:p>
        </p:txBody>
      </p:sp>
    </p:spTree>
    <p:extLst>
      <p:ext uri="{BB962C8B-B14F-4D97-AF65-F5344CB8AC3E}">
        <p14:creationId xmlns:p14="http://schemas.microsoft.com/office/powerpoint/2010/main" val="17602482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Camden Clark Memorial Hospital v. Nguyen, No. 16-0834, Sup. Ct. W. Va., (November 13, 2017)</a:t>
            </a:r>
            <a:endParaRPr lang="en-US" dirty="0"/>
          </a:p>
        </p:txBody>
      </p:sp>
      <p:sp>
        <p:nvSpPr>
          <p:cNvPr id="3" name="Content Placeholder 2"/>
          <p:cNvSpPr>
            <a:spLocks noGrp="1"/>
          </p:cNvSpPr>
          <p:nvPr>
            <p:ph idx="1"/>
          </p:nvPr>
        </p:nvSpPr>
        <p:spPr/>
        <p:txBody>
          <a:bodyPr/>
          <a:lstStyle/>
          <a:p>
            <a:r>
              <a:rPr lang="en-US" dirty="0" smtClean="0"/>
              <a:t>Background</a:t>
            </a:r>
          </a:p>
          <a:p>
            <a:pPr lvl="1"/>
            <a:r>
              <a:rPr lang="en-US" dirty="0" smtClean="0"/>
              <a:t>Plaintiff is a general surgeon who was employed by a physician corporation which was wholly owned by the parent company in which one of it’s affiliates was Camden Clark Medical Center.</a:t>
            </a:r>
          </a:p>
          <a:p>
            <a:pPr lvl="1"/>
            <a:r>
              <a:rPr lang="en-US" dirty="0" smtClean="0"/>
              <a:t>As a condition as membership, the plaintiff was required to become board certified in his primary area of practice within five years of completing his residency. Failure to obtain board certification under the medical staff bylaws would render him illegible for reappointment.</a:t>
            </a:r>
          </a:p>
          <a:p>
            <a:pPr lvl="1"/>
            <a:r>
              <a:rPr lang="en-US" dirty="0" smtClean="0"/>
              <a:t>Although his employment agreement with the group was renewed, shortly thereafter it was terminated because he failed to obtain board certification. Membership on the medical staff was a condition of his employment.</a:t>
            </a:r>
          </a:p>
          <a:p>
            <a:pPr lvl="1"/>
            <a:endParaRPr lang="en-US" dirty="0" smtClean="0"/>
          </a:p>
        </p:txBody>
      </p:sp>
    </p:spTree>
    <p:extLst>
      <p:ext uri="{BB962C8B-B14F-4D97-AF65-F5344CB8AC3E}">
        <p14:creationId xmlns:p14="http://schemas.microsoft.com/office/powerpoint/2010/main" val="8590939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Camden Clark Memorial Hospital v. Nguyen, No. 16-0834, Sup. Ct. W. Va., (November 13, 2017) (cont'd) </a:t>
            </a:r>
            <a:endParaRPr lang="en-US" dirty="0"/>
          </a:p>
        </p:txBody>
      </p:sp>
      <p:sp>
        <p:nvSpPr>
          <p:cNvPr id="3" name="Content Placeholder 2"/>
          <p:cNvSpPr>
            <a:spLocks noGrp="1"/>
          </p:cNvSpPr>
          <p:nvPr>
            <p:ph idx="1"/>
          </p:nvPr>
        </p:nvSpPr>
        <p:spPr/>
        <p:txBody>
          <a:bodyPr/>
          <a:lstStyle/>
          <a:p>
            <a:pPr lvl="1"/>
            <a:r>
              <a:rPr lang="en-US" dirty="0" smtClean="0"/>
              <a:t>While he had been a member of the medical staff, he did express some concerns about patient care because he was asked to provide coverage in specialty areas for which he had no training or expertise. He also supported similar claims made by another surgeon who was on the medical staff.</a:t>
            </a:r>
          </a:p>
          <a:p>
            <a:pPr lvl="1"/>
            <a:r>
              <a:rPr lang="en-US" dirty="0" smtClean="0"/>
              <a:t>Although he maintained the physician group did not require that he obtained tail coverage upon his termination, the group subsequently sued the plaintiff claiming that he had breached the employment agreement by not purchasing tail coverage.</a:t>
            </a:r>
          </a:p>
          <a:p>
            <a:pPr lvl="1"/>
            <a:r>
              <a:rPr lang="en-US" dirty="0" smtClean="0"/>
              <a:t>The physician brought multiple counterclaims against the group but also sued the parent corporation because it deprived him of the peer review process which he argued was required under the employment agreement </a:t>
            </a:r>
          </a:p>
          <a:p>
            <a:pPr lvl="1"/>
            <a:r>
              <a:rPr lang="en-US" dirty="0" smtClean="0"/>
              <a:t>He further asserted that the decision of the hospital to not reappoint him was in retaliation for his reporting patient care concerns in violation of the states Patient Safety Act which prohibits retaliation or discrimination against healthcare workers who make a good faith report when advocating on behalf of patients.</a:t>
            </a:r>
          </a:p>
          <a:p>
            <a:pPr lvl="1"/>
            <a:endParaRPr lang="en-US" dirty="0" smtClean="0"/>
          </a:p>
          <a:p>
            <a:pPr lvl="1"/>
            <a:endParaRPr lang="en-US" dirty="0"/>
          </a:p>
        </p:txBody>
      </p:sp>
    </p:spTree>
    <p:extLst>
      <p:ext uri="{BB962C8B-B14F-4D97-AF65-F5344CB8AC3E}">
        <p14:creationId xmlns:p14="http://schemas.microsoft.com/office/powerpoint/2010/main" val="8590939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Camden Clark Memorial Hospital v. Nguyen, No. 16-0834, Sup. Ct. W. Va., (November 13, 2017) (cont’d)</a:t>
            </a:r>
            <a:endParaRPr lang="en-US" dirty="0"/>
          </a:p>
        </p:txBody>
      </p:sp>
      <p:sp>
        <p:nvSpPr>
          <p:cNvPr id="3" name="Content Placeholder 2"/>
          <p:cNvSpPr>
            <a:spLocks noGrp="1"/>
          </p:cNvSpPr>
          <p:nvPr>
            <p:ph idx="1"/>
          </p:nvPr>
        </p:nvSpPr>
        <p:spPr/>
        <p:txBody>
          <a:bodyPr/>
          <a:lstStyle/>
          <a:p>
            <a:pPr lvl="1"/>
            <a:r>
              <a:rPr lang="en-US" dirty="0" smtClean="0"/>
              <a:t>The circuit court denied the hospital’s motion to dismiss in which it argued that the hospital’s decision was immune from liability based on a previous Supreme Court ruling that the courts only look to determine whether a hospital followed it’s bylaws and processes and if the proceedings were fair.</a:t>
            </a:r>
          </a:p>
          <a:p>
            <a:r>
              <a:rPr lang="en-US" dirty="0" smtClean="0"/>
              <a:t>Decision</a:t>
            </a:r>
          </a:p>
          <a:p>
            <a:pPr lvl="1"/>
            <a:r>
              <a:rPr lang="en-US" dirty="0" smtClean="0"/>
              <a:t>On appeal, the Supreme Court reiterated  that it’s limited role when reviewing a typical peer review decision subsequent to a hearing when a physician is subjected to disciplinary action.  What distinguished those cases from this particular case is that the claim was not a violation of bylaws but rather a violation of a state statute designed to protect healthcare workers against retaliatory efforts when reporting patient care concerns or issues.</a:t>
            </a:r>
          </a:p>
          <a:p>
            <a:endParaRPr lang="en-US" dirty="0"/>
          </a:p>
        </p:txBody>
      </p:sp>
    </p:spTree>
    <p:extLst>
      <p:ext uri="{BB962C8B-B14F-4D97-AF65-F5344CB8AC3E}">
        <p14:creationId xmlns:p14="http://schemas.microsoft.com/office/powerpoint/2010/main" val="32051978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Camden Clark Memorial Hospital v. Nguyen, No. 16-0834, Sup. Ct. W. Va., (November 13, 2017) (cont’d)</a:t>
            </a:r>
            <a:endParaRPr lang="en-US" dirty="0"/>
          </a:p>
        </p:txBody>
      </p:sp>
      <p:sp>
        <p:nvSpPr>
          <p:cNvPr id="3" name="Content Placeholder 2"/>
          <p:cNvSpPr>
            <a:spLocks noGrp="1"/>
          </p:cNvSpPr>
          <p:nvPr>
            <p:ph idx="1"/>
          </p:nvPr>
        </p:nvSpPr>
        <p:spPr/>
        <p:txBody>
          <a:bodyPr/>
          <a:lstStyle/>
          <a:p>
            <a:pPr lvl="1"/>
            <a:r>
              <a:rPr lang="en-US" dirty="0" smtClean="0"/>
              <a:t>The Court further indicated that it was appropriate for judges to avoid this limited review when a physician brings a breach of contract, tort or other similar allegations as the basis for the disciplinary action taken.</a:t>
            </a:r>
          </a:p>
          <a:p>
            <a:pPr lvl="1"/>
            <a:r>
              <a:rPr lang="en-US" dirty="0" smtClean="0"/>
              <a:t>One of the judges issued a strong dissenting opinion contending that the Court’s decision in this case opened the door for physician plaintiffs to bring any allegation against the hospital that legitimately disciplines a physician thereby completely undermining the immunity protections otherwise afforded to hospitals and physician representatives.</a:t>
            </a:r>
          </a:p>
          <a:p>
            <a:pPr lvl="0">
              <a:buClr>
                <a:srgbClr val="F7931D"/>
              </a:buClr>
            </a:pPr>
            <a:r>
              <a:rPr lang="en-US" dirty="0">
                <a:solidFill>
                  <a:srgbClr val="203861"/>
                </a:solidFill>
              </a:rPr>
              <a:t>Lessons </a:t>
            </a:r>
            <a:r>
              <a:rPr lang="en-US" dirty="0" smtClean="0">
                <a:solidFill>
                  <a:srgbClr val="203861"/>
                </a:solidFill>
              </a:rPr>
              <a:t>Learned</a:t>
            </a:r>
            <a:endParaRPr lang="en-US" dirty="0">
              <a:solidFill>
                <a:srgbClr val="203861"/>
              </a:solidFill>
            </a:endParaRPr>
          </a:p>
          <a:p>
            <a:pPr lvl="1">
              <a:buClr>
                <a:srgbClr val="F7931D"/>
              </a:buClr>
            </a:pPr>
            <a:r>
              <a:rPr lang="en-US" dirty="0">
                <a:solidFill>
                  <a:srgbClr val="203861"/>
                </a:solidFill>
              </a:rPr>
              <a:t>Most courts are reluctant to grant a </a:t>
            </a:r>
            <a:r>
              <a:rPr lang="en-US" dirty="0" smtClean="0">
                <a:solidFill>
                  <a:srgbClr val="203861"/>
                </a:solidFill>
              </a:rPr>
              <a:t>defendant's </a:t>
            </a:r>
            <a:r>
              <a:rPr lang="en-US" dirty="0">
                <a:solidFill>
                  <a:srgbClr val="203861"/>
                </a:solidFill>
              </a:rPr>
              <a:t>motion to dismiss at the early stage of litigation before any discovery has been </a:t>
            </a:r>
            <a:r>
              <a:rPr lang="en-US" dirty="0" smtClean="0">
                <a:solidFill>
                  <a:srgbClr val="203861"/>
                </a:solidFill>
              </a:rPr>
              <a:t>taken.  Courts </a:t>
            </a:r>
            <a:r>
              <a:rPr lang="en-US" dirty="0">
                <a:solidFill>
                  <a:srgbClr val="203861"/>
                </a:solidFill>
              </a:rPr>
              <a:t>are required to treat all well plead </a:t>
            </a:r>
            <a:r>
              <a:rPr lang="en-US" dirty="0" smtClean="0">
                <a:solidFill>
                  <a:srgbClr val="203861"/>
                </a:solidFill>
              </a:rPr>
              <a:t>allegations </a:t>
            </a:r>
            <a:r>
              <a:rPr lang="en-US" dirty="0">
                <a:solidFill>
                  <a:srgbClr val="203861"/>
                </a:solidFill>
              </a:rPr>
              <a:t>as true in deciding whether the case should or should not be dismissed.</a:t>
            </a:r>
          </a:p>
          <a:p>
            <a:pPr lvl="1"/>
            <a:endParaRPr lang="en-US" dirty="0"/>
          </a:p>
        </p:txBody>
      </p:sp>
    </p:spTree>
    <p:extLst>
      <p:ext uri="{BB962C8B-B14F-4D97-AF65-F5344CB8AC3E}">
        <p14:creationId xmlns:p14="http://schemas.microsoft.com/office/powerpoint/2010/main" val="39610253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Camden Clark Memorial Hospital v. Nguyen, No. 16-0834, Sup. Ct. W. Va., (November 13, 2017)  (cont’d)</a:t>
            </a:r>
            <a:endParaRPr lang="en-US" dirty="0"/>
          </a:p>
        </p:txBody>
      </p:sp>
      <p:sp>
        <p:nvSpPr>
          <p:cNvPr id="3" name="Content Placeholder 2"/>
          <p:cNvSpPr>
            <a:spLocks noGrp="1"/>
          </p:cNvSpPr>
          <p:nvPr>
            <p:ph idx="1"/>
          </p:nvPr>
        </p:nvSpPr>
        <p:spPr/>
        <p:txBody>
          <a:bodyPr/>
          <a:lstStyle/>
          <a:p>
            <a:pPr lvl="1"/>
            <a:r>
              <a:rPr lang="en-US" dirty="0" smtClean="0"/>
              <a:t>The </a:t>
            </a:r>
            <a:r>
              <a:rPr lang="en-US" dirty="0"/>
              <a:t>C</a:t>
            </a:r>
            <a:r>
              <a:rPr lang="en-US" dirty="0" smtClean="0"/>
              <a:t>ourt did not address whether it was or was not appropriate for the physician to be terminated because he failed to obtain board certification within the requisite period of time.</a:t>
            </a:r>
          </a:p>
          <a:p>
            <a:pPr lvl="1"/>
            <a:r>
              <a:rPr lang="en-US" dirty="0" smtClean="0"/>
              <a:t>Also, the record did not indicate whether the physician sought a peer review process as supposedly required under his employment agreement. Nor did he attempt to seek a waiver which was permitted under the bylaws.</a:t>
            </a:r>
          </a:p>
          <a:p>
            <a:pPr lvl="1">
              <a:buClr>
                <a:srgbClr val="F7931D"/>
              </a:buClr>
            </a:pPr>
            <a:r>
              <a:rPr lang="en-US" dirty="0" smtClean="0">
                <a:solidFill>
                  <a:srgbClr val="203861"/>
                </a:solidFill>
              </a:rPr>
              <a:t>Most </a:t>
            </a:r>
            <a:r>
              <a:rPr lang="en-US" dirty="0">
                <a:solidFill>
                  <a:srgbClr val="203861"/>
                </a:solidFill>
              </a:rPr>
              <a:t>physician employment agreements contain a “clean sweep” provision whereby termination from employment by a physician group or a group with an exclusive contract results in the automatic waiver of any hearing rights under the medical staff bylaws.</a:t>
            </a:r>
          </a:p>
          <a:p>
            <a:pPr lvl="1">
              <a:buClr>
                <a:srgbClr val="F7931D"/>
              </a:buClr>
            </a:pPr>
            <a:r>
              <a:rPr lang="en-US" dirty="0">
                <a:solidFill>
                  <a:srgbClr val="203861"/>
                </a:solidFill>
              </a:rPr>
              <a:t>It is important that physician employment agreements be carefully examined to determine whether they do or do not provide any peer review, hearing or other similar rights prior to termination.</a:t>
            </a:r>
          </a:p>
          <a:p>
            <a:pPr lvl="1"/>
            <a:endParaRPr lang="en-US" dirty="0"/>
          </a:p>
        </p:txBody>
      </p:sp>
    </p:spTree>
    <p:extLst>
      <p:ext uri="{BB962C8B-B14F-4D97-AF65-F5344CB8AC3E}">
        <p14:creationId xmlns:p14="http://schemas.microsoft.com/office/powerpoint/2010/main" val="13764521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Camden Clark Memorial Hospital v. Nguyen, No. 16-0834, Sup. Ct. W. Va., (November 13, 2017) (cont’d)</a:t>
            </a:r>
            <a:endParaRPr lang="en-US" dirty="0"/>
          </a:p>
        </p:txBody>
      </p:sp>
      <p:sp>
        <p:nvSpPr>
          <p:cNvPr id="3" name="Content Placeholder 2"/>
          <p:cNvSpPr>
            <a:spLocks noGrp="1"/>
          </p:cNvSpPr>
          <p:nvPr>
            <p:ph idx="1"/>
          </p:nvPr>
        </p:nvSpPr>
        <p:spPr/>
        <p:txBody>
          <a:bodyPr/>
          <a:lstStyle/>
          <a:p>
            <a:pPr lvl="1"/>
            <a:r>
              <a:rPr lang="en-US" dirty="0" smtClean="0"/>
              <a:t>Hospitals are not required to report terminated physicians to the Data Bank if no hearing is provided but must keep in mind that the HCQIA immunities also are not available when there is no fair hearing offered.</a:t>
            </a:r>
          </a:p>
        </p:txBody>
      </p:sp>
    </p:spTree>
    <p:extLst>
      <p:ext uri="{BB962C8B-B14F-4D97-AF65-F5344CB8AC3E}">
        <p14:creationId xmlns:p14="http://schemas.microsoft.com/office/powerpoint/2010/main" val="58756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Brugaletta v. Garcia (N.J. Sup. Ct.) (July 25, 2018)</a:t>
            </a:r>
            <a:endParaRPr lang="en-US" dirty="0"/>
          </a:p>
        </p:txBody>
      </p:sp>
      <p:sp>
        <p:nvSpPr>
          <p:cNvPr id="3" name="Content Placeholder 2"/>
          <p:cNvSpPr>
            <a:spLocks noGrp="1"/>
          </p:cNvSpPr>
          <p:nvPr>
            <p:ph idx="1"/>
          </p:nvPr>
        </p:nvSpPr>
        <p:spPr>
          <a:xfrm>
            <a:off x="309490" y="956345"/>
            <a:ext cx="8539089" cy="3636023"/>
          </a:xfrm>
        </p:spPr>
        <p:txBody>
          <a:bodyPr/>
          <a:lstStyle/>
          <a:p>
            <a:r>
              <a:rPr lang="en-US" dirty="0" smtClean="0"/>
              <a:t>Background</a:t>
            </a:r>
          </a:p>
          <a:p>
            <a:pPr lvl="1"/>
            <a:r>
              <a:rPr lang="en-US" dirty="0" smtClean="0"/>
              <a:t>This case involves a medical malpractice action in which a patient sued a hospital alleging negligence with respect to an ED physician's diagnosis, care and treatment of the plaintiff.</a:t>
            </a:r>
          </a:p>
          <a:p>
            <a:pPr lvl="1"/>
            <a:r>
              <a:rPr lang="en-US" dirty="0" smtClean="0"/>
              <a:t>Among the discovery interrogatories, the plaintiff requested the names and addresses of anyone who was made aware of the litigation and the circumstances surrounding the patient's care.</a:t>
            </a:r>
          </a:p>
          <a:p>
            <a:pPr lvl="1"/>
            <a:r>
              <a:rPr lang="en-US" dirty="0" smtClean="0"/>
              <a:t>The hospital objected but did identify that there were two such reports but refused to produce them claiming they were privileged “self critical analysis” under the state’s Patient Safety Act.</a:t>
            </a:r>
          </a:p>
        </p:txBody>
      </p:sp>
    </p:spTree>
    <p:extLst>
      <p:ext uri="{BB962C8B-B14F-4D97-AF65-F5344CB8AC3E}">
        <p14:creationId xmlns:p14="http://schemas.microsoft.com/office/powerpoint/2010/main" val="15361026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Brugaletta v. Garcia (N.J. Sup. Ct.) (July 25, 2018) (cont’d)</a:t>
            </a:r>
            <a:endParaRPr lang="en-US" dirty="0"/>
          </a:p>
        </p:txBody>
      </p:sp>
      <p:sp>
        <p:nvSpPr>
          <p:cNvPr id="3" name="Content Placeholder 2"/>
          <p:cNvSpPr>
            <a:spLocks noGrp="1"/>
          </p:cNvSpPr>
          <p:nvPr>
            <p:ph idx="1"/>
          </p:nvPr>
        </p:nvSpPr>
        <p:spPr/>
        <p:txBody>
          <a:bodyPr/>
          <a:lstStyle/>
          <a:p>
            <a:pPr lvl="1"/>
            <a:r>
              <a:rPr lang="en-US" dirty="0" smtClean="0"/>
              <a:t>The trial court ordered the release of a redacted version of one of the reports after finding it was the product of a self critical analysis but determined that the plaintiff had suffered a Serious Preventable Adverse Event ("SPAE") which should have been reported to the state and thus ordered the redacted version, with only the facts, to be reported both to the plaintiff and to the Department of Health.</a:t>
            </a:r>
          </a:p>
          <a:p>
            <a:pPr lvl="1"/>
            <a:r>
              <a:rPr lang="en-US" dirty="0" smtClean="0"/>
              <a:t>The hospital appealed and the Appellate Division reversed the trial court’s order determining that a hospital need only establish that it engaged in a self-critical analysis in order for the information to be considered privileged and therefore not discoverable.</a:t>
            </a:r>
          </a:p>
          <a:p>
            <a:pPr lvl="1"/>
            <a:r>
              <a:rPr lang="en-US" dirty="0" smtClean="0"/>
              <a:t>It further determined that the trial court exceeded it’s authority by requiring the hospital to submit a SPAE because an expert opinion would have been required in order to determine whether such a report was required.</a:t>
            </a:r>
          </a:p>
        </p:txBody>
      </p:sp>
    </p:spTree>
    <p:extLst>
      <p:ext uri="{BB962C8B-B14F-4D97-AF65-F5344CB8AC3E}">
        <p14:creationId xmlns:p14="http://schemas.microsoft.com/office/powerpoint/2010/main" val="17213093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Brugaletta v. Garcia (N.J. Sup. Ct.) (July 25, 2018) (cont’d)</a:t>
            </a:r>
            <a:endParaRPr lang="en-US" dirty="0"/>
          </a:p>
        </p:txBody>
      </p:sp>
      <p:sp>
        <p:nvSpPr>
          <p:cNvPr id="3" name="Content Placeholder 2"/>
          <p:cNvSpPr>
            <a:spLocks noGrp="1"/>
          </p:cNvSpPr>
          <p:nvPr>
            <p:ph idx="1"/>
          </p:nvPr>
        </p:nvSpPr>
        <p:spPr>
          <a:xfrm>
            <a:off x="309490" y="956345"/>
            <a:ext cx="8539089" cy="3636023"/>
          </a:xfrm>
        </p:spPr>
        <p:txBody>
          <a:bodyPr/>
          <a:lstStyle/>
          <a:p>
            <a:r>
              <a:rPr lang="en-US" dirty="0" smtClean="0"/>
              <a:t>Decision</a:t>
            </a:r>
          </a:p>
          <a:p>
            <a:pPr lvl="1"/>
            <a:r>
              <a:rPr lang="en-US" dirty="0" smtClean="0"/>
              <a:t>In affirming the appellate court’s decision, the Supreme Court made the following rulings:</a:t>
            </a:r>
          </a:p>
          <a:p>
            <a:pPr lvl="2"/>
            <a:r>
              <a:rPr lang="en-US" dirty="0" smtClean="0"/>
              <a:t>The privilege for self critical analysis is not dependent on whether the event in question was or was not reportable to the state.</a:t>
            </a:r>
          </a:p>
          <a:p>
            <a:pPr lvl="2"/>
            <a:r>
              <a:rPr lang="en-US" dirty="0" smtClean="0"/>
              <a:t>the New Jersey Patient Safety Act does not bar discovery or admission into evidence information that would otherwise be discoverable or admissible or obtained from other sources such as "facts".</a:t>
            </a:r>
          </a:p>
          <a:p>
            <a:pPr lvl="2"/>
            <a:r>
              <a:rPr lang="en-US" dirty="0" smtClean="0"/>
              <a:t>Medical records and other record keeping standards and documents surrounding a patient's care are not the subject of self critical analysis and therefore are discoverable.</a:t>
            </a:r>
          </a:p>
          <a:p>
            <a:pPr lvl="2"/>
            <a:endParaRPr lang="en-US" dirty="0"/>
          </a:p>
        </p:txBody>
      </p:sp>
    </p:spTree>
    <p:extLst>
      <p:ext uri="{BB962C8B-B14F-4D97-AF65-F5344CB8AC3E}">
        <p14:creationId xmlns:p14="http://schemas.microsoft.com/office/powerpoint/2010/main" val="17213093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Brugaletta v. Garcia (N.J. Sup. Ct.) (July 25, 2018) (cont’d)</a:t>
            </a:r>
            <a:endParaRPr lang="en-US" dirty="0"/>
          </a:p>
        </p:txBody>
      </p:sp>
      <p:sp>
        <p:nvSpPr>
          <p:cNvPr id="3" name="Content Placeholder 2"/>
          <p:cNvSpPr>
            <a:spLocks noGrp="1"/>
          </p:cNvSpPr>
          <p:nvPr>
            <p:ph idx="1"/>
          </p:nvPr>
        </p:nvSpPr>
        <p:spPr>
          <a:xfrm>
            <a:off x="288058" y="1076049"/>
            <a:ext cx="8539089" cy="3697288"/>
          </a:xfrm>
        </p:spPr>
        <p:txBody>
          <a:bodyPr/>
          <a:lstStyle/>
          <a:p>
            <a:pPr lvl="2"/>
            <a:r>
              <a:rPr lang="en-US" dirty="0" smtClean="0"/>
              <a:t>Just as a defendant is required to provide a step by step narrative as to the steps it took to establish that it had engaged in self examining analysis, so to was it required to provide the underlying non-privileged facts about the patients' care responsive to the interrogatory request which was not done in this case. </a:t>
            </a:r>
          </a:p>
          <a:p>
            <a:r>
              <a:rPr lang="en-US" dirty="0" smtClean="0"/>
              <a:t>Lessons Learned</a:t>
            </a:r>
          </a:p>
          <a:p>
            <a:pPr lvl="1"/>
            <a:r>
              <a:rPr lang="en-US" dirty="0"/>
              <a:t>Hospitals are required to comply with all mandated adverse event, never event and other similar report says required under state and federal law and may not seek to avoid this obligation by characterizing the information as privileged under state </a:t>
            </a:r>
            <a:r>
              <a:rPr lang="en-US" dirty="0" smtClean="0"/>
              <a:t>or </a:t>
            </a:r>
            <a:r>
              <a:rPr lang="en-US" dirty="0"/>
              <a:t>federal </a:t>
            </a:r>
            <a:r>
              <a:rPr lang="en-US" dirty="0" smtClean="0"/>
              <a:t>law.</a:t>
            </a:r>
            <a:endParaRPr lang="en-US" dirty="0"/>
          </a:p>
          <a:p>
            <a:pPr lvl="1"/>
            <a:r>
              <a:rPr lang="en-US" dirty="0"/>
              <a:t>Because medical records are never privileged, it is important that information relating to the self critical analysis or peer review </a:t>
            </a:r>
            <a:r>
              <a:rPr lang="en-US" dirty="0" smtClean="0"/>
              <a:t>privilege or </a:t>
            </a:r>
            <a:r>
              <a:rPr lang="en-US" dirty="0"/>
              <a:t>other privileged information not be purposely or inadvertently contained in the discoverable medical </a:t>
            </a:r>
            <a:r>
              <a:rPr lang="en-US" dirty="0" smtClean="0"/>
              <a:t>records.</a:t>
            </a:r>
            <a:endParaRPr lang="en-US" dirty="0"/>
          </a:p>
          <a:p>
            <a:endParaRPr lang="en-US" dirty="0" smtClean="0"/>
          </a:p>
        </p:txBody>
      </p:sp>
    </p:spTree>
    <p:extLst>
      <p:ext uri="{BB962C8B-B14F-4D97-AF65-F5344CB8AC3E}">
        <p14:creationId xmlns:p14="http://schemas.microsoft.com/office/powerpoint/2010/main" val="29523105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3516" y="553459"/>
            <a:ext cx="6313885" cy="3223967"/>
          </a:xfrm>
        </p:spPr>
        <p:txBody>
          <a:bodyPr anchor="ctr">
            <a:normAutofit/>
          </a:bodyPr>
          <a:lstStyle/>
          <a:p>
            <a:pPr marL="0" indent="0" algn="ctr">
              <a:buNone/>
            </a:pPr>
            <a:r>
              <a:rPr lang="en-US" sz="3200" b="1" dirty="0"/>
              <a:t>Peer Review Privilege Cases</a:t>
            </a:r>
          </a:p>
        </p:txBody>
      </p:sp>
    </p:spTree>
    <p:extLst>
      <p:ext uri="{BB962C8B-B14F-4D97-AF65-F5344CB8AC3E}">
        <p14:creationId xmlns:p14="http://schemas.microsoft.com/office/powerpoint/2010/main" val="9320601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Brugaletta v. Garcia (N.J. Sup. Ct.) (July 25, 2018) (cont’d)</a:t>
            </a:r>
            <a:endParaRPr lang="en-US" dirty="0"/>
          </a:p>
        </p:txBody>
      </p:sp>
      <p:sp>
        <p:nvSpPr>
          <p:cNvPr id="3" name="Content Placeholder 2"/>
          <p:cNvSpPr>
            <a:spLocks noGrp="1"/>
          </p:cNvSpPr>
          <p:nvPr>
            <p:ph idx="1"/>
          </p:nvPr>
        </p:nvSpPr>
        <p:spPr>
          <a:xfrm>
            <a:off x="288058" y="1076049"/>
            <a:ext cx="8539089" cy="3697288"/>
          </a:xfrm>
        </p:spPr>
        <p:txBody>
          <a:bodyPr/>
          <a:lstStyle/>
          <a:p>
            <a:pPr lvl="1"/>
            <a:r>
              <a:rPr lang="en-US" dirty="0" smtClean="0"/>
              <a:t>Hospitals need to strictly enforce their medical record policies to make sure records are complete but also that they do not contain information that would otherwise be privileged or which makes disparaging or other critical comments about the patient or hospital personnel.</a:t>
            </a:r>
          </a:p>
        </p:txBody>
      </p:sp>
    </p:spTree>
    <p:extLst>
      <p:ext uri="{BB962C8B-B14F-4D97-AF65-F5344CB8AC3E}">
        <p14:creationId xmlns:p14="http://schemas.microsoft.com/office/powerpoint/2010/main" val="29523105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3516" y="553459"/>
            <a:ext cx="6313885" cy="3223967"/>
          </a:xfrm>
        </p:spPr>
        <p:txBody>
          <a:bodyPr anchor="ctr">
            <a:normAutofit/>
          </a:bodyPr>
          <a:lstStyle/>
          <a:p>
            <a:pPr marL="0" indent="0" algn="ctr">
              <a:buNone/>
            </a:pPr>
            <a:r>
              <a:rPr lang="en-US" sz="3200" b="1" dirty="0"/>
              <a:t>Grounds For Termination Cases</a:t>
            </a:r>
          </a:p>
        </p:txBody>
      </p:sp>
    </p:spTree>
    <p:extLst>
      <p:ext uri="{BB962C8B-B14F-4D97-AF65-F5344CB8AC3E}">
        <p14:creationId xmlns:p14="http://schemas.microsoft.com/office/powerpoint/2010/main" val="5732273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Powell v. Bear Valley Community Hospital (No. D072616, Cal. App. Ct. 4th District, (March 26, 2018)</a:t>
            </a:r>
            <a:endParaRPr lang="en-US" dirty="0"/>
          </a:p>
        </p:txBody>
      </p:sp>
      <p:sp>
        <p:nvSpPr>
          <p:cNvPr id="3" name="Content Placeholder 2"/>
          <p:cNvSpPr>
            <a:spLocks noGrp="1"/>
          </p:cNvSpPr>
          <p:nvPr>
            <p:ph idx="1"/>
          </p:nvPr>
        </p:nvSpPr>
        <p:spPr/>
        <p:txBody>
          <a:bodyPr/>
          <a:lstStyle/>
          <a:p>
            <a:r>
              <a:rPr lang="en-US" dirty="0" smtClean="0"/>
              <a:t>Background</a:t>
            </a:r>
          </a:p>
          <a:p>
            <a:pPr lvl="1"/>
            <a:r>
              <a:rPr lang="en-US" dirty="0" smtClean="0"/>
              <a:t>Plaintiff in this case is a physician who had previously been terminated at another hospital for misrepresenting, on two occasions, that he fully disclosed to a young boy’s parents the fact he severed the boy's bile duct during a hernia procedure or regarding the ensuing implications.</a:t>
            </a:r>
          </a:p>
          <a:p>
            <a:pPr lvl="1"/>
            <a:r>
              <a:rPr lang="en-US" dirty="0" smtClean="0"/>
              <a:t>The Texas State Board of Medical Examiners investigated the revocation in a letter dated in 2001. It took no action but authorized him to use the 2001 letter when applying to other hospitals.</a:t>
            </a:r>
          </a:p>
          <a:p>
            <a:pPr lvl="1"/>
            <a:r>
              <a:rPr lang="en-US" dirty="0" smtClean="0"/>
              <a:t>The hospital also reported the physician to the Data Bank citing “issues of unprofessional conduct” to which the physician responded in pointing out that the Texas board dismissed the allegations.</a:t>
            </a:r>
          </a:p>
        </p:txBody>
      </p:sp>
    </p:spTree>
    <p:extLst>
      <p:ext uri="{BB962C8B-B14F-4D97-AF65-F5344CB8AC3E}">
        <p14:creationId xmlns:p14="http://schemas.microsoft.com/office/powerpoint/2010/main" val="32911925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Powell </a:t>
            </a:r>
            <a:r>
              <a:rPr lang="en-US" dirty="0" smtClean="0"/>
              <a:t>v. Bear Valley Community Hospital (No. D072616 Cal. App. Ct. 4th District, (March 26, 2018) (cont’d)</a:t>
            </a:r>
            <a:endParaRPr lang="en-US" dirty="0"/>
          </a:p>
        </p:txBody>
      </p:sp>
      <p:sp>
        <p:nvSpPr>
          <p:cNvPr id="3" name="Content Placeholder 2"/>
          <p:cNvSpPr>
            <a:spLocks noGrp="1"/>
          </p:cNvSpPr>
          <p:nvPr>
            <p:ph idx="1"/>
          </p:nvPr>
        </p:nvSpPr>
        <p:spPr/>
        <p:txBody>
          <a:bodyPr/>
          <a:lstStyle/>
          <a:p>
            <a:pPr lvl="1"/>
            <a:r>
              <a:rPr lang="en-US" dirty="0" smtClean="0"/>
              <a:t>The plaintiff’s lawsuit against the hospital was dismissed on summary judgement.</a:t>
            </a:r>
          </a:p>
          <a:p>
            <a:pPr lvl="1"/>
            <a:r>
              <a:rPr lang="en-US" dirty="0" smtClean="0"/>
              <a:t>In 2011 the plaintiff applied for membership at Bear Valley which required that he separately provide “full details” regarding the loss of any privileges or any denied application.</a:t>
            </a:r>
          </a:p>
          <a:p>
            <a:pPr lvl="1"/>
            <a:r>
              <a:rPr lang="en-US" dirty="0" smtClean="0"/>
              <a:t>Although the MEC recommended appointment, it was based on the plaintiff's representation that his termination at the other hospital was because he disagreed with management regarding the use of advanced or costly surgical procedures and that he did not get along with a pediatric patient’s parents although the patient suffered no adverse outcome.</a:t>
            </a:r>
          </a:p>
        </p:txBody>
      </p:sp>
    </p:spTree>
    <p:extLst>
      <p:ext uri="{BB962C8B-B14F-4D97-AF65-F5344CB8AC3E}">
        <p14:creationId xmlns:p14="http://schemas.microsoft.com/office/powerpoint/2010/main" val="6709905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Powell </a:t>
            </a:r>
            <a:r>
              <a:rPr lang="en-US" dirty="0" smtClean="0"/>
              <a:t>v. Bear Valley Community Hospital (No. D072616 Cal. App. Ct. 4th District, (March 26, 2018) (cont’d)</a:t>
            </a:r>
            <a:endParaRPr lang="en-US" dirty="0"/>
          </a:p>
        </p:txBody>
      </p:sp>
      <p:sp>
        <p:nvSpPr>
          <p:cNvPr id="3" name="Content Placeholder 2"/>
          <p:cNvSpPr>
            <a:spLocks noGrp="1"/>
          </p:cNvSpPr>
          <p:nvPr>
            <p:ph idx="1"/>
          </p:nvPr>
        </p:nvSpPr>
        <p:spPr/>
        <p:txBody>
          <a:bodyPr/>
          <a:lstStyle/>
          <a:p>
            <a:pPr lvl="1"/>
            <a:r>
              <a:rPr lang="en-US" dirty="0" smtClean="0"/>
              <a:t>The plaintiff was given one year provisional medical staff privileges during which time 12 of his cases were sent for outside review, eight of which reflected some degree of concern or problems regarding his medical care and practice.</a:t>
            </a:r>
          </a:p>
          <a:p>
            <a:pPr lvl="1"/>
            <a:r>
              <a:rPr lang="en-US" dirty="0" smtClean="0"/>
              <a:t>The MEC recommended that he be advanced to Active Staff membership although it had only reviewed only two of the cases.  After the board saw the entire report, it expressed concern which led to a retraction of the recommendation for active privileges so he could be placed on a 90 day proctoring requirement.</a:t>
            </a:r>
          </a:p>
          <a:p>
            <a:pPr lvl="1"/>
            <a:r>
              <a:rPr lang="en-US" dirty="0" smtClean="0"/>
              <a:t>The MEC again supported his reappointment but the board still expressed reservations in light of the quality of care issues that had been identified.  The board also asked for additional information regarding termination of this privileges at the other hospital.</a:t>
            </a:r>
          </a:p>
          <a:p>
            <a:pPr lvl="1"/>
            <a:endParaRPr lang="en-US" dirty="0"/>
          </a:p>
        </p:txBody>
      </p:sp>
    </p:spTree>
    <p:extLst>
      <p:ext uri="{BB962C8B-B14F-4D97-AF65-F5344CB8AC3E}">
        <p14:creationId xmlns:p14="http://schemas.microsoft.com/office/powerpoint/2010/main" val="670990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Powell </a:t>
            </a:r>
            <a:r>
              <a:rPr lang="en-US" dirty="0" smtClean="0"/>
              <a:t>v. Bear Valley Community Hospital (No. D072616 Cal. App. Ct. 4th District, (March 26, 2018) (cont’d)</a:t>
            </a:r>
            <a:endParaRPr lang="en-US" dirty="0"/>
          </a:p>
        </p:txBody>
      </p:sp>
      <p:sp>
        <p:nvSpPr>
          <p:cNvPr id="3" name="Content Placeholder 2"/>
          <p:cNvSpPr>
            <a:spLocks noGrp="1"/>
          </p:cNvSpPr>
          <p:nvPr>
            <p:ph idx="1"/>
          </p:nvPr>
        </p:nvSpPr>
        <p:spPr>
          <a:xfrm>
            <a:off x="309490" y="1069914"/>
            <a:ext cx="8539089" cy="3999293"/>
          </a:xfrm>
        </p:spPr>
        <p:txBody>
          <a:bodyPr/>
          <a:lstStyle/>
          <a:p>
            <a:pPr lvl="1"/>
            <a:r>
              <a:rPr lang="en-US" dirty="0" smtClean="0"/>
              <a:t>During this process, because the physician did not release the alleged “exoneration letter” of 2001, the application was deemed incomplete and the physician’s membership lapsed. No hearing was provided.</a:t>
            </a:r>
          </a:p>
          <a:p>
            <a:pPr lvl="1"/>
            <a:r>
              <a:rPr lang="en-US" dirty="0" smtClean="0"/>
              <a:t>The plaintiff subsequently reapplied but during the process, rather than provide the 2001 letter, he submitted a separate letter dated 2002 which he claimed was the exoneration letter.</a:t>
            </a:r>
          </a:p>
          <a:p>
            <a:pPr lvl="1"/>
            <a:r>
              <a:rPr lang="en-US" dirty="0" smtClean="0"/>
              <a:t>The MEC again recommended that he be granted active staff privileges but when the board invited the physician to attend and present additional documentation he declined to do so and did not provide any other materials including the 2001 letter .  Consequently, the board denied his request for privileges.</a:t>
            </a:r>
          </a:p>
          <a:p>
            <a:pPr lvl="1"/>
            <a:r>
              <a:rPr lang="en-US" dirty="0" smtClean="0"/>
              <a:t>The basis of the board’s decision was:</a:t>
            </a:r>
          </a:p>
          <a:p>
            <a:pPr lvl="2"/>
            <a:r>
              <a:rPr lang="en-US" dirty="0" smtClean="0"/>
              <a:t>Patient care issues identified during the external peer review.</a:t>
            </a:r>
          </a:p>
          <a:p>
            <a:pPr lvl="2"/>
            <a:r>
              <a:rPr lang="en-US" dirty="0" smtClean="0"/>
              <a:t>Incomplete application for privileges and/or failure to provide the 2001 letter.</a:t>
            </a:r>
          </a:p>
          <a:p>
            <a:pPr lvl="2"/>
            <a:endParaRPr lang="en-US" dirty="0" smtClean="0"/>
          </a:p>
        </p:txBody>
      </p:sp>
    </p:spTree>
    <p:extLst>
      <p:ext uri="{BB962C8B-B14F-4D97-AF65-F5344CB8AC3E}">
        <p14:creationId xmlns:p14="http://schemas.microsoft.com/office/powerpoint/2010/main" val="30591419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Powell </a:t>
            </a:r>
            <a:r>
              <a:rPr lang="en-US" dirty="0" smtClean="0"/>
              <a:t>v. Bear Valley Community Hospital (No. D072616 Cal. App. Ct. 4th District, (March 26, 2018) (cont’d)</a:t>
            </a:r>
            <a:endParaRPr lang="en-US" dirty="0"/>
          </a:p>
        </p:txBody>
      </p:sp>
      <p:sp>
        <p:nvSpPr>
          <p:cNvPr id="3" name="Content Placeholder 2"/>
          <p:cNvSpPr>
            <a:spLocks noGrp="1"/>
          </p:cNvSpPr>
          <p:nvPr>
            <p:ph idx="1"/>
          </p:nvPr>
        </p:nvSpPr>
        <p:spPr>
          <a:xfrm>
            <a:off x="309490" y="956345"/>
            <a:ext cx="8539089" cy="3887119"/>
          </a:xfrm>
        </p:spPr>
        <p:txBody>
          <a:bodyPr/>
          <a:lstStyle/>
          <a:p>
            <a:pPr lvl="1"/>
            <a:r>
              <a:rPr lang="en-US" dirty="0"/>
              <a:t>Misrepresentation of facts surrounding his termination of privileges at the other </a:t>
            </a:r>
            <a:r>
              <a:rPr lang="en-US" dirty="0" smtClean="0"/>
              <a:t>hospital.</a:t>
            </a:r>
            <a:endParaRPr lang="en-US" dirty="0"/>
          </a:p>
          <a:p>
            <a:r>
              <a:rPr lang="en-US" dirty="0" smtClean="0"/>
              <a:t>Decision</a:t>
            </a:r>
          </a:p>
          <a:p>
            <a:pPr lvl="1"/>
            <a:r>
              <a:rPr lang="en-US" dirty="0" smtClean="0"/>
              <a:t>Physician was not entitled to a hearing before the lapse of his provisional staff privileges because of his failure to comply with the application process and to submit the requested documents.</a:t>
            </a:r>
          </a:p>
          <a:p>
            <a:pPr lvl="1"/>
            <a:r>
              <a:rPr lang="en-US" dirty="0" smtClean="0"/>
              <a:t>The board did not exceed it’s authority to exercise independent judgment, relying upon appropriate evidence, when it did not agree with the MEC’s recommendation that the physician be appointed. The board’s request for additional information was clearly justified.</a:t>
            </a:r>
          </a:p>
          <a:p>
            <a:pPr lvl="1"/>
            <a:r>
              <a:rPr lang="en-US" dirty="0" smtClean="0"/>
              <a:t>Although the hearing committee did not agree that the issues identified in the external case review were sufficient to deny his appointment, it determined that he lied to various individuals about the circumstances surrounding his prior termination “showing a propensity for dishonest and non-ethical conduct that could negatively impact his or other physician’s provision of medical care”.</a:t>
            </a:r>
            <a:endParaRPr lang="en-US" dirty="0"/>
          </a:p>
        </p:txBody>
      </p:sp>
    </p:spTree>
    <p:extLst>
      <p:ext uri="{BB962C8B-B14F-4D97-AF65-F5344CB8AC3E}">
        <p14:creationId xmlns:p14="http://schemas.microsoft.com/office/powerpoint/2010/main" val="9681209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Powell v. Bear Valley Community Hospital (No. D072616 Cal. App. Ct. 4th District, (March 26, 2018) (cont’d)</a:t>
            </a:r>
            <a:endParaRPr lang="en-US" dirty="0"/>
          </a:p>
        </p:txBody>
      </p:sp>
      <p:sp>
        <p:nvSpPr>
          <p:cNvPr id="3" name="Content Placeholder 2"/>
          <p:cNvSpPr>
            <a:spLocks noGrp="1"/>
          </p:cNvSpPr>
          <p:nvPr>
            <p:ph idx="1"/>
          </p:nvPr>
        </p:nvSpPr>
        <p:spPr/>
        <p:txBody>
          <a:bodyPr/>
          <a:lstStyle/>
          <a:p>
            <a:r>
              <a:rPr lang="en-US" dirty="0" smtClean="0"/>
              <a:t>Lessons Learned</a:t>
            </a:r>
          </a:p>
          <a:p>
            <a:pPr lvl="1"/>
            <a:r>
              <a:rPr lang="en-US" dirty="0" smtClean="0"/>
              <a:t>The medical staff bylaws should include a clear provision which places the burden of producing any and all information necessary to make an informed appointment and reappointment decision.</a:t>
            </a:r>
          </a:p>
          <a:p>
            <a:pPr lvl="1"/>
            <a:r>
              <a:rPr lang="en-US" dirty="0" smtClean="0"/>
              <a:t>Physicians also should be required to update their appointment and reappointment applications while they are pending.</a:t>
            </a:r>
          </a:p>
          <a:p>
            <a:pPr lvl="1"/>
            <a:r>
              <a:rPr lang="en-US" dirty="0" smtClean="0"/>
              <a:t>The failure to produce such information when requested should result in the withdrawal of the application from further consideration.</a:t>
            </a:r>
          </a:p>
          <a:p>
            <a:pPr lvl="1"/>
            <a:r>
              <a:rPr lang="en-US" dirty="0" smtClean="0"/>
              <a:t>The bylaws also should include a provision such that any misrepresentation or deceit associated with the physician’s response could result in a report to the National Practitioner Data Bank if the application is denied.</a:t>
            </a:r>
          </a:p>
        </p:txBody>
      </p:sp>
    </p:spTree>
    <p:extLst>
      <p:ext uri="{BB962C8B-B14F-4D97-AF65-F5344CB8AC3E}">
        <p14:creationId xmlns:p14="http://schemas.microsoft.com/office/powerpoint/2010/main" val="14250099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Powell </a:t>
            </a:r>
            <a:r>
              <a:rPr lang="en-US" dirty="0" smtClean="0"/>
              <a:t>v. Bear Valley Community Hospital (No. D072616 Cal. App. Ct. 4th District, (March 26, 2018) (cont’d)</a:t>
            </a:r>
            <a:endParaRPr lang="en-US" dirty="0"/>
          </a:p>
        </p:txBody>
      </p:sp>
      <p:sp>
        <p:nvSpPr>
          <p:cNvPr id="3" name="Content Placeholder 2"/>
          <p:cNvSpPr>
            <a:spLocks noGrp="1"/>
          </p:cNvSpPr>
          <p:nvPr>
            <p:ph idx="1"/>
          </p:nvPr>
        </p:nvSpPr>
        <p:spPr/>
        <p:txBody>
          <a:bodyPr/>
          <a:lstStyle/>
          <a:p>
            <a:pPr lvl="1"/>
            <a:r>
              <a:rPr lang="en-US" dirty="0"/>
              <a:t>In addition, the bylaws should include a provision that if such information is disclosed after the physician’s appointment then the physician will be subjected to disciplinary action and a Data Bank Report</a:t>
            </a:r>
            <a:r>
              <a:rPr lang="en-US" dirty="0" smtClean="0"/>
              <a:t>.</a:t>
            </a:r>
          </a:p>
          <a:p>
            <a:pPr lvl="1"/>
            <a:r>
              <a:rPr lang="en-US" dirty="0" smtClean="0"/>
              <a:t>The courts are divided on the question of whether a physician should be able to maintain membership and clinical privileges during the pendency of an application, investigation or hearing when privileges otherwise would expire.</a:t>
            </a:r>
          </a:p>
          <a:p>
            <a:pPr lvl="1"/>
            <a:r>
              <a:rPr lang="en-US" dirty="0" smtClean="0"/>
              <a:t>Some hospitals will grant “temporary privileges” for a period of time to cover the investigation and hearing process assuming that the physician is not at fault in terms of providing required information. </a:t>
            </a:r>
          </a:p>
          <a:p>
            <a:pPr lvl="1"/>
            <a:r>
              <a:rPr lang="en-US" dirty="0" smtClean="0"/>
              <a:t>Boards are not bound by recommendations of their medical executive committee, one way or the other, but should provide a justifiable basis for not accepting the recommendation.</a:t>
            </a:r>
          </a:p>
        </p:txBody>
      </p:sp>
    </p:spTree>
    <p:extLst>
      <p:ext uri="{BB962C8B-B14F-4D97-AF65-F5344CB8AC3E}">
        <p14:creationId xmlns:p14="http://schemas.microsoft.com/office/powerpoint/2010/main" val="167434691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El-Khalil v. Oakwood Healthcare Inc., (No. 329986) </a:t>
            </a:r>
            <a:br>
              <a:rPr lang="en-US" dirty="0" smtClean="0"/>
            </a:br>
            <a:r>
              <a:rPr lang="en-US" dirty="0" smtClean="0"/>
              <a:t>(MI. App. Ct.) (April 17, 2018)</a:t>
            </a:r>
            <a:endParaRPr lang="en-US" dirty="0"/>
          </a:p>
        </p:txBody>
      </p:sp>
      <p:sp>
        <p:nvSpPr>
          <p:cNvPr id="3" name="Content Placeholder 2"/>
          <p:cNvSpPr>
            <a:spLocks noGrp="1"/>
          </p:cNvSpPr>
          <p:nvPr>
            <p:ph idx="1"/>
          </p:nvPr>
        </p:nvSpPr>
        <p:spPr/>
        <p:txBody>
          <a:bodyPr/>
          <a:lstStyle/>
          <a:p>
            <a:r>
              <a:rPr lang="en-US" dirty="0" smtClean="0"/>
              <a:t>Background</a:t>
            </a:r>
          </a:p>
          <a:p>
            <a:pPr lvl="1"/>
            <a:r>
              <a:rPr lang="en-US" dirty="0" smtClean="0"/>
              <a:t>Physician in this case initially filed a lawsuit against one of the hospitals in a hospital system alleging a breach of contract and a civil rights violation claiming that the hospital retaliated against him when he brought to the hospitals attention illegal activities engaged in by a number of the physicians.</a:t>
            </a:r>
          </a:p>
          <a:p>
            <a:pPr lvl="1"/>
            <a:r>
              <a:rPr lang="en-US" dirty="0" smtClean="0"/>
              <a:t>The case was dismissed when the trial court found that the defendants were statutorily immune from liability and that the physician had failed to allege sufficient facts to support a discrimination claim under the Civil Rights Act.</a:t>
            </a:r>
          </a:p>
          <a:p>
            <a:pPr lvl="1"/>
            <a:r>
              <a:rPr lang="en-US" dirty="0" smtClean="0"/>
              <a:t>Physician subsequently filed a separate lawsuit alleging that the system and it’s affiliated hospital again breached a contract and violated his civil rights when he was informed that his staff privileges at two of the system hospitals were going to expire and he was not going to be reappointed.</a:t>
            </a:r>
          </a:p>
        </p:txBody>
      </p:sp>
    </p:spTree>
    <p:extLst>
      <p:ext uri="{BB962C8B-B14F-4D97-AF65-F5344CB8AC3E}">
        <p14:creationId xmlns:p14="http://schemas.microsoft.com/office/powerpoint/2010/main" val="786809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Daley v. Ingalls Memorial Hospital (No. 1-17-0891) 2018 IL App </a:t>
            </a:r>
            <a:br>
              <a:rPr lang="en-US" altLang="en-US" dirty="0" smtClean="0"/>
            </a:br>
            <a:r>
              <a:rPr lang="en-US" altLang="en-US" dirty="0" smtClean="0"/>
              <a:t>(1st Dist.) (June 28, 2018)</a:t>
            </a:r>
            <a:endParaRPr lang="en-US" dirty="0"/>
          </a:p>
        </p:txBody>
      </p:sp>
      <p:sp>
        <p:nvSpPr>
          <p:cNvPr id="4" name="Rectangle 3"/>
          <p:cNvSpPr>
            <a:spLocks noGrp="1" noChangeArrowheads="1"/>
          </p:cNvSpPr>
          <p:nvPr>
            <p:ph idx="1"/>
          </p:nvPr>
        </p:nvSpPr>
        <p:spPr/>
        <p:txBody>
          <a:bodyPr/>
          <a:lstStyle/>
          <a:p>
            <a:r>
              <a:rPr lang="en-US" altLang="en-US" dirty="0" smtClean="0"/>
              <a:t>Background</a:t>
            </a:r>
          </a:p>
          <a:p>
            <a:pPr lvl="1"/>
            <a:r>
              <a:rPr lang="en-US" altLang="en-US" dirty="0" smtClean="0"/>
              <a:t>This is a medical malpractice case brought by the administrator of the estate of a patient who was treated and subsequently died several months later based on an allegation that the hospital had failed to adequately monitor and treat the patient’s glucose levels.</a:t>
            </a:r>
          </a:p>
          <a:p>
            <a:pPr lvl="1"/>
            <a:r>
              <a:rPr lang="en-US" altLang="en-US" dirty="0" smtClean="0"/>
              <a:t>During discovery, the plaintiff requested whether the incident was reported to, or investigated by, any hospital or governmental committee, agency or other body.</a:t>
            </a:r>
          </a:p>
          <a:p>
            <a:pPr lvl="1"/>
            <a:r>
              <a:rPr lang="en-US" altLang="en-US" dirty="0" smtClean="0"/>
              <a:t>The hospital objected claiming that two responsive incident reports and a report which included statements and complaints made by the family while the patient was in the hospital were privileged and confidential and therefore not subject to discovery under the Patient Safety and Quality Improvement Act of 2005 (“PSA”).</a:t>
            </a:r>
          </a:p>
          <a:p>
            <a:pPr lvl="1"/>
            <a:endParaRPr lang="en-US" altLang="en-US" dirty="0" smtClean="0"/>
          </a:p>
          <a:p>
            <a:pPr lvl="1"/>
            <a:endParaRPr lang="en-US" altLang="en-US" dirty="0" smtClean="0"/>
          </a:p>
          <a:p>
            <a:pPr lvl="1"/>
            <a:endParaRPr lang="en-US" altLang="en-US" dirty="0"/>
          </a:p>
        </p:txBody>
      </p:sp>
    </p:spTree>
    <p:extLst>
      <p:ext uri="{BB962C8B-B14F-4D97-AF65-F5344CB8AC3E}">
        <p14:creationId xmlns:p14="http://schemas.microsoft.com/office/powerpoint/2010/main" val="7719456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El-Khalil v. Oakwood Healthcare Inc., (No. 329986) </a:t>
            </a:r>
            <a:br>
              <a:rPr lang="en-US" dirty="0"/>
            </a:br>
            <a:r>
              <a:rPr lang="en-US" dirty="0"/>
              <a:t>(MI. App. Ct.) (April 17, 2018) </a:t>
            </a:r>
            <a:r>
              <a:rPr lang="en-US" dirty="0" smtClean="0"/>
              <a:t>(cont’d)</a:t>
            </a:r>
            <a:endParaRPr lang="en-US" dirty="0"/>
          </a:p>
        </p:txBody>
      </p:sp>
      <p:sp>
        <p:nvSpPr>
          <p:cNvPr id="3" name="Content Placeholder 2"/>
          <p:cNvSpPr>
            <a:spLocks noGrp="1"/>
          </p:cNvSpPr>
          <p:nvPr>
            <p:ph idx="1"/>
          </p:nvPr>
        </p:nvSpPr>
        <p:spPr/>
        <p:txBody>
          <a:bodyPr/>
          <a:lstStyle/>
          <a:p>
            <a:pPr lvl="1"/>
            <a:r>
              <a:rPr lang="en-US" dirty="0" smtClean="0"/>
              <a:t>Hospitals argued there was no breach of contract because the bylaws did not constitute a contract, that any such claim was barred by the release and waiver of liability contained in the bylaws, that he had failed to set forth a case of retaliation, and that the peer review statute barred any discovery to support his claims.</a:t>
            </a:r>
          </a:p>
          <a:p>
            <a:pPr lvl="1"/>
            <a:r>
              <a:rPr lang="en-US" dirty="0" smtClean="0"/>
              <a:t>The trial court held that the bylaws were a contract but they were not breached because the hospital's decision was based on plaintiff's inability to provide efficient and quality care.</a:t>
            </a:r>
          </a:p>
          <a:p>
            <a:pPr lvl="1"/>
            <a:r>
              <a:rPr lang="en-US" dirty="0" smtClean="0"/>
              <a:t>The physician released the hospital from liability because he offered no evidence to support his allegations of malice and bad faith.</a:t>
            </a:r>
          </a:p>
          <a:p>
            <a:pPr lvl="1"/>
            <a:r>
              <a:rPr lang="en-US" dirty="0" smtClean="0"/>
              <a:t>Furthermore , the trial court determined that the defendants were immune under both  HCQIA and the Michigan peer review immunity statute. </a:t>
            </a:r>
          </a:p>
        </p:txBody>
      </p:sp>
    </p:spTree>
    <p:extLst>
      <p:ext uri="{BB962C8B-B14F-4D97-AF65-F5344CB8AC3E}">
        <p14:creationId xmlns:p14="http://schemas.microsoft.com/office/powerpoint/2010/main" val="402545230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El-Khalil v. Oakwood Healthcare Inc., (No. 329986) </a:t>
            </a:r>
            <a:br>
              <a:rPr lang="en-US" dirty="0"/>
            </a:br>
            <a:r>
              <a:rPr lang="en-US" dirty="0"/>
              <a:t>(MI. App. Ct.) (April 17, 2018) (cont’d)</a:t>
            </a:r>
          </a:p>
        </p:txBody>
      </p:sp>
      <p:sp>
        <p:nvSpPr>
          <p:cNvPr id="3" name="Content Placeholder 2"/>
          <p:cNvSpPr>
            <a:spLocks noGrp="1"/>
          </p:cNvSpPr>
          <p:nvPr>
            <p:ph idx="1"/>
          </p:nvPr>
        </p:nvSpPr>
        <p:spPr/>
        <p:txBody>
          <a:bodyPr/>
          <a:lstStyle/>
          <a:p>
            <a:r>
              <a:rPr lang="en-US" dirty="0"/>
              <a:t>Decision</a:t>
            </a:r>
          </a:p>
          <a:p>
            <a:pPr lvl="1"/>
            <a:r>
              <a:rPr lang="en-US" dirty="0"/>
              <a:t>On appeal, the Michigan Court of Appeals determined that the plaintiff had met all but one of the elements for stating a civil rights violation.</a:t>
            </a:r>
          </a:p>
          <a:p>
            <a:pPr lvl="1"/>
            <a:r>
              <a:rPr lang="en-US" dirty="0" smtClean="0"/>
              <a:t>In this case ,the physician was required to show that the adverse employment action was based on the filing of his previous 2014 lawsuit.</a:t>
            </a:r>
          </a:p>
          <a:p>
            <a:pPr lvl="1"/>
            <a:r>
              <a:rPr lang="en-US" dirty="0" smtClean="0"/>
              <a:t>The appellate court, however, pointed out that attached to the plaintiff’s lawsuit were copies of complaints filed by other physicians accusing him of harassing and threatening behavior as well as verbal abuse of staff which the hospitals pointed was the basis of their decision not to reappoint him, and not the prior lawsuit.</a:t>
            </a:r>
          </a:p>
          <a:p>
            <a:pPr lvl="1"/>
            <a:r>
              <a:rPr lang="en-US" dirty="0" smtClean="0"/>
              <a:t>The hospital noted that in the medical staff bylaws, physicians were required to “furnish quality care in a manner that promotes a safe, cooperative and professional healthcare environment”.</a:t>
            </a:r>
          </a:p>
        </p:txBody>
      </p:sp>
    </p:spTree>
    <p:extLst>
      <p:ext uri="{BB962C8B-B14F-4D97-AF65-F5344CB8AC3E}">
        <p14:creationId xmlns:p14="http://schemas.microsoft.com/office/powerpoint/2010/main" val="12520741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El-Khalil v. Oakwood Healthcare Inc., (No. 329986) </a:t>
            </a:r>
            <a:br>
              <a:rPr lang="en-US" dirty="0"/>
            </a:br>
            <a:r>
              <a:rPr lang="en-US" dirty="0"/>
              <a:t>(MI. App. Ct.) (April 17, 2018) (cont’d)</a:t>
            </a:r>
          </a:p>
        </p:txBody>
      </p:sp>
      <p:sp>
        <p:nvSpPr>
          <p:cNvPr id="3" name="Content Placeholder 2"/>
          <p:cNvSpPr>
            <a:spLocks noGrp="1"/>
          </p:cNvSpPr>
          <p:nvPr>
            <p:ph idx="1"/>
          </p:nvPr>
        </p:nvSpPr>
        <p:spPr/>
        <p:txBody>
          <a:bodyPr/>
          <a:lstStyle/>
          <a:p>
            <a:pPr lvl="1"/>
            <a:r>
              <a:rPr lang="en-US" dirty="0"/>
              <a:t>The court, in citing to other court decisions, clearly accepted the view that “disruptive behavior” is detrimental to the quality of healthcare being provided and can serve as a proper basis for termination.</a:t>
            </a:r>
          </a:p>
          <a:p>
            <a:r>
              <a:rPr lang="en-US" dirty="0" smtClean="0"/>
              <a:t>Lessons Learned</a:t>
            </a:r>
          </a:p>
          <a:p>
            <a:pPr lvl="1"/>
            <a:r>
              <a:rPr lang="en-US" dirty="0" smtClean="0"/>
              <a:t>Irrespective of whether medical staff bylaws are considered a contract in your state, the legal requirement is that hospitals and medical staffs but follow their bylaws when engaged in peer review and disciplinary actions.</a:t>
            </a:r>
          </a:p>
          <a:p>
            <a:pPr lvl="1"/>
            <a:r>
              <a:rPr lang="en-US" dirty="0" smtClean="0"/>
              <a:t>The medical staff bylaws and the appointment and reappointment applications should contain a waiver of lability/immunity provision as a condition of membership in order to defend against these types of peer review lawsuits.</a:t>
            </a:r>
          </a:p>
          <a:p>
            <a:pPr lvl="1"/>
            <a:r>
              <a:rPr lang="en-US" dirty="0"/>
              <a:t>Some bylaws require that if the physician sues anyway, he/she must pay the hospital's legal fees.</a:t>
            </a:r>
          </a:p>
          <a:p>
            <a:pPr lvl="1"/>
            <a:endParaRPr lang="en-US" dirty="0" smtClean="0"/>
          </a:p>
        </p:txBody>
      </p:sp>
    </p:spTree>
    <p:extLst>
      <p:ext uri="{BB962C8B-B14F-4D97-AF65-F5344CB8AC3E}">
        <p14:creationId xmlns:p14="http://schemas.microsoft.com/office/powerpoint/2010/main" val="360322406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El-Khalil v. Oakwood Healthcare Inc., (No. 329986) </a:t>
            </a:r>
            <a:br>
              <a:rPr lang="en-US" dirty="0"/>
            </a:br>
            <a:r>
              <a:rPr lang="en-US" dirty="0"/>
              <a:t>(MI. App. Ct.) (April 17, 2018) (cont’d)</a:t>
            </a:r>
          </a:p>
        </p:txBody>
      </p:sp>
      <p:sp>
        <p:nvSpPr>
          <p:cNvPr id="3" name="Content Placeholder 2"/>
          <p:cNvSpPr>
            <a:spLocks noGrp="1"/>
          </p:cNvSpPr>
          <p:nvPr>
            <p:ph idx="1"/>
          </p:nvPr>
        </p:nvSpPr>
        <p:spPr/>
        <p:txBody>
          <a:bodyPr/>
          <a:lstStyle/>
          <a:p>
            <a:pPr lvl="1"/>
            <a:r>
              <a:rPr lang="en-US" dirty="0"/>
              <a:t>Many bylaws for health care systems now include provisions which state that any disciplinary or similar action taken at one hospital applies to all.</a:t>
            </a:r>
          </a:p>
          <a:p>
            <a:pPr lvl="1"/>
            <a:r>
              <a:rPr lang="en-US" dirty="0" smtClean="0"/>
              <a:t>In addition to bylaws that identify and require that a physician be “cooperative and act professionally”, your bylaws should cite to the obligation to comply with any and all code of conduct and or disruptive behavior policies as a continued condition of membership.</a:t>
            </a:r>
          </a:p>
          <a:p>
            <a:pPr lvl="1"/>
            <a:endParaRPr lang="en-US" dirty="0"/>
          </a:p>
        </p:txBody>
      </p:sp>
    </p:spTree>
    <p:extLst>
      <p:ext uri="{BB962C8B-B14F-4D97-AF65-F5344CB8AC3E}">
        <p14:creationId xmlns:p14="http://schemas.microsoft.com/office/powerpoint/2010/main" val="360322406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3516" y="553459"/>
            <a:ext cx="6313885" cy="3223967"/>
          </a:xfrm>
        </p:spPr>
        <p:txBody>
          <a:bodyPr anchor="ctr">
            <a:normAutofit/>
          </a:bodyPr>
          <a:lstStyle/>
          <a:p>
            <a:pPr marL="0" indent="0" algn="ctr">
              <a:buNone/>
            </a:pPr>
            <a:r>
              <a:rPr lang="en-US" sz="3200" b="1" dirty="0"/>
              <a:t>Fair Procedure Cases</a:t>
            </a:r>
          </a:p>
        </p:txBody>
      </p:sp>
    </p:spTree>
    <p:extLst>
      <p:ext uri="{BB962C8B-B14F-4D97-AF65-F5344CB8AC3E}">
        <p14:creationId xmlns:p14="http://schemas.microsoft.com/office/powerpoint/2010/main" val="25130290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Dhillon v. John Muir Health, (No. A143195) (Cal. Ct. App.) </a:t>
            </a:r>
            <a:br>
              <a:rPr lang="en-US" dirty="0" smtClean="0"/>
            </a:br>
            <a:r>
              <a:rPr lang="en-US" dirty="0" smtClean="0"/>
              <a:t>(April 18, 2018)</a:t>
            </a:r>
            <a:endParaRPr lang="en-US" dirty="0"/>
          </a:p>
        </p:txBody>
      </p:sp>
      <p:sp>
        <p:nvSpPr>
          <p:cNvPr id="3" name="Content Placeholder 2"/>
          <p:cNvSpPr>
            <a:spLocks noGrp="1"/>
          </p:cNvSpPr>
          <p:nvPr>
            <p:ph idx="1"/>
          </p:nvPr>
        </p:nvSpPr>
        <p:spPr/>
        <p:txBody>
          <a:bodyPr/>
          <a:lstStyle/>
          <a:p>
            <a:r>
              <a:rPr lang="en-US" dirty="0" smtClean="0"/>
              <a:t>Background</a:t>
            </a:r>
          </a:p>
          <a:p>
            <a:pPr lvl="1"/>
            <a:r>
              <a:rPr lang="en-US" dirty="0" smtClean="0"/>
              <a:t>Plaintiff is a physician who sued a hospital after it required that he and another physician be obligated to attend an anger management program based on a complaint that he was verbally abusive and physically aggressive to another hospital physician during a meeting in violation of the code of conduct.</a:t>
            </a:r>
          </a:p>
          <a:p>
            <a:pPr lvl="1"/>
            <a:r>
              <a:rPr lang="en-US" dirty="0" smtClean="0"/>
              <a:t>Based on this conclusion by an ad hoc investigative committee, the MECs of two of the hospital’s campuses determined that an anger management program was required and if he failed to complete the program he would be subjected to a limited suspension of his clinical privileges.</a:t>
            </a:r>
          </a:p>
          <a:p>
            <a:pPr lvl="1"/>
            <a:r>
              <a:rPr lang="en-US" dirty="0" smtClean="0"/>
              <a:t>Because the physician did not  partake in the program within the required time frame, the hospital imposed a 14 day suspension.</a:t>
            </a:r>
          </a:p>
          <a:p>
            <a:pPr lvl="1"/>
            <a:r>
              <a:rPr lang="en-US" dirty="0" smtClean="0"/>
              <a:t>The bylaws did not provide a hearing right for either action and therefore no fair hearing was provided.</a:t>
            </a:r>
          </a:p>
        </p:txBody>
      </p:sp>
    </p:spTree>
    <p:extLst>
      <p:ext uri="{BB962C8B-B14F-4D97-AF65-F5344CB8AC3E}">
        <p14:creationId xmlns:p14="http://schemas.microsoft.com/office/powerpoint/2010/main" val="20088930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Dhillon v. John Muir Health, (No. A143195) (Cal. Ct. App.) </a:t>
            </a:r>
            <a:br>
              <a:rPr lang="en-US" dirty="0" smtClean="0"/>
            </a:br>
            <a:r>
              <a:rPr lang="en-US" dirty="0" smtClean="0"/>
              <a:t>(April 18, 2018) (cont’d)</a:t>
            </a:r>
            <a:endParaRPr lang="en-US" dirty="0"/>
          </a:p>
        </p:txBody>
      </p:sp>
      <p:sp>
        <p:nvSpPr>
          <p:cNvPr id="3" name="Content Placeholder 2"/>
          <p:cNvSpPr>
            <a:spLocks noGrp="1"/>
          </p:cNvSpPr>
          <p:nvPr>
            <p:ph idx="1"/>
          </p:nvPr>
        </p:nvSpPr>
        <p:spPr>
          <a:xfrm>
            <a:off x="309490" y="983769"/>
            <a:ext cx="8539089" cy="3789567"/>
          </a:xfrm>
        </p:spPr>
        <p:txBody>
          <a:bodyPr/>
          <a:lstStyle/>
          <a:p>
            <a:pPr lvl="1"/>
            <a:r>
              <a:rPr lang="en-US" dirty="0"/>
              <a:t>Upon filing suit, the decision of the trial court to require a hearing was </a:t>
            </a:r>
            <a:r>
              <a:rPr lang="en-US" dirty="0" smtClean="0"/>
              <a:t>appealed by the system.</a:t>
            </a:r>
            <a:endParaRPr lang="en-US" dirty="0"/>
          </a:p>
          <a:p>
            <a:r>
              <a:rPr lang="en-US" dirty="0" smtClean="0"/>
              <a:t>Decision</a:t>
            </a:r>
          </a:p>
          <a:p>
            <a:pPr lvl="1"/>
            <a:r>
              <a:rPr lang="en-US" dirty="0" smtClean="0"/>
              <a:t>In looking to the medical staff bylaws, the court determined that the anger management class “in no way [can] be considered a significant restriction or condition of clinical privileges under the bylaws”.</a:t>
            </a:r>
          </a:p>
          <a:p>
            <a:pPr lvl="1"/>
            <a:r>
              <a:rPr lang="en-US" dirty="0" smtClean="0"/>
              <a:t>In addition, the bylaws specifically stated that a 14 day suspension was not grounds for a hearing if based solely on a plaintiff’s refusal to comply with informal corrective actions required by the MEC.</a:t>
            </a:r>
          </a:p>
          <a:p>
            <a:r>
              <a:rPr lang="en-US" dirty="0" smtClean="0"/>
              <a:t>Lessons Learned</a:t>
            </a:r>
          </a:p>
          <a:p>
            <a:pPr lvl="1"/>
            <a:r>
              <a:rPr lang="en-US" dirty="0" smtClean="0"/>
              <a:t>The medical staff’s bylaws should clearly state what actions do or do not trigger hearing rights.</a:t>
            </a:r>
          </a:p>
        </p:txBody>
      </p:sp>
    </p:spTree>
    <p:extLst>
      <p:ext uri="{BB962C8B-B14F-4D97-AF65-F5344CB8AC3E}">
        <p14:creationId xmlns:p14="http://schemas.microsoft.com/office/powerpoint/2010/main" val="255553290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Dhillon v. John Muir Health, (No. A143195) (Cal. Ct. App.) </a:t>
            </a:r>
            <a:br>
              <a:rPr lang="en-US" dirty="0" smtClean="0"/>
            </a:br>
            <a:r>
              <a:rPr lang="en-US" dirty="0" smtClean="0"/>
              <a:t>(April 18, 2018) (cont’d)</a:t>
            </a:r>
            <a:endParaRPr lang="en-US" dirty="0"/>
          </a:p>
        </p:txBody>
      </p:sp>
      <p:sp>
        <p:nvSpPr>
          <p:cNvPr id="3" name="Content Placeholder 2"/>
          <p:cNvSpPr>
            <a:spLocks noGrp="1"/>
          </p:cNvSpPr>
          <p:nvPr>
            <p:ph idx="1"/>
          </p:nvPr>
        </p:nvSpPr>
        <p:spPr/>
        <p:txBody>
          <a:bodyPr/>
          <a:lstStyle/>
          <a:p>
            <a:pPr lvl="1"/>
            <a:r>
              <a:rPr lang="en-US" dirty="0" smtClean="0"/>
              <a:t>Remedial action which does not prevent the exercise of clinical privileges should not trigger hearing rights.</a:t>
            </a:r>
          </a:p>
          <a:p>
            <a:pPr lvl="1"/>
            <a:r>
              <a:rPr lang="en-US" dirty="0" smtClean="0"/>
              <a:t>Making </a:t>
            </a:r>
            <a:r>
              <a:rPr lang="en-US" dirty="0"/>
              <a:t>a vague reference to a hearing based on a “restriction of privileges” opens up the question of whether monitoring, proctoring an FPPE plan or similar action is a “restriction” that would entitle the physician to a hearing. </a:t>
            </a:r>
            <a:endParaRPr lang="en-US" dirty="0" smtClean="0"/>
          </a:p>
          <a:p>
            <a:pPr lvl="1"/>
            <a:r>
              <a:rPr lang="en-US" dirty="0"/>
              <a:t>Bylaws should incorporate language, such as "collegial intention" and similar standards, which focus on taking remediation steps verses disciplinary action in response to identified problems.</a:t>
            </a:r>
          </a:p>
          <a:p>
            <a:pPr lvl="1"/>
            <a:r>
              <a:rPr lang="en-US" dirty="0"/>
              <a:t>Note that the bylaws for this hospital imposed a suspension without a hearing if it involved the refusal to abide by informal or other remedial action which does not trigger a report to the Data Bank.</a:t>
            </a:r>
          </a:p>
          <a:p>
            <a:pPr lvl="1"/>
            <a:endParaRPr lang="en-US" dirty="0"/>
          </a:p>
        </p:txBody>
      </p:sp>
    </p:spTree>
    <p:extLst>
      <p:ext uri="{BB962C8B-B14F-4D97-AF65-F5344CB8AC3E}">
        <p14:creationId xmlns:p14="http://schemas.microsoft.com/office/powerpoint/2010/main" val="61778281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Dhillon v. John Muir Health, (No. A143195) (Cal. Ct. App.) </a:t>
            </a:r>
            <a:br>
              <a:rPr lang="en-US" dirty="0" smtClean="0"/>
            </a:br>
            <a:r>
              <a:rPr lang="en-US" dirty="0" smtClean="0"/>
              <a:t>(April 18, 2018) (cont’d)</a:t>
            </a:r>
            <a:endParaRPr lang="en-US" dirty="0"/>
          </a:p>
        </p:txBody>
      </p:sp>
      <p:sp>
        <p:nvSpPr>
          <p:cNvPr id="3" name="Content Placeholder 2"/>
          <p:cNvSpPr>
            <a:spLocks noGrp="1"/>
          </p:cNvSpPr>
          <p:nvPr>
            <p:ph idx="1"/>
          </p:nvPr>
        </p:nvSpPr>
        <p:spPr/>
        <p:txBody>
          <a:bodyPr/>
          <a:lstStyle/>
          <a:p>
            <a:pPr lvl="1"/>
            <a:r>
              <a:rPr lang="en-US" dirty="0" smtClean="0"/>
              <a:t>Make sure whether the imposition of an administrative suspension, such as failure to pay dues, maintain insurance or complete records, does or does not require that a hearing be offered to the physician under your state law.</a:t>
            </a:r>
          </a:p>
        </p:txBody>
      </p:sp>
    </p:spTree>
    <p:extLst>
      <p:ext uri="{BB962C8B-B14F-4D97-AF65-F5344CB8AC3E}">
        <p14:creationId xmlns:p14="http://schemas.microsoft.com/office/powerpoint/2010/main" val="61778281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Murphy v. Advocate Health &amp; Hospitals Corporation </a:t>
            </a:r>
            <a:br>
              <a:rPr lang="en-US" dirty="0" smtClean="0"/>
            </a:br>
            <a:r>
              <a:rPr lang="en-US" dirty="0" smtClean="0"/>
              <a:t>(No. 160513) (2017 ll. App. 4</a:t>
            </a:r>
            <a:r>
              <a:rPr lang="en-US" baseline="30000" dirty="0" smtClean="0"/>
              <a:t>th</a:t>
            </a:r>
            <a:r>
              <a:rPr lang="en-US" dirty="0" smtClean="0"/>
              <a:t>)  (March 7, 2017)</a:t>
            </a:r>
            <a:endParaRPr lang="en-US" dirty="0"/>
          </a:p>
        </p:txBody>
      </p:sp>
      <p:sp>
        <p:nvSpPr>
          <p:cNvPr id="3" name="Content Placeholder 2"/>
          <p:cNvSpPr>
            <a:spLocks noGrp="1"/>
          </p:cNvSpPr>
          <p:nvPr>
            <p:ph idx="1"/>
          </p:nvPr>
        </p:nvSpPr>
        <p:spPr/>
        <p:txBody>
          <a:bodyPr/>
          <a:lstStyle/>
          <a:p>
            <a:r>
              <a:rPr lang="en-US" dirty="0" smtClean="0"/>
              <a:t>Background</a:t>
            </a:r>
          </a:p>
          <a:p>
            <a:pPr lvl="1"/>
            <a:r>
              <a:rPr lang="en-US" dirty="0" smtClean="0"/>
              <a:t>Physician was summarily suspended initially based on quality of care concerns following the death of his patient.</a:t>
            </a:r>
          </a:p>
          <a:p>
            <a:pPr lvl="1"/>
            <a:r>
              <a:rPr lang="en-US" dirty="0" smtClean="0"/>
              <a:t>Although this initial suspension was based only on the care of one patient, the MEC agreed to lift the suspension if the physician voluntarily relinquished his privileges pending a further investigation. </a:t>
            </a:r>
          </a:p>
          <a:p>
            <a:pPr lvl="1"/>
            <a:r>
              <a:rPr lang="en-US" dirty="0" smtClean="0"/>
              <a:t>Once the physician retained legal council, the medical staff was informed that the plaintiff no longer wished to relinquish privileges.  He argued that the hospital violated the Illinois Hospital </a:t>
            </a:r>
            <a:r>
              <a:rPr lang="en-US" dirty="0"/>
              <a:t>L</a:t>
            </a:r>
            <a:r>
              <a:rPr lang="en-US" dirty="0" smtClean="0"/>
              <a:t>icensing Act when it did not base the decision on a claim that the plaintiff’s continued practice presented an “imminent danger” to patients as required under the Act.</a:t>
            </a:r>
          </a:p>
        </p:txBody>
      </p:sp>
    </p:spTree>
    <p:extLst>
      <p:ext uri="{BB962C8B-B14F-4D97-AF65-F5344CB8AC3E}">
        <p14:creationId xmlns:p14="http://schemas.microsoft.com/office/powerpoint/2010/main" val="258993997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Daley v. Ingalls Memorial Hospital (No. 1-17-0891) 2018 IL App (1st Dist.)  (June 28, 2018) (cont’d)</a:t>
            </a:r>
            <a:endParaRPr lang="en-US" dirty="0"/>
          </a:p>
        </p:txBody>
      </p:sp>
      <p:sp>
        <p:nvSpPr>
          <p:cNvPr id="3" name="Content Placeholder 2"/>
          <p:cNvSpPr>
            <a:spLocks noGrp="1"/>
          </p:cNvSpPr>
          <p:nvPr>
            <p:ph idx="1"/>
          </p:nvPr>
        </p:nvSpPr>
        <p:spPr/>
        <p:txBody>
          <a:bodyPr/>
          <a:lstStyle/>
          <a:p>
            <a:pPr lvl="1"/>
            <a:r>
              <a:rPr lang="en-US" altLang="en-US" dirty="0" smtClean="0"/>
              <a:t>The basis of the hospital's argument was that it had collected this information within its patient safety evaluation system (“PSES”) and reported it to Clarity PSO, a federally certified patient safety organization.</a:t>
            </a:r>
          </a:p>
          <a:p>
            <a:pPr lvl="1"/>
            <a:r>
              <a:rPr lang="en-US" altLang="en-US" dirty="0" smtClean="0"/>
              <a:t>In further support of its argument, the hospital submitted two affidavits from its associate general counsel which represented that the hospital had contracted with the PSO in 2009 to conduct activities to improve the hospital’s patient safety and quality healthcare and for the purpose of reporting adverse events to the PSO.</a:t>
            </a:r>
          </a:p>
          <a:p>
            <a:pPr lvl="1"/>
            <a:r>
              <a:rPr lang="en-US" dirty="0" smtClean="0"/>
              <a:t>After submitting the documents to the trial court for an in camera inspection, the court ordered the hospital to turn over portions of the reports that the court said should have been in the medical records which the hospital deemed to be privileged patient safety work product (“PSWP”).</a:t>
            </a:r>
          </a:p>
          <a:p>
            <a:pPr lvl="1"/>
            <a:r>
              <a:rPr lang="en-US" dirty="0" smtClean="0"/>
              <a:t>The hospital refused and the court imposed a “friendly contempt order” which allowed for an immediate and direct appeal to the Illinois Appellate Court.</a:t>
            </a:r>
          </a:p>
        </p:txBody>
      </p:sp>
    </p:spTree>
    <p:extLst>
      <p:ext uri="{BB962C8B-B14F-4D97-AF65-F5344CB8AC3E}">
        <p14:creationId xmlns:p14="http://schemas.microsoft.com/office/powerpoint/2010/main" val="421412529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Murphy v. Advocate Health &amp; Hospitals Corporation </a:t>
            </a:r>
            <a:br>
              <a:rPr lang="en-US" dirty="0" smtClean="0"/>
            </a:br>
            <a:r>
              <a:rPr lang="en-US" dirty="0" smtClean="0"/>
              <a:t>(No. 160513, 2017 Il. App. 4th  (March 7, 2017) (cont’d)</a:t>
            </a:r>
            <a:endParaRPr lang="en-US" dirty="0"/>
          </a:p>
        </p:txBody>
      </p:sp>
      <p:sp>
        <p:nvSpPr>
          <p:cNvPr id="3" name="Content Placeholder 2"/>
          <p:cNvSpPr>
            <a:spLocks noGrp="1"/>
          </p:cNvSpPr>
          <p:nvPr>
            <p:ph idx="1"/>
          </p:nvPr>
        </p:nvSpPr>
        <p:spPr/>
        <p:txBody>
          <a:bodyPr/>
          <a:lstStyle/>
          <a:p>
            <a:pPr lvl="1"/>
            <a:r>
              <a:rPr lang="en-US" dirty="0" smtClean="0"/>
              <a:t>The MEC then reinstated the summary suspension based on specific deficiencies relating to the patient who died but also made reference to four peer review cases, two of which had been completed and two which were in the process of peer review, in addition to inadequate documentation or management as reflected in 10 Midas Reports.</a:t>
            </a:r>
          </a:p>
          <a:p>
            <a:pPr lvl="1"/>
            <a:r>
              <a:rPr lang="en-US" dirty="0" smtClean="0"/>
              <a:t>In response to a detailed request for documents relating to the summary suspension, the hospital failed to produce all of the information which supposedly supported the summary suspension including the medical records at issue.</a:t>
            </a:r>
          </a:p>
          <a:p>
            <a:r>
              <a:rPr lang="en-US" dirty="0" smtClean="0"/>
              <a:t>Decision</a:t>
            </a:r>
          </a:p>
          <a:p>
            <a:pPr lvl="1"/>
            <a:r>
              <a:rPr lang="en-US" dirty="0" smtClean="0"/>
              <a:t>Hospital failed to comply with its disclosure obligations to the physician which resulted in the denial of a fair hearing.</a:t>
            </a:r>
          </a:p>
          <a:p>
            <a:pPr lvl="1"/>
            <a:r>
              <a:rPr lang="en-US" dirty="0" smtClean="0"/>
              <a:t>Illinois law requires that a physician be given access to all information “pertinent to” the basis of the decision.</a:t>
            </a:r>
            <a:endParaRPr lang="en-US" dirty="0"/>
          </a:p>
        </p:txBody>
      </p:sp>
    </p:spTree>
    <p:extLst>
      <p:ext uri="{BB962C8B-B14F-4D97-AF65-F5344CB8AC3E}">
        <p14:creationId xmlns:p14="http://schemas.microsoft.com/office/powerpoint/2010/main" val="471103101"/>
      </p:ext>
    </p:extLst>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Murphy v. Advocate Health &amp; Hospitals Corporation </a:t>
            </a:r>
            <a:br>
              <a:rPr lang="en-US" dirty="0" smtClean="0"/>
            </a:br>
            <a:r>
              <a:rPr lang="en-US" dirty="0" smtClean="0"/>
              <a:t>(No. 160513, 2017 Il. App. 4th  (March 7, 2017) (cont’d)</a:t>
            </a:r>
            <a:endParaRPr lang="en-US" dirty="0"/>
          </a:p>
        </p:txBody>
      </p:sp>
      <p:sp>
        <p:nvSpPr>
          <p:cNvPr id="3" name="Content Placeholder 2"/>
          <p:cNvSpPr>
            <a:spLocks noGrp="1"/>
          </p:cNvSpPr>
          <p:nvPr>
            <p:ph idx="1"/>
          </p:nvPr>
        </p:nvSpPr>
        <p:spPr/>
        <p:txBody>
          <a:bodyPr/>
          <a:lstStyle/>
          <a:p>
            <a:pPr lvl="1"/>
            <a:r>
              <a:rPr lang="en-US" dirty="0" smtClean="0"/>
              <a:t>The hospital's mere identification of the four peer review cases and 10 Midas reports, without providing him the substance to those reports did not sufficiently comply with the disclosure requirements under state law and the medical staff bylaws.</a:t>
            </a:r>
          </a:p>
          <a:p>
            <a:pPr lvl="1"/>
            <a:r>
              <a:rPr lang="en-US" dirty="0" smtClean="0"/>
              <a:t>The appellate court reversed and required that a fair </a:t>
            </a:r>
            <a:r>
              <a:rPr lang="en-US" dirty="0" err="1" smtClean="0"/>
              <a:t>intraprofessional</a:t>
            </a:r>
            <a:r>
              <a:rPr lang="en-US" dirty="0" smtClean="0"/>
              <a:t> conference be conducted.</a:t>
            </a:r>
          </a:p>
          <a:p>
            <a:r>
              <a:rPr lang="en-US" dirty="0" smtClean="0"/>
              <a:t>Lessons Learned</a:t>
            </a:r>
          </a:p>
          <a:p>
            <a:pPr lvl="1">
              <a:buClr>
                <a:srgbClr val="F7931D"/>
              </a:buClr>
            </a:pPr>
            <a:r>
              <a:rPr lang="en-US" dirty="0">
                <a:solidFill>
                  <a:srgbClr val="203861"/>
                </a:solidFill>
              </a:rPr>
              <a:t>The hospital’s fair hearing process must correctly and completely incorporate any state hearing requirements as well as the procedures outlined under HCQIA in order to maximize your immunity </a:t>
            </a:r>
            <a:r>
              <a:rPr lang="en-US" dirty="0" smtClean="0">
                <a:solidFill>
                  <a:srgbClr val="203861"/>
                </a:solidFill>
              </a:rPr>
              <a:t>protections.</a:t>
            </a:r>
            <a:endParaRPr lang="en-US" dirty="0">
              <a:solidFill>
                <a:srgbClr val="203861"/>
              </a:solidFill>
            </a:endParaRPr>
          </a:p>
          <a:p>
            <a:pPr lvl="1">
              <a:buClr>
                <a:srgbClr val="F7931D"/>
              </a:buClr>
            </a:pPr>
            <a:r>
              <a:rPr lang="en-US" dirty="0">
                <a:solidFill>
                  <a:srgbClr val="203861"/>
                </a:solidFill>
              </a:rPr>
              <a:t>The general rule is that the courts will not substitute their </a:t>
            </a:r>
            <a:r>
              <a:rPr lang="en-US" dirty="0" smtClean="0">
                <a:solidFill>
                  <a:srgbClr val="203861"/>
                </a:solidFill>
              </a:rPr>
              <a:t>judgment </a:t>
            </a:r>
            <a:r>
              <a:rPr lang="en-US" dirty="0">
                <a:solidFill>
                  <a:srgbClr val="203861"/>
                </a:solidFill>
              </a:rPr>
              <a:t>for that of hospitals and medical staffs, </a:t>
            </a:r>
            <a:r>
              <a:rPr lang="en-US" dirty="0" smtClean="0">
                <a:solidFill>
                  <a:srgbClr val="203861"/>
                </a:solidFill>
              </a:rPr>
              <a:t>particularly when </a:t>
            </a:r>
            <a:r>
              <a:rPr lang="en-US" dirty="0">
                <a:solidFill>
                  <a:srgbClr val="203861"/>
                </a:solidFill>
              </a:rPr>
              <a:t>it involves quality of care issues, but a hospital must substantially comply with it’s bylaws and the procedure must be fair. </a:t>
            </a:r>
          </a:p>
          <a:p>
            <a:pPr lvl="1"/>
            <a:endParaRPr lang="en-US" dirty="0" smtClean="0"/>
          </a:p>
          <a:p>
            <a:pPr lvl="1"/>
            <a:endParaRPr lang="en-US" dirty="0"/>
          </a:p>
        </p:txBody>
      </p:sp>
    </p:spTree>
    <p:extLst>
      <p:ext uri="{BB962C8B-B14F-4D97-AF65-F5344CB8AC3E}">
        <p14:creationId xmlns:p14="http://schemas.microsoft.com/office/powerpoint/2010/main" val="639075245"/>
      </p:ext>
    </p:extLst>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Murphy v. Advocate Health &amp; Hospitals Corporation </a:t>
            </a:r>
            <a:br>
              <a:rPr lang="en-US" dirty="0" smtClean="0"/>
            </a:br>
            <a:r>
              <a:rPr lang="en-US" dirty="0" smtClean="0"/>
              <a:t>(No. 160513, 2017 Il. App. 4th  (March 7, 2017) (cont’d)</a:t>
            </a:r>
            <a:endParaRPr lang="en-US" dirty="0"/>
          </a:p>
        </p:txBody>
      </p:sp>
      <p:sp>
        <p:nvSpPr>
          <p:cNvPr id="3" name="Content Placeholder 2"/>
          <p:cNvSpPr>
            <a:spLocks noGrp="1"/>
          </p:cNvSpPr>
          <p:nvPr>
            <p:ph idx="1"/>
          </p:nvPr>
        </p:nvSpPr>
        <p:spPr/>
        <p:txBody>
          <a:bodyPr/>
          <a:lstStyle/>
          <a:p>
            <a:pPr lvl="1"/>
            <a:r>
              <a:rPr lang="en-US" dirty="0"/>
              <a:t>The Appellate Court in this case believed that the preceding were inherently unfair because the physician was not able to adequately prepare or challenge the claims of substandard care and “immediate danger” without having access to all of the necessary information on which to base his defense.</a:t>
            </a:r>
          </a:p>
          <a:p>
            <a:endParaRPr lang="en-US" dirty="0"/>
          </a:p>
        </p:txBody>
      </p:sp>
    </p:spTree>
    <p:extLst>
      <p:ext uri="{BB962C8B-B14F-4D97-AF65-F5344CB8AC3E}">
        <p14:creationId xmlns:p14="http://schemas.microsoft.com/office/powerpoint/2010/main" val="3619960784"/>
      </p:ext>
    </p:extLst>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3516" y="553459"/>
            <a:ext cx="6313885" cy="3223967"/>
          </a:xfrm>
        </p:spPr>
        <p:txBody>
          <a:bodyPr anchor="ctr">
            <a:normAutofit/>
          </a:bodyPr>
          <a:lstStyle/>
          <a:p>
            <a:pPr marL="0" indent="0" algn="ctr">
              <a:buNone/>
            </a:pPr>
            <a:r>
              <a:rPr lang="en-US" sz="3200" b="1" dirty="0"/>
              <a:t>HCQIA Cases</a:t>
            </a:r>
          </a:p>
        </p:txBody>
      </p:sp>
    </p:spTree>
    <p:extLst>
      <p:ext uri="{BB962C8B-B14F-4D97-AF65-F5344CB8AC3E}">
        <p14:creationId xmlns:p14="http://schemas.microsoft.com/office/powerpoint/2010/main" val="343500986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Emlich v. OhioHealth Corp. (No. 2:14-cv-1697) (S.D. Ohio) </a:t>
            </a:r>
            <a:br>
              <a:rPr lang="en-US" dirty="0" smtClean="0"/>
            </a:br>
            <a:r>
              <a:rPr lang="en-US" dirty="0" smtClean="0"/>
              <a:t>(April 19 2018)</a:t>
            </a:r>
            <a:endParaRPr lang="en-US" dirty="0"/>
          </a:p>
        </p:txBody>
      </p:sp>
      <p:sp>
        <p:nvSpPr>
          <p:cNvPr id="3" name="Content Placeholder 2"/>
          <p:cNvSpPr>
            <a:spLocks noGrp="1"/>
          </p:cNvSpPr>
          <p:nvPr>
            <p:ph idx="1"/>
          </p:nvPr>
        </p:nvSpPr>
        <p:spPr>
          <a:xfrm>
            <a:off x="309490" y="1069915"/>
            <a:ext cx="8539089" cy="3974127"/>
          </a:xfrm>
        </p:spPr>
        <p:txBody>
          <a:bodyPr/>
          <a:lstStyle/>
          <a:p>
            <a:r>
              <a:rPr lang="en-US" dirty="0" smtClean="0"/>
              <a:t>Background</a:t>
            </a:r>
          </a:p>
          <a:p>
            <a:pPr lvl="1"/>
            <a:r>
              <a:rPr lang="en-US" dirty="0" smtClean="0"/>
              <a:t>The physician plaintiff was a gastroenterologist at a hospital that was part of the OhioHealth System.</a:t>
            </a:r>
          </a:p>
          <a:p>
            <a:pPr lvl="1"/>
            <a:r>
              <a:rPr lang="en-US" dirty="0" smtClean="0"/>
              <a:t>A two month long ad hoc committee investigation identified a series of quality of care concerns which led to a recommendation to terminate his privileges. </a:t>
            </a:r>
          </a:p>
          <a:p>
            <a:pPr lvl="1"/>
            <a:r>
              <a:rPr lang="en-US" dirty="0" smtClean="0"/>
              <a:t>The MEC voted unanimously to accept the recommendation and a hearing officer determined that there was a substantial factual basis to support the recommendation.</a:t>
            </a:r>
          </a:p>
          <a:p>
            <a:pPr lvl="1"/>
            <a:r>
              <a:rPr lang="en-US" dirty="0" smtClean="0"/>
              <a:t>The physician sued after OhioHealth upheld the recommendation and notified him that his privileges were terminated at all of its hospitals because the action was based on clinical care deficiencies. </a:t>
            </a:r>
          </a:p>
        </p:txBody>
      </p:sp>
    </p:spTree>
    <p:extLst>
      <p:ext uri="{BB962C8B-B14F-4D97-AF65-F5344CB8AC3E}">
        <p14:creationId xmlns:p14="http://schemas.microsoft.com/office/powerpoint/2010/main" val="327703150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Emlich v. OhioHealth Corp. (No. 2:14-cv-1697) S.D. Ohio, </a:t>
            </a:r>
            <a:br>
              <a:rPr lang="en-US" dirty="0" smtClean="0"/>
            </a:br>
            <a:r>
              <a:rPr lang="en-US" dirty="0" smtClean="0"/>
              <a:t>(April 19 2018) (cont’d)</a:t>
            </a:r>
            <a:endParaRPr lang="en-US" dirty="0"/>
          </a:p>
        </p:txBody>
      </p:sp>
      <p:sp>
        <p:nvSpPr>
          <p:cNvPr id="3" name="Content Placeholder 2"/>
          <p:cNvSpPr>
            <a:spLocks noGrp="1"/>
          </p:cNvSpPr>
          <p:nvPr>
            <p:ph idx="1"/>
          </p:nvPr>
        </p:nvSpPr>
        <p:spPr>
          <a:xfrm>
            <a:off x="309490" y="992159"/>
            <a:ext cx="8539089" cy="3797956"/>
          </a:xfrm>
        </p:spPr>
        <p:txBody>
          <a:bodyPr/>
          <a:lstStyle/>
          <a:p>
            <a:pPr lvl="1">
              <a:buClr>
                <a:srgbClr val="F7931D"/>
              </a:buClr>
            </a:pPr>
            <a:r>
              <a:rPr lang="en-US" dirty="0">
                <a:solidFill>
                  <a:srgbClr val="203861"/>
                </a:solidFill>
              </a:rPr>
              <a:t>The physician alleged that the termination was based on his opposition to the hospital's decision to implement a closed-model for the intensive care unit and on what he thought were fraudulent billing practices.  His claims included a violation of due process, the antitrust laws as well as defamation.</a:t>
            </a:r>
          </a:p>
          <a:p>
            <a:r>
              <a:rPr lang="en-US" dirty="0" smtClean="0"/>
              <a:t>Decision </a:t>
            </a:r>
          </a:p>
          <a:p>
            <a:pPr lvl="1"/>
            <a:r>
              <a:rPr lang="en-US" dirty="0" smtClean="0"/>
              <a:t>In determining that the hospital was immune from damages under HCQIA the court made the following findings:</a:t>
            </a:r>
          </a:p>
          <a:p>
            <a:pPr lvl="2"/>
            <a:r>
              <a:rPr lang="en-US" dirty="0" smtClean="0"/>
              <a:t>There was extensive documentation substantiating the quality of care and professional conduct concerns.</a:t>
            </a:r>
          </a:p>
          <a:p>
            <a:pPr lvl="2"/>
            <a:r>
              <a:rPr lang="en-US" dirty="0" smtClean="0"/>
              <a:t>There was no evidence that the hospital was biased and attempted to retaliate against him. </a:t>
            </a:r>
          </a:p>
          <a:p>
            <a:pPr lvl="2"/>
            <a:r>
              <a:rPr lang="en-US" dirty="0" smtClean="0"/>
              <a:t>The hospital made a reasonable effort to obtain the facts including obtaining evidence from multiple sources.</a:t>
            </a:r>
          </a:p>
        </p:txBody>
      </p:sp>
    </p:spTree>
    <p:extLst>
      <p:ext uri="{BB962C8B-B14F-4D97-AF65-F5344CB8AC3E}">
        <p14:creationId xmlns:p14="http://schemas.microsoft.com/office/powerpoint/2010/main" val="168284302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490" y="205980"/>
            <a:ext cx="6639951" cy="752623"/>
          </a:xfrm>
        </p:spPr>
        <p:txBody>
          <a:bodyPr/>
          <a:lstStyle/>
          <a:p>
            <a:r>
              <a:rPr lang="en-US" dirty="0" smtClean="0"/>
              <a:t>Emlich v. OhioHealth Corp. (No. 2:14-cv-1697) (S.D. Ohio) </a:t>
            </a:r>
            <a:br>
              <a:rPr lang="en-US" dirty="0" smtClean="0"/>
            </a:br>
            <a:r>
              <a:rPr lang="en-US" dirty="0" smtClean="0"/>
              <a:t>(April 19 2018) (cont’d)</a:t>
            </a:r>
            <a:endParaRPr lang="en-US" dirty="0"/>
          </a:p>
        </p:txBody>
      </p:sp>
      <p:sp>
        <p:nvSpPr>
          <p:cNvPr id="3" name="Content Placeholder 2"/>
          <p:cNvSpPr>
            <a:spLocks noGrp="1"/>
          </p:cNvSpPr>
          <p:nvPr>
            <p:ph idx="1"/>
          </p:nvPr>
        </p:nvSpPr>
        <p:spPr/>
        <p:txBody>
          <a:bodyPr/>
          <a:lstStyle/>
          <a:p>
            <a:pPr lvl="2">
              <a:buClr>
                <a:srgbClr val="F7931D"/>
              </a:buClr>
            </a:pPr>
            <a:r>
              <a:rPr lang="en-US" dirty="0">
                <a:solidFill>
                  <a:srgbClr val="203861"/>
                </a:solidFill>
              </a:rPr>
              <a:t>The physician received adequate notice and hearing procedures because it fully complied with HCQIA safe harbor Harper provision.</a:t>
            </a:r>
          </a:p>
          <a:p>
            <a:pPr lvl="2">
              <a:buClr>
                <a:srgbClr val="F7931D"/>
              </a:buClr>
            </a:pPr>
            <a:r>
              <a:rPr lang="en-US" dirty="0">
                <a:solidFill>
                  <a:srgbClr val="203861"/>
                </a:solidFill>
              </a:rPr>
              <a:t>The hospital had a reasonable belief that the facts warranted plaintiff's termination because of potential preventable and serious harm to patients.</a:t>
            </a:r>
          </a:p>
          <a:p>
            <a:pPr lvl="1"/>
            <a:r>
              <a:rPr lang="en-US" dirty="0" smtClean="0"/>
              <a:t>The court rejected the plaintiff's claim that there was a violation of the antitrust laws because he failed to establish any antitrust injury or any competition reducing result based on the hospital's actions.</a:t>
            </a:r>
          </a:p>
          <a:p>
            <a:pPr lvl="1"/>
            <a:r>
              <a:rPr lang="en-US" dirty="0" smtClean="0"/>
              <a:t>Finally, because the alleged “false statements” to support his defamation claim occurred during the peer review process, the state’s peer review privilege barred the discovery of these statements and therefore the plaintiff had no basis to support the claim.</a:t>
            </a:r>
          </a:p>
        </p:txBody>
      </p:sp>
    </p:spTree>
    <p:extLst>
      <p:ext uri="{BB962C8B-B14F-4D97-AF65-F5344CB8AC3E}">
        <p14:creationId xmlns:p14="http://schemas.microsoft.com/office/powerpoint/2010/main" val="361753046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490" y="205980"/>
            <a:ext cx="6639951" cy="752623"/>
          </a:xfrm>
        </p:spPr>
        <p:txBody>
          <a:bodyPr/>
          <a:lstStyle/>
          <a:p>
            <a:r>
              <a:rPr lang="en-US" dirty="0" smtClean="0"/>
              <a:t>Emlich v. OhioHealth Corp. (No. 2:14-cv-1697) (S.D. Ohio) </a:t>
            </a:r>
            <a:br>
              <a:rPr lang="en-US" dirty="0" smtClean="0"/>
            </a:br>
            <a:r>
              <a:rPr lang="en-US" dirty="0" smtClean="0"/>
              <a:t>(April 19 2018) (cont’d)</a:t>
            </a:r>
            <a:endParaRPr lang="en-US" dirty="0"/>
          </a:p>
        </p:txBody>
      </p:sp>
      <p:sp>
        <p:nvSpPr>
          <p:cNvPr id="3" name="Content Placeholder 2"/>
          <p:cNvSpPr>
            <a:spLocks noGrp="1"/>
          </p:cNvSpPr>
          <p:nvPr>
            <p:ph idx="1"/>
          </p:nvPr>
        </p:nvSpPr>
        <p:spPr/>
        <p:txBody>
          <a:bodyPr/>
          <a:lstStyle/>
          <a:p>
            <a:r>
              <a:rPr lang="en-US" dirty="0" smtClean="0"/>
              <a:t>Lessons Learned</a:t>
            </a:r>
          </a:p>
          <a:p>
            <a:pPr lvl="1"/>
            <a:r>
              <a:rPr lang="en-US" dirty="0" smtClean="0"/>
              <a:t>It is extremely important that your bylaws adhere to the hearing process established under HCQIA in order to assert and obtain the civil immunity protections.</a:t>
            </a:r>
          </a:p>
          <a:p>
            <a:pPr lvl="1"/>
            <a:r>
              <a:rPr lang="en-US" dirty="0" smtClean="0"/>
              <a:t>Keep in mind that these protections do no not apply in discrimination cases.</a:t>
            </a:r>
          </a:p>
          <a:p>
            <a:pPr lvl="1"/>
            <a:r>
              <a:rPr lang="en-US" dirty="0" smtClean="0"/>
              <a:t>In addition, state peer review privilege statutes will not apply in federal court actions to preempt a federal claim.</a:t>
            </a:r>
          </a:p>
          <a:p>
            <a:pPr lvl="1"/>
            <a:r>
              <a:rPr lang="en-US" dirty="0" smtClean="0">
                <a:solidFill>
                  <a:srgbClr val="203861"/>
                </a:solidFill>
              </a:rPr>
              <a:t>Privilege </a:t>
            </a:r>
            <a:r>
              <a:rPr lang="en-US" dirty="0">
                <a:solidFill>
                  <a:srgbClr val="203861"/>
                </a:solidFill>
              </a:rPr>
              <a:t>protections under the federal Patient Safety Act do apply in </a:t>
            </a:r>
            <a:r>
              <a:rPr lang="en-US" u="sng" dirty="0">
                <a:solidFill>
                  <a:srgbClr val="203861"/>
                </a:solidFill>
              </a:rPr>
              <a:t>all</a:t>
            </a:r>
            <a:r>
              <a:rPr lang="en-US" dirty="0">
                <a:solidFill>
                  <a:srgbClr val="203861"/>
                </a:solidFill>
              </a:rPr>
              <a:t> state and federal proceedings.</a:t>
            </a:r>
          </a:p>
          <a:p>
            <a:pPr lvl="1"/>
            <a:r>
              <a:rPr lang="en-US" dirty="0" smtClean="0"/>
              <a:t>Document, document, document</a:t>
            </a:r>
          </a:p>
        </p:txBody>
      </p:sp>
    </p:spTree>
    <p:extLst>
      <p:ext uri="{BB962C8B-B14F-4D97-AF65-F5344CB8AC3E}">
        <p14:creationId xmlns:p14="http://schemas.microsoft.com/office/powerpoint/2010/main" val="361753046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Kolb v. North Side Hospital, (No. A17A0114) (Ga. App. Ct.) </a:t>
            </a:r>
            <a:br>
              <a:rPr lang="en-US" dirty="0" smtClean="0"/>
            </a:br>
            <a:r>
              <a:rPr lang="en-US" dirty="0" smtClean="0"/>
              <a:t>(June 29, 2017)</a:t>
            </a:r>
            <a:endParaRPr lang="en-US" dirty="0"/>
          </a:p>
        </p:txBody>
      </p:sp>
      <p:sp>
        <p:nvSpPr>
          <p:cNvPr id="3" name="Content Placeholder 2"/>
          <p:cNvSpPr>
            <a:spLocks noGrp="1"/>
          </p:cNvSpPr>
          <p:nvPr>
            <p:ph idx="1"/>
          </p:nvPr>
        </p:nvSpPr>
        <p:spPr/>
        <p:txBody>
          <a:bodyPr/>
          <a:lstStyle/>
          <a:p>
            <a:r>
              <a:rPr lang="en-US" dirty="0" smtClean="0"/>
              <a:t>Background</a:t>
            </a:r>
          </a:p>
          <a:p>
            <a:pPr lvl="1"/>
            <a:r>
              <a:rPr lang="en-US" dirty="0" smtClean="0"/>
              <a:t>Plaintiff was summarily suspended based on a  “reasonable suspicion of impairment” due to various reports and statements she made to hospital physicians and personnel.</a:t>
            </a:r>
          </a:p>
          <a:p>
            <a:pPr lvl="1"/>
            <a:r>
              <a:rPr lang="en-US" dirty="0" smtClean="0"/>
              <a:t>The suspension letter indicated that privileges could possibly be reinstated if she submitted to a medical and psychiatric evaluation and depending on the results.  She was further advised of her right to seek a fair hearing.</a:t>
            </a:r>
          </a:p>
          <a:p>
            <a:pPr lvl="1"/>
            <a:r>
              <a:rPr lang="en-US" dirty="0" smtClean="0"/>
              <a:t>The fair hearing committee determined that the MEC</a:t>
            </a:r>
            <a:r>
              <a:rPr lang="en-US" dirty="0"/>
              <a:t> </a:t>
            </a:r>
            <a:r>
              <a:rPr lang="en-US" dirty="0" smtClean="0"/>
              <a:t>proved, by a preponderance of the evidence, that there was a sufficient basis for the suspension and that it was not arbitrary, unreasonable or capricious.  </a:t>
            </a:r>
          </a:p>
          <a:p>
            <a:pPr lvl="1"/>
            <a:endParaRPr lang="en-US" dirty="0" smtClean="0"/>
          </a:p>
        </p:txBody>
      </p:sp>
    </p:spTree>
    <p:extLst>
      <p:ext uri="{BB962C8B-B14F-4D97-AF65-F5344CB8AC3E}">
        <p14:creationId xmlns:p14="http://schemas.microsoft.com/office/powerpoint/2010/main" val="422543905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Kolb v. North Side Hospital, (No. A17A0114) (Ga. App. Ct.) </a:t>
            </a:r>
            <a:br>
              <a:rPr lang="en-US" dirty="0" smtClean="0"/>
            </a:br>
            <a:r>
              <a:rPr lang="en-US" dirty="0" smtClean="0"/>
              <a:t>(June 29, 2017) (cont’d)</a:t>
            </a:r>
            <a:endParaRPr lang="en-US" dirty="0"/>
          </a:p>
        </p:txBody>
      </p:sp>
      <p:sp>
        <p:nvSpPr>
          <p:cNvPr id="3" name="Content Placeholder 2"/>
          <p:cNvSpPr>
            <a:spLocks noGrp="1"/>
          </p:cNvSpPr>
          <p:nvPr>
            <p:ph idx="1"/>
          </p:nvPr>
        </p:nvSpPr>
        <p:spPr>
          <a:xfrm>
            <a:off x="309490" y="1076050"/>
            <a:ext cx="8539089" cy="3481665"/>
          </a:xfrm>
        </p:spPr>
        <p:txBody>
          <a:bodyPr/>
          <a:lstStyle/>
          <a:p>
            <a:pPr lvl="1"/>
            <a:r>
              <a:rPr lang="en-US" dirty="0"/>
              <a:t>It further stated that the physician could possibly return in some limited capacity but only through a long term independent evaluation </a:t>
            </a:r>
            <a:r>
              <a:rPr lang="en-US" dirty="0" smtClean="0"/>
              <a:t>and compliance </a:t>
            </a:r>
            <a:r>
              <a:rPr lang="en-US" dirty="0"/>
              <a:t>with any recommended treatment and monitoring.</a:t>
            </a:r>
          </a:p>
          <a:p>
            <a:pPr lvl="1"/>
            <a:r>
              <a:rPr lang="en-US" dirty="0"/>
              <a:t>With some </a:t>
            </a:r>
            <a:r>
              <a:rPr lang="en-US" dirty="0" smtClean="0"/>
              <a:t>modification, the Appellate Committee </a:t>
            </a:r>
            <a:r>
              <a:rPr lang="en-US" dirty="0"/>
              <a:t>accepted the fair </a:t>
            </a:r>
            <a:r>
              <a:rPr lang="en-US" dirty="0" smtClean="0"/>
              <a:t>hearing recommendations. </a:t>
            </a:r>
          </a:p>
          <a:p>
            <a:pPr lvl="1"/>
            <a:r>
              <a:rPr lang="en-US" dirty="0"/>
              <a:t>S</a:t>
            </a:r>
            <a:r>
              <a:rPr lang="en-US" dirty="0" smtClean="0"/>
              <a:t>he </a:t>
            </a:r>
            <a:r>
              <a:rPr lang="en-US" dirty="0"/>
              <a:t>declined to </a:t>
            </a:r>
            <a:r>
              <a:rPr lang="en-US" dirty="0" smtClean="0"/>
              <a:t>accept and subsequently </a:t>
            </a:r>
            <a:r>
              <a:rPr lang="en-US" dirty="0"/>
              <a:t>sued the hospital.</a:t>
            </a:r>
          </a:p>
          <a:p>
            <a:pPr lvl="1"/>
            <a:r>
              <a:rPr lang="en-US" dirty="0" smtClean="0"/>
              <a:t>The trial court granted summary judgment in favor of the hospital and she appealed.</a:t>
            </a:r>
          </a:p>
          <a:p>
            <a:r>
              <a:rPr lang="en-US" dirty="0" smtClean="0"/>
              <a:t>Decision</a:t>
            </a:r>
          </a:p>
          <a:p>
            <a:pPr lvl="1"/>
            <a:r>
              <a:rPr lang="en-US" dirty="0" smtClean="0"/>
              <a:t>Included </a:t>
            </a:r>
            <a:r>
              <a:rPr lang="en-US" dirty="0"/>
              <a:t>in her claims on appeal was that the trial court gave too much deference to the </a:t>
            </a:r>
            <a:r>
              <a:rPr lang="en-US" dirty="0" smtClean="0"/>
              <a:t>hospital's </a:t>
            </a:r>
            <a:r>
              <a:rPr lang="en-US" dirty="0"/>
              <a:t>decision; that the hospital failed to comply with HCQIA because care for her patients was not an issue; it failed to follow it’s own bylaws; and it suspended the physician without first conducting an investigation.</a:t>
            </a:r>
          </a:p>
          <a:p>
            <a:pPr lvl="1"/>
            <a:endParaRPr lang="en-US" dirty="0" smtClean="0"/>
          </a:p>
        </p:txBody>
      </p:sp>
    </p:spTree>
    <p:extLst>
      <p:ext uri="{BB962C8B-B14F-4D97-AF65-F5344CB8AC3E}">
        <p14:creationId xmlns:p14="http://schemas.microsoft.com/office/powerpoint/2010/main" val="7395349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Daley v. Ingalls Memorial Hospital (No. 1-17-0891) 2018 IL App (1st Dist.)  (June 28, 2018) (cont’d)</a:t>
            </a:r>
            <a:endParaRPr lang="en-US" dirty="0"/>
          </a:p>
        </p:txBody>
      </p:sp>
      <p:sp>
        <p:nvSpPr>
          <p:cNvPr id="3" name="Content Placeholder 2"/>
          <p:cNvSpPr>
            <a:spLocks noGrp="1"/>
          </p:cNvSpPr>
          <p:nvPr>
            <p:ph idx="1"/>
          </p:nvPr>
        </p:nvSpPr>
        <p:spPr/>
        <p:txBody>
          <a:bodyPr/>
          <a:lstStyle/>
          <a:p>
            <a:r>
              <a:rPr lang="en-US" dirty="0" smtClean="0"/>
              <a:t>Decision </a:t>
            </a:r>
          </a:p>
          <a:p>
            <a:pPr lvl="1"/>
            <a:r>
              <a:rPr lang="en-US" dirty="0" smtClean="0"/>
              <a:t>In one of the few reported appellate decisions from around the country, the Appellate Court, in a very detailed analysis, reversed the decision of the trial court and held as follows:</a:t>
            </a:r>
          </a:p>
          <a:p>
            <a:pPr lvl="2"/>
            <a:r>
              <a:rPr lang="en-US" dirty="0" smtClean="0"/>
              <a:t>The PSA created a system of voluntary, confidential and non-punitive sharing of healthcare errors to facilitate and promote strategies to improve patient safety and quality of healthcare.</a:t>
            </a:r>
          </a:p>
          <a:p>
            <a:pPr lvl="2"/>
            <a:r>
              <a:rPr lang="en-US" dirty="0" smtClean="0"/>
              <a:t>To facilitate the sharing of medical errors, Congress provided for the creation of patient safety organizations to receive information about medical errors, analyze the errors and recommend strategies to healthcare providers to prevent such errors in the future.</a:t>
            </a:r>
          </a:p>
          <a:p>
            <a:pPr lvl="1"/>
            <a:endParaRPr lang="en-US" dirty="0" smtClean="0"/>
          </a:p>
        </p:txBody>
      </p:sp>
    </p:spTree>
    <p:extLst>
      <p:ext uri="{BB962C8B-B14F-4D97-AF65-F5344CB8AC3E}">
        <p14:creationId xmlns:p14="http://schemas.microsoft.com/office/powerpoint/2010/main" val="421412529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Kolb v. North Side Hospital, </a:t>
            </a:r>
            <a:r>
              <a:rPr lang="en-US" dirty="0"/>
              <a:t>(No. A17A0114) (Ga. App. Ct.) </a:t>
            </a:r>
            <a:br>
              <a:rPr lang="en-US" dirty="0"/>
            </a:br>
            <a:r>
              <a:rPr lang="en-US" dirty="0"/>
              <a:t>(June 29, 2017) (cont’d)</a:t>
            </a:r>
          </a:p>
        </p:txBody>
      </p:sp>
      <p:sp>
        <p:nvSpPr>
          <p:cNvPr id="3" name="Content Placeholder 2"/>
          <p:cNvSpPr>
            <a:spLocks noGrp="1"/>
          </p:cNvSpPr>
          <p:nvPr>
            <p:ph idx="1"/>
          </p:nvPr>
        </p:nvSpPr>
        <p:spPr>
          <a:xfrm>
            <a:off x="309490" y="1076049"/>
            <a:ext cx="8539089" cy="3288783"/>
          </a:xfrm>
        </p:spPr>
        <p:txBody>
          <a:bodyPr/>
          <a:lstStyle/>
          <a:p>
            <a:pPr lvl="1"/>
            <a:r>
              <a:rPr lang="en-US" dirty="0" smtClean="0"/>
              <a:t>The reports on which the suspension was based included the following statements:</a:t>
            </a:r>
          </a:p>
          <a:p>
            <a:pPr lvl="2"/>
            <a:r>
              <a:rPr lang="en-US" dirty="0" smtClean="0"/>
              <a:t>That a manufacturer of silicone was trying to kill her and that the FBI might be after her.</a:t>
            </a:r>
          </a:p>
          <a:p>
            <a:pPr lvl="2"/>
            <a:r>
              <a:rPr lang="en-US" dirty="0" smtClean="0"/>
              <a:t>She carries a gun because there’s a bounty on her head and in fact she appeared to have a gun in an area outside the operating room.</a:t>
            </a:r>
          </a:p>
          <a:p>
            <a:pPr lvl="2"/>
            <a:r>
              <a:rPr lang="en-US" dirty="0" smtClean="0"/>
              <a:t>The military wanted to hire her to do remote viewing.</a:t>
            </a:r>
          </a:p>
          <a:p>
            <a:pPr lvl="2"/>
            <a:r>
              <a:rPr lang="en-US" dirty="0" smtClean="0"/>
              <a:t>The government might be after her because she removed a microchip from a federal witness.</a:t>
            </a:r>
          </a:p>
          <a:p>
            <a:pPr lvl="2"/>
            <a:r>
              <a:rPr lang="en-US" dirty="0" smtClean="0"/>
              <a:t>That she was the reincarnation of Lizzie Borden.</a:t>
            </a:r>
            <a:endParaRPr lang="en-US" dirty="0"/>
          </a:p>
        </p:txBody>
      </p:sp>
    </p:spTree>
    <p:extLst>
      <p:ext uri="{BB962C8B-B14F-4D97-AF65-F5344CB8AC3E}">
        <p14:creationId xmlns:p14="http://schemas.microsoft.com/office/powerpoint/2010/main" val="73953497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Kolb v. North Side Hospital, </a:t>
            </a:r>
            <a:r>
              <a:rPr lang="en-US" dirty="0"/>
              <a:t>(No. A17A0114) (Ga. App. Ct.) </a:t>
            </a:r>
            <a:br>
              <a:rPr lang="en-US" dirty="0"/>
            </a:br>
            <a:r>
              <a:rPr lang="en-US" dirty="0"/>
              <a:t>(June 29, 2017) (cont’d)</a:t>
            </a:r>
          </a:p>
        </p:txBody>
      </p:sp>
      <p:sp>
        <p:nvSpPr>
          <p:cNvPr id="3" name="Content Placeholder 2"/>
          <p:cNvSpPr>
            <a:spLocks noGrp="1"/>
          </p:cNvSpPr>
          <p:nvPr>
            <p:ph idx="1"/>
          </p:nvPr>
        </p:nvSpPr>
        <p:spPr/>
        <p:txBody>
          <a:bodyPr/>
          <a:lstStyle/>
          <a:p>
            <a:pPr lvl="1"/>
            <a:r>
              <a:rPr lang="en-US" dirty="0" smtClean="0"/>
              <a:t>At the hearing, the fact that she had a gun, and felt that she needed one to protect herself from a possible assassination suggested that even if that claim was true, it meant that the staff, patients and others were possibly being placed at risk.</a:t>
            </a:r>
          </a:p>
          <a:p>
            <a:pPr lvl="1"/>
            <a:r>
              <a:rPr lang="en-US" dirty="0" smtClean="0"/>
              <a:t>In affirming the trial court's decision, the Appellate Court held as follows:</a:t>
            </a:r>
          </a:p>
          <a:p>
            <a:pPr lvl="2"/>
            <a:r>
              <a:rPr lang="en-US" dirty="0" smtClean="0"/>
              <a:t>The physician did not present any credible evidence to show by a preponderance of the evidence that the MEC’s decision to suspend was not based on a reasonable belief that it was furthering the quality of healthcare at the hospital.</a:t>
            </a:r>
          </a:p>
          <a:p>
            <a:pPr lvl="2"/>
            <a:r>
              <a:rPr lang="en-US" dirty="0" smtClean="0"/>
              <a:t>The bylaws specifically provided that a “practitioner who is suffering an impairment may be summarily suspended”.</a:t>
            </a:r>
          </a:p>
          <a:p>
            <a:pPr lvl="2"/>
            <a:r>
              <a:rPr lang="en-US" dirty="0" smtClean="0"/>
              <a:t>The HCQIA immunity protections are not necessarily undermined by an allegation that the bylaws were not followed or, in this case, the hospital's Impaired Provider Policy.</a:t>
            </a:r>
          </a:p>
          <a:p>
            <a:pPr lvl="2"/>
            <a:endParaRPr lang="en-US" dirty="0" smtClean="0"/>
          </a:p>
          <a:p>
            <a:pPr lvl="2"/>
            <a:endParaRPr lang="en-US" dirty="0"/>
          </a:p>
        </p:txBody>
      </p:sp>
    </p:spTree>
    <p:extLst>
      <p:ext uri="{BB962C8B-B14F-4D97-AF65-F5344CB8AC3E}">
        <p14:creationId xmlns:p14="http://schemas.microsoft.com/office/powerpoint/2010/main" val="281972856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Kolb v. North Side Hospital, </a:t>
            </a:r>
            <a:r>
              <a:rPr lang="en-US" dirty="0"/>
              <a:t>(No. A17A0114) (Ga. App. Ct.) </a:t>
            </a:r>
            <a:br>
              <a:rPr lang="en-US" dirty="0"/>
            </a:br>
            <a:r>
              <a:rPr lang="en-US" dirty="0"/>
              <a:t>(June 29, 2017) (cont’d)</a:t>
            </a:r>
          </a:p>
        </p:txBody>
      </p:sp>
      <p:sp>
        <p:nvSpPr>
          <p:cNvPr id="3" name="Content Placeholder 2"/>
          <p:cNvSpPr>
            <a:spLocks noGrp="1"/>
          </p:cNvSpPr>
          <p:nvPr>
            <p:ph idx="1"/>
          </p:nvPr>
        </p:nvSpPr>
        <p:spPr/>
        <p:txBody>
          <a:bodyPr/>
          <a:lstStyle/>
          <a:p>
            <a:pPr lvl="2"/>
            <a:r>
              <a:rPr lang="en-US" dirty="0"/>
              <a:t>The lack of a </a:t>
            </a:r>
            <a:r>
              <a:rPr lang="en-US" dirty="0" smtClean="0"/>
              <a:t>pre-investigation </a:t>
            </a:r>
            <a:r>
              <a:rPr lang="en-US" dirty="0"/>
              <a:t>process before the suspension was imposed would not, in and of itself, result in the loss of the immunity protections particularly where the plaintiff admitted to the </a:t>
            </a:r>
            <a:r>
              <a:rPr lang="en-US" dirty="0" smtClean="0"/>
              <a:t>statements she </a:t>
            </a:r>
            <a:r>
              <a:rPr lang="en-US" dirty="0"/>
              <a:t>made to other hospital personnel.</a:t>
            </a:r>
          </a:p>
          <a:p>
            <a:r>
              <a:rPr lang="en-US" dirty="0" smtClean="0"/>
              <a:t>Lessons Learned</a:t>
            </a:r>
          </a:p>
          <a:p>
            <a:pPr lvl="1"/>
            <a:r>
              <a:rPr lang="en-US" dirty="0" smtClean="0"/>
              <a:t>When faced with a possible physician impairment, you need to make an informed decision on whether to go through the code of conduct process, the impaired physician process, or disciplinary action.</a:t>
            </a:r>
          </a:p>
          <a:p>
            <a:pPr lvl="1"/>
            <a:r>
              <a:rPr lang="en-US" dirty="0" smtClean="0"/>
              <a:t>The preference is to choose a path that avoids disciplinary action but these other paths should always allow for the imposition of a suspension or other necessary remedial action if necessary to protect patients, hospital personnel and the general public as was the situation in this case.</a:t>
            </a:r>
          </a:p>
          <a:p>
            <a:pPr lvl="2"/>
            <a:endParaRPr lang="en-US" dirty="0"/>
          </a:p>
        </p:txBody>
      </p:sp>
    </p:spTree>
    <p:extLst>
      <p:ext uri="{BB962C8B-B14F-4D97-AF65-F5344CB8AC3E}">
        <p14:creationId xmlns:p14="http://schemas.microsoft.com/office/powerpoint/2010/main" val="134961265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Kolb v. North Side Hospital, </a:t>
            </a:r>
            <a:r>
              <a:rPr lang="en-US" dirty="0"/>
              <a:t>(No. A17A0114) (Ga. App. Ct.) </a:t>
            </a:r>
            <a:br>
              <a:rPr lang="en-US" dirty="0"/>
            </a:br>
            <a:r>
              <a:rPr lang="en-US" dirty="0"/>
              <a:t>(June 29, 2017) (cont’d)</a:t>
            </a:r>
          </a:p>
        </p:txBody>
      </p:sp>
      <p:sp>
        <p:nvSpPr>
          <p:cNvPr id="3" name="Content Placeholder 2"/>
          <p:cNvSpPr>
            <a:spLocks noGrp="1"/>
          </p:cNvSpPr>
          <p:nvPr>
            <p:ph idx="1"/>
          </p:nvPr>
        </p:nvSpPr>
        <p:spPr/>
        <p:txBody>
          <a:bodyPr/>
          <a:lstStyle/>
          <a:p>
            <a:pPr lvl="1"/>
            <a:r>
              <a:rPr lang="en-US" dirty="0" smtClean="0"/>
              <a:t>The bylaws should contain a requirement that physician and hospital personnel be required to report when there is a "reasonable suspicion" of any possible impairment.</a:t>
            </a:r>
          </a:p>
          <a:p>
            <a:pPr lvl="1"/>
            <a:r>
              <a:rPr lang="en-US" dirty="0" smtClean="0"/>
              <a:t>Document, document, document!</a:t>
            </a:r>
          </a:p>
          <a:p>
            <a:pPr lvl="2"/>
            <a:endParaRPr lang="en-US" dirty="0"/>
          </a:p>
        </p:txBody>
      </p:sp>
    </p:spTree>
    <p:extLst>
      <p:ext uri="{BB962C8B-B14F-4D97-AF65-F5344CB8AC3E}">
        <p14:creationId xmlns:p14="http://schemas.microsoft.com/office/powerpoint/2010/main" val="213927169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Sharda v. Sunrise Hospital and Medical Center No. 2:16-CV-2233 Fed. Dist. Ct. Nevada (July 3, 2017)</a:t>
            </a:r>
            <a:endParaRPr lang="en-US" dirty="0"/>
          </a:p>
        </p:txBody>
      </p:sp>
      <p:sp>
        <p:nvSpPr>
          <p:cNvPr id="3" name="Content Placeholder 2"/>
          <p:cNvSpPr>
            <a:spLocks noGrp="1"/>
          </p:cNvSpPr>
          <p:nvPr>
            <p:ph idx="1"/>
          </p:nvPr>
        </p:nvSpPr>
        <p:spPr>
          <a:xfrm>
            <a:off x="309490" y="966990"/>
            <a:ext cx="8539089" cy="3839901"/>
          </a:xfrm>
        </p:spPr>
        <p:txBody>
          <a:bodyPr/>
          <a:lstStyle/>
          <a:p>
            <a:r>
              <a:rPr lang="en-US" dirty="0" smtClean="0"/>
              <a:t>Background</a:t>
            </a:r>
          </a:p>
          <a:p>
            <a:pPr lvl="1"/>
            <a:r>
              <a:rPr lang="en-US" dirty="0" smtClean="0"/>
              <a:t>The plaintiff was a member of the medical staff for approximately 10 years.</a:t>
            </a:r>
          </a:p>
          <a:p>
            <a:pPr lvl="1"/>
            <a:r>
              <a:rPr lang="en-US" dirty="0" smtClean="0"/>
              <a:t>During the reappointment process in 2011, the hospital requested information that was missing from his application.</a:t>
            </a:r>
          </a:p>
          <a:p>
            <a:pPr lvl="1"/>
            <a:r>
              <a:rPr lang="en-US" dirty="0" smtClean="0"/>
              <a:t>Because he failed to timely respond to the request, his privileges lapsed but were subsequently reinstated.</a:t>
            </a:r>
          </a:p>
          <a:p>
            <a:pPr lvl="1"/>
            <a:r>
              <a:rPr lang="en-US" dirty="0" smtClean="0"/>
              <a:t>Two years later in 2013, the plaintiff’s privileges lapsed again for the same reason.  In 2013, he filed another appointment application which again was denied on the grounds that he failed to supply the documentation which had been requested in 2011.</a:t>
            </a:r>
          </a:p>
          <a:p>
            <a:pPr lvl="1"/>
            <a:r>
              <a:rPr lang="en-US" dirty="0" smtClean="0"/>
              <a:t>In December, 2015 while his request for appointment was pending, the physician went to the hospital to treat a patient who he previously consulted at the request of a hospital employed physician.  The hospital issued him a cease and desist letter and barred him from practicing medicine at the hospital.</a:t>
            </a:r>
          </a:p>
        </p:txBody>
      </p:sp>
    </p:spTree>
    <p:extLst>
      <p:ext uri="{BB962C8B-B14F-4D97-AF65-F5344CB8AC3E}">
        <p14:creationId xmlns:p14="http://schemas.microsoft.com/office/powerpoint/2010/main" val="58712346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Sharda v. Sunrise Hospital and Medical Center No. 2:16-CV-2233 Fed. Dist. Ct. Nevada (July 3, 2017) (cont’d)</a:t>
            </a:r>
            <a:endParaRPr lang="en-US" dirty="0"/>
          </a:p>
        </p:txBody>
      </p:sp>
      <p:sp>
        <p:nvSpPr>
          <p:cNvPr id="3" name="Content Placeholder 2"/>
          <p:cNvSpPr>
            <a:spLocks noGrp="1"/>
          </p:cNvSpPr>
          <p:nvPr>
            <p:ph idx="1"/>
          </p:nvPr>
        </p:nvSpPr>
        <p:spPr>
          <a:xfrm>
            <a:off x="309490" y="958602"/>
            <a:ext cx="8539089" cy="3734843"/>
          </a:xfrm>
        </p:spPr>
        <p:txBody>
          <a:bodyPr/>
          <a:lstStyle/>
          <a:p>
            <a:pPr lvl="1">
              <a:buClr>
                <a:srgbClr val="F7931D"/>
              </a:buClr>
            </a:pPr>
            <a:r>
              <a:rPr lang="en-US" dirty="0">
                <a:solidFill>
                  <a:srgbClr val="203861"/>
                </a:solidFill>
              </a:rPr>
              <a:t>In </a:t>
            </a:r>
            <a:r>
              <a:rPr lang="en-US" dirty="0" smtClean="0">
                <a:solidFill>
                  <a:srgbClr val="203861"/>
                </a:solidFill>
              </a:rPr>
              <a:t>January, 2016, </a:t>
            </a:r>
            <a:r>
              <a:rPr lang="en-US" dirty="0">
                <a:solidFill>
                  <a:srgbClr val="203861"/>
                </a:solidFill>
              </a:rPr>
              <a:t>the credentials committee recommended denying his request because of his trespass and his settlement with the U.S. Department of Justice regarding a Medicare billing issue.</a:t>
            </a:r>
          </a:p>
          <a:p>
            <a:pPr lvl="1"/>
            <a:r>
              <a:rPr lang="en-US" dirty="0" smtClean="0"/>
              <a:t>The physician submitted a request for a fair hearing in February of 2016 which was acknowledged by the hospital but the hospital in it’s notice did not identify any proposed dates or times for the fair hearing. The physician subsequently sued.</a:t>
            </a:r>
          </a:p>
          <a:p>
            <a:r>
              <a:rPr lang="en-US" dirty="0" smtClean="0"/>
              <a:t>Decision</a:t>
            </a:r>
          </a:p>
          <a:p>
            <a:pPr lvl="1"/>
            <a:r>
              <a:rPr lang="en-US" dirty="0" smtClean="0"/>
              <a:t>In determining whether the HCQIA immunity protections applied in this case, the court identified that the statute requires the hospital to notify a physician when it proposes a professional review action, i.e. hearing, the rationale behind the action, a statement of his or her rights including, the right to legal counsel. In addition, the hospital must provide:</a:t>
            </a:r>
          </a:p>
          <a:p>
            <a:pPr lvl="2"/>
            <a:r>
              <a:rPr lang="en-US" dirty="0" smtClean="0"/>
              <a:t>“the place, time and date of the hearing, which date shall not be less than 30 days after the date of the notice.”</a:t>
            </a:r>
          </a:p>
        </p:txBody>
      </p:sp>
    </p:spTree>
    <p:extLst>
      <p:ext uri="{BB962C8B-B14F-4D97-AF65-F5344CB8AC3E}">
        <p14:creationId xmlns:p14="http://schemas.microsoft.com/office/powerpoint/2010/main" val="81673799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Sharda v. Sunrise Hospital and Medical Center No. 2:16-CV-2233 Fed. Dist. Ct. Nevada (July 3, 2017) (cont’d)</a:t>
            </a:r>
            <a:endParaRPr lang="en-US" dirty="0"/>
          </a:p>
        </p:txBody>
      </p:sp>
      <p:sp>
        <p:nvSpPr>
          <p:cNvPr id="3" name="Content Placeholder 2"/>
          <p:cNvSpPr>
            <a:spLocks noGrp="1"/>
          </p:cNvSpPr>
          <p:nvPr>
            <p:ph idx="1"/>
          </p:nvPr>
        </p:nvSpPr>
        <p:spPr>
          <a:xfrm>
            <a:off x="309490" y="958603"/>
            <a:ext cx="8539089" cy="3797956"/>
          </a:xfrm>
        </p:spPr>
        <p:txBody>
          <a:bodyPr/>
          <a:lstStyle/>
          <a:p>
            <a:pPr lvl="1"/>
            <a:r>
              <a:rPr lang="en-US" dirty="0" smtClean="0"/>
              <a:t>The plaintiff argued that this responsibility was the hospital's and not his own.</a:t>
            </a:r>
          </a:p>
          <a:p>
            <a:pPr lvl="1"/>
            <a:r>
              <a:rPr lang="en-US" dirty="0" smtClean="0"/>
              <a:t>Based on this failure, the court determined that the hospital was not eligible for the HCQIA immunity protections.</a:t>
            </a:r>
          </a:p>
          <a:p>
            <a:pPr lvl="1"/>
            <a:r>
              <a:rPr lang="en-US" dirty="0" smtClean="0"/>
              <a:t>In addition, because the physician had not yet exhausted his administrative remedies it was not appropriate for the court to substantively address his antitrust, breach of contract, tortious interference and other similar claims.</a:t>
            </a:r>
          </a:p>
          <a:p>
            <a:pPr lvl="1"/>
            <a:r>
              <a:rPr lang="en-US" dirty="0" smtClean="0"/>
              <a:t>Instead, the hospital was ordered to go back and provide the physician timely notice and a hearing as required under its bylaws.</a:t>
            </a:r>
          </a:p>
          <a:p>
            <a:r>
              <a:rPr lang="en-US" dirty="0" smtClean="0"/>
              <a:t>Lessons Learned</a:t>
            </a:r>
          </a:p>
          <a:p>
            <a:pPr lvl="1"/>
            <a:r>
              <a:rPr lang="en-US" dirty="0" smtClean="0"/>
              <a:t>A hospital's fair hearing process must conform to the requirements of HCQIA as well as to any applicable state law.</a:t>
            </a:r>
          </a:p>
          <a:p>
            <a:pPr lvl="1"/>
            <a:endParaRPr lang="en-US" dirty="0" smtClean="0"/>
          </a:p>
        </p:txBody>
      </p:sp>
    </p:spTree>
    <p:extLst>
      <p:ext uri="{BB962C8B-B14F-4D97-AF65-F5344CB8AC3E}">
        <p14:creationId xmlns:p14="http://schemas.microsoft.com/office/powerpoint/2010/main" val="340215430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490" y="205979"/>
            <a:ext cx="6639951" cy="865584"/>
          </a:xfrm>
        </p:spPr>
        <p:txBody>
          <a:bodyPr/>
          <a:lstStyle/>
          <a:p>
            <a:r>
              <a:rPr lang="en-US" dirty="0" smtClean="0"/>
              <a:t>Sharda v. Sunrise Hospital and Medical Center No. 2:16-CV-2233 Fed. Dist. Ct. Nevada (July 3, 2017) (cont’d)</a:t>
            </a:r>
            <a:endParaRPr lang="en-US" dirty="0"/>
          </a:p>
        </p:txBody>
      </p:sp>
      <p:sp>
        <p:nvSpPr>
          <p:cNvPr id="3" name="Content Placeholder 2"/>
          <p:cNvSpPr>
            <a:spLocks noGrp="1"/>
          </p:cNvSpPr>
          <p:nvPr>
            <p:ph idx="1"/>
          </p:nvPr>
        </p:nvSpPr>
        <p:spPr/>
        <p:txBody>
          <a:bodyPr/>
          <a:lstStyle/>
          <a:p>
            <a:pPr lvl="1"/>
            <a:r>
              <a:rPr lang="en-US" dirty="0"/>
              <a:t>Failure to follow your bylaws or follow these standards will likely result in the denial of important immunity protections under state and federal law. </a:t>
            </a:r>
          </a:p>
          <a:p>
            <a:pPr lvl="1"/>
            <a:r>
              <a:rPr lang="en-US" dirty="0" smtClean="0"/>
              <a:t>Although courts have very limited jurisdiction and do not substitute their judgement for that of a hospital and it’s medical staff, courts are empowered to require that a hospital follow it’s bylaws and need not wait for a physician to exhaust all of his or her administrative hearing rights.</a:t>
            </a:r>
          </a:p>
        </p:txBody>
      </p:sp>
    </p:spTree>
    <p:extLst>
      <p:ext uri="{BB962C8B-B14F-4D97-AF65-F5344CB8AC3E}">
        <p14:creationId xmlns:p14="http://schemas.microsoft.com/office/powerpoint/2010/main" val="340215430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3516" y="553459"/>
            <a:ext cx="6313885" cy="3223967"/>
          </a:xfrm>
        </p:spPr>
        <p:txBody>
          <a:bodyPr anchor="ctr">
            <a:normAutofit/>
          </a:bodyPr>
          <a:lstStyle/>
          <a:p>
            <a:pPr marL="0" indent="0" algn="ctr">
              <a:buNone/>
            </a:pPr>
            <a:r>
              <a:rPr lang="en-US" sz="3200" b="1" dirty="0"/>
              <a:t>Antitrust Cases </a:t>
            </a:r>
          </a:p>
        </p:txBody>
      </p:sp>
    </p:spTree>
    <p:extLst>
      <p:ext uri="{BB962C8B-B14F-4D97-AF65-F5344CB8AC3E}">
        <p14:creationId xmlns:p14="http://schemas.microsoft.com/office/powerpoint/2010/main" val="287602106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McGary v. Williamsport Regional Medical Center, (No. 4:12-CD-01742) (PA. Fed. Dist. Ct.) (May 22, 2018)</a:t>
            </a:r>
            <a:endParaRPr lang="en-US" dirty="0"/>
          </a:p>
        </p:txBody>
      </p:sp>
      <p:sp>
        <p:nvSpPr>
          <p:cNvPr id="3" name="Content Placeholder 2"/>
          <p:cNvSpPr>
            <a:spLocks noGrp="1"/>
          </p:cNvSpPr>
          <p:nvPr>
            <p:ph idx="1"/>
          </p:nvPr>
        </p:nvSpPr>
        <p:spPr/>
        <p:txBody>
          <a:bodyPr/>
          <a:lstStyle/>
          <a:p>
            <a:r>
              <a:rPr lang="en-US" dirty="0" smtClean="0"/>
              <a:t>Background</a:t>
            </a:r>
          </a:p>
          <a:p>
            <a:pPr lvl="1"/>
            <a:r>
              <a:rPr lang="en-US" dirty="0" smtClean="0"/>
              <a:t>The plaintiff in this case was a cardiothoracic surgeon who had previously practiced at the hospital for an 8 year period between 1999 and 2007.</a:t>
            </a:r>
          </a:p>
          <a:p>
            <a:pPr lvl="1"/>
            <a:r>
              <a:rPr lang="en-US" dirty="0" smtClean="0"/>
              <a:t>Five years later, after practicing elsewhere, the physician sought to return to the hospital and applied for privileges.</a:t>
            </a:r>
          </a:p>
          <a:p>
            <a:pPr lvl="1"/>
            <a:r>
              <a:rPr lang="en-US" dirty="0" smtClean="0"/>
              <a:t>The existing credentialing policy required that cardiothoracic surgeon applicants had performed at least 100 heart surgery and 100 lung surgeries during the previous year. </a:t>
            </a:r>
          </a:p>
          <a:p>
            <a:pPr lvl="1"/>
            <a:r>
              <a:rPr lang="en-US" dirty="0" smtClean="0"/>
              <a:t>Her application was denied because the physician had performed only 37 heart surgeries and 15 lung surgeries during that time.</a:t>
            </a:r>
          </a:p>
          <a:p>
            <a:pPr lvl="1"/>
            <a:r>
              <a:rPr lang="en-US" dirty="0" smtClean="0"/>
              <a:t>Physician then filed a lawsuit naming the medical center, the system and four physicians alleging a violation of antitrust laws, a breach of contract, interference with her prospective contractual relationships and a conspiracy in restraint of trade.</a:t>
            </a:r>
          </a:p>
          <a:p>
            <a:pPr lvl="1"/>
            <a:endParaRPr lang="en-US" dirty="0"/>
          </a:p>
        </p:txBody>
      </p:sp>
    </p:spTree>
    <p:extLst>
      <p:ext uri="{BB962C8B-B14F-4D97-AF65-F5344CB8AC3E}">
        <p14:creationId xmlns:p14="http://schemas.microsoft.com/office/powerpoint/2010/main" val="3509528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Daley v. Ingalls Memorial Hospital (No. 1-17-0891) 2018 IL App (1st Dist.) (June 28, 2018) (cont’d)</a:t>
            </a:r>
            <a:endParaRPr lang="en-US" dirty="0"/>
          </a:p>
        </p:txBody>
      </p:sp>
      <p:sp>
        <p:nvSpPr>
          <p:cNvPr id="3" name="Content Placeholder 2"/>
          <p:cNvSpPr>
            <a:spLocks noGrp="1"/>
          </p:cNvSpPr>
          <p:nvPr>
            <p:ph idx="1"/>
          </p:nvPr>
        </p:nvSpPr>
        <p:spPr>
          <a:xfrm>
            <a:off x="309490" y="947461"/>
            <a:ext cx="8539089" cy="3803133"/>
          </a:xfrm>
        </p:spPr>
        <p:txBody>
          <a:bodyPr/>
          <a:lstStyle/>
          <a:p>
            <a:pPr lvl="2"/>
            <a:r>
              <a:rPr lang="en-US" dirty="0" smtClean="0"/>
              <a:t>Congress included privilege and confidentiality provisions to encourage the sharing of data within a protected legal environment, both within and across states, without the threat that the information will be used against providers by plaintiff attorney and others.</a:t>
            </a:r>
          </a:p>
          <a:p>
            <a:pPr lvl="2"/>
            <a:r>
              <a:rPr lang="en-US" dirty="0" smtClean="0"/>
              <a:t>The hospital clearly established that it had contracted with the PSO. </a:t>
            </a:r>
          </a:p>
          <a:p>
            <a:pPr lvl="2"/>
            <a:r>
              <a:rPr lang="en-US" dirty="0" smtClean="0"/>
              <a:t>Its PSES identified the disputed reports as having been collected within its PSES for reporting to Clarity PSO and that the information was used for the purpose of improving patient safety and quality of healthcare.</a:t>
            </a:r>
          </a:p>
          <a:p>
            <a:pPr lvl="2"/>
            <a:r>
              <a:rPr lang="en-US" dirty="0" smtClean="0"/>
              <a:t>Therefore the reports qualified as privileged PSWP and were not subject to discovery or admissibility into evidence.</a:t>
            </a:r>
          </a:p>
          <a:p>
            <a:pPr lvl="2"/>
            <a:r>
              <a:rPr lang="en-US" dirty="0"/>
              <a:t>The Court rejected the plaintiffs arguments that the information in question should have been included in the patient’s medical record and therefore was not privileged under the PSA or that the patient would somehow be deprived </a:t>
            </a:r>
            <a:r>
              <a:rPr lang="en-US" dirty="0" smtClean="0"/>
              <a:t>from being </a:t>
            </a:r>
            <a:r>
              <a:rPr lang="en-US" dirty="0"/>
              <a:t>able to prove up a malpractice action without access to the privileged information.</a:t>
            </a:r>
          </a:p>
          <a:p>
            <a:pPr lvl="2"/>
            <a:endParaRPr lang="en-US" dirty="0" smtClean="0"/>
          </a:p>
        </p:txBody>
      </p:sp>
    </p:spTree>
    <p:extLst>
      <p:ext uri="{BB962C8B-B14F-4D97-AF65-F5344CB8AC3E}">
        <p14:creationId xmlns:p14="http://schemas.microsoft.com/office/powerpoint/2010/main" val="260746742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McGary v. Williamsport Regional Medical Center, (No. 4:12-CD-01742) (PA. Fed. Dist. Ct.) (May 22, </a:t>
            </a:r>
            <a:r>
              <a:rPr lang="en-US" dirty="0" smtClean="0"/>
              <a:t>2018) (cont’d)</a:t>
            </a:r>
            <a:endParaRPr lang="en-US" dirty="0"/>
          </a:p>
        </p:txBody>
      </p:sp>
      <p:sp>
        <p:nvSpPr>
          <p:cNvPr id="3" name="Content Placeholder 2"/>
          <p:cNvSpPr>
            <a:spLocks noGrp="1"/>
          </p:cNvSpPr>
          <p:nvPr>
            <p:ph idx="1"/>
          </p:nvPr>
        </p:nvSpPr>
        <p:spPr>
          <a:xfrm>
            <a:off x="309490" y="1145061"/>
            <a:ext cx="8539089" cy="3636023"/>
          </a:xfrm>
        </p:spPr>
        <p:txBody>
          <a:bodyPr/>
          <a:lstStyle/>
          <a:p>
            <a:r>
              <a:rPr lang="en-US" dirty="0" smtClean="0"/>
              <a:t>Decision</a:t>
            </a:r>
          </a:p>
          <a:p>
            <a:pPr lvl="1"/>
            <a:r>
              <a:rPr lang="en-US" dirty="0" smtClean="0"/>
              <a:t>In determining whether her antitrust and conspiracy claims were viable, the court noted that the hospital was affiliated with the healthcare system and furthermore, one of the physicians was the hospital's employed chief medical officer and the other physicians were employed by a physician group which was owned by the hospital.</a:t>
            </a:r>
          </a:p>
          <a:p>
            <a:pPr lvl="1"/>
            <a:r>
              <a:rPr lang="en-US" dirty="0" smtClean="0"/>
              <a:t>Consequently, because it takes two independent actors to conspire and all of the defendants would be considered a “single economic entity, under an antitrust analysis a person cannot conspire with themselves and thus the plaintiff's antitrust claims failed.</a:t>
            </a:r>
          </a:p>
          <a:p>
            <a:pPr lvl="1"/>
            <a:r>
              <a:rPr lang="en-US" dirty="0" smtClean="0"/>
              <a:t>Concerning her monopolization claim, she was required to demonstrate that the defendants engaged in “anti competitive conduct” or that the actions resulted in “antitrust injury.” The mere fact that she might be economically harmed is insufficient to show such injury. </a:t>
            </a:r>
          </a:p>
          <a:p>
            <a:pPr lvl="1"/>
            <a:endParaRPr lang="en-US" dirty="0"/>
          </a:p>
        </p:txBody>
      </p:sp>
    </p:spTree>
    <p:extLst>
      <p:ext uri="{BB962C8B-B14F-4D97-AF65-F5344CB8AC3E}">
        <p14:creationId xmlns:p14="http://schemas.microsoft.com/office/powerpoint/2010/main" val="33819142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McGary v. Williamsport Regional Medical Center, (No. 4:12-CD-01742) (PA. Fed. Dist. Ct.) (May 22, </a:t>
            </a:r>
            <a:r>
              <a:rPr lang="en-US" dirty="0" smtClean="0"/>
              <a:t>2018) (cont’d)</a:t>
            </a:r>
            <a:endParaRPr lang="en-US" dirty="0"/>
          </a:p>
        </p:txBody>
      </p:sp>
      <p:sp>
        <p:nvSpPr>
          <p:cNvPr id="3" name="Content Placeholder 2"/>
          <p:cNvSpPr>
            <a:spLocks noGrp="1"/>
          </p:cNvSpPr>
          <p:nvPr>
            <p:ph idx="1"/>
          </p:nvPr>
        </p:nvSpPr>
        <p:spPr/>
        <p:txBody>
          <a:bodyPr/>
          <a:lstStyle/>
          <a:p>
            <a:pPr lvl="1">
              <a:buClr>
                <a:srgbClr val="F7931D"/>
              </a:buClr>
            </a:pPr>
            <a:r>
              <a:rPr lang="en-US" dirty="0">
                <a:solidFill>
                  <a:srgbClr val="203861"/>
                </a:solidFill>
              </a:rPr>
              <a:t>In response to her argument that the hospital was relying on outdated surgical number standards as a pretext for denying her </a:t>
            </a:r>
            <a:r>
              <a:rPr lang="en-US" dirty="0" smtClean="0">
                <a:solidFill>
                  <a:srgbClr val="203861"/>
                </a:solidFill>
              </a:rPr>
              <a:t>application, </a:t>
            </a:r>
            <a:r>
              <a:rPr lang="en-US" dirty="0">
                <a:solidFill>
                  <a:srgbClr val="203861"/>
                </a:solidFill>
              </a:rPr>
              <a:t>the </a:t>
            </a:r>
            <a:r>
              <a:rPr lang="en-US" dirty="0" smtClean="0">
                <a:solidFill>
                  <a:srgbClr val="203861"/>
                </a:solidFill>
              </a:rPr>
              <a:t>record showed there </a:t>
            </a:r>
            <a:r>
              <a:rPr lang="en-US" dirty="0">
                <a:solidFill>
                  <a:srgbClr val="203861"/>
                </a:solidFill>
              </a:rPr>
              <a:t>were at least seven other surgeons who met this requirement as members on the medical staff and that she was the only applicant who was ever turned down for failing to </a:t>
            </a:r>
            <a:r>
              <a:rPr lang="en-US" dirty="0" smtClean="0">
                <a:solidFill>
                  <a:srgbClr val="203861"/>
                </a:solidFill>
              </a:rPr>
              <a:t>satisfy the </a:t>
            </a:r>
            <a:r>
              <a:rPr lang="en-US" dirty="0">
                <a:solidFill>
                  <a:srgbClr val="203861"/>
                </a:solidFill>
              </a:rPr>
              <a:t>required </a:t>
            </a:r>
            <a:r>
              <a:rPr lang="en-US" dirty="0" smtClean="0">
                <a:solidFill>
                  <a:srgbClr val="203861"/>
                </a:solidFill>
              </a:rPr>
              <a:t>numbers.</a:t>
            </a:r>
            <a:endParaRPr lang="en-US" dirty="0">
              <a:solidFill>
                <a:srgbClr val="203861"/>
              </a:solidFill>
            </a:endParaRPr>
          </a:p>
          <a:p>
            <a:r>
              <a:rPr lang="en-US" dirty="0" smtClean="0"/>
              <a:t>Lessons Learned</a:t>
            </a:r>
          </a:p>
          <a:p>
            <a:pPr lvl="1"/>
            <a:r>
              <a:rPr lang="en-US" dirty="0" smtClean="0"/>
              <a:t>Physicians do not have a legal, constitutional or other right to obtain membership on a medical staff.</a:t>
            </a:r>
          </a:p>
          <a:p>
            <a:pPr lvl="1"/>
            <a:r>
              <a:rPr lang="en-US" dirty="0" smtClean="0"/>
              <a:t>Most courts even deny reviewing such disputes with a private hospital except perhaps to determine whether the hospital followed it’s own procedures.</a:t>
            </a:r>
          </a:p>
          <a:p>
            <a:pPr lvl="1"/>
            <a:r>
              <a:rPr lang="en-US" dirty="0" smtClean="0"/>
              <a:t>“Economic credentialing” is not illegal nor does it amount to a violation of antitrust law.</a:t>
            </a:r>
          </a:p>
        </p:txBody>
      </p:sp>
    </p:spTree>
    <p:extLst>
      <p:ext uri="{BB962C8B-B14F-4D97-AF65-F5344CB8AC3E}">
        <p14:creationId xmlns:p14="http://schemas.microsoft.com/office/powerpoint/2010/main" val="306721685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McGary v. Williamsport Regional Medical Center, (No. 4:12-CD-01742) (PA. Fed. Dist. Ct.) (May 22, </a:t>
            </a:r>
            <a:r>
              <a:rPr lang="en-US" dirty="0" smtClean="0"/>
              <a:t>2018) (cont’d)</a:t>
            </a:r>
            <a:endParaRPr lang="en-US" dirty="0"/>
          </a:p>
        </p:txBody>
      </p:sp>
      <p:sp>
        <p:nvSpPr>
          <p:cNvPr id="3" name="Content Placeholder 2"/>
          <p:cNvSpPr>
            <a:spLocks noGrp="1"/>
          </p:cNvSpPr>
          <p:nvPr>
            <p:ph idx="1"/>
          </p:nvPr>
        </p:nvSpPr>
        <p:spPr/>
        <p:txBody>
          <a:bodyPr/>
          <a:lstStyle/>
          <a:p>
            <a:pPr lvl="1"/>
            <a:r>
              <a:rPr lang="en-US" dirty="0"/>
              <a:t>Hospitals are entitled to create legitimate qualifying standards, such as a minimum number of surgical procedures, as a condition of obtaining </a:t>
            </a:r>
            <a:r>
              <a:rPr lang="en-US" dirty="0" smtClean="0"/>
              <a:t>membership and maintaining.</a:t>
            </a:r>
            <a:endParaRPr lang="en-US" dirty="0"/>
          </a:p>
          <a:p>
            <a:pPr lvl="1"/>
            <a:r>
              <a:rPr lang="en-US" dirty="0"/>
              <a:t>It is </a:t>
            </a:r>
            <a:r>
              <a:rPr lang="en-US" dirty="0" smtClean="0"/>
              <a:t>important, however</a:t>
            </a:r>
            <a:r>
              <a:rPr lang="en-US" dirty="0"/>
              <a:t>, that such standards be uniformly applied. Had the hospital in this case made exceptions without any legitimate basis the court might not have dismissed her </a:t>
            </a:r>
            <a:r>
              <a:rPr lang="en-US" dirty="0" smtClean="0"/>
              <a:t>lawsuit.  </a:t>
            </a:r>
          </a:p>
          <a:p>
            <a:pPr lvl="1"/>
            <a:r>
              <a:rPr lang="en-US" dirty="0" smtClean="0"/>
              <a:t>Also, the medical staff and its committees shall never be in a position to veto whether a physician's request for appointment, reappointment, grant of privileges and similar requests.  To do so will expose them to antitrust, discrimination, based on contract and other similar claims.</a:t>
            </a:r>
          </a:p>
          <a:p>
            <a:pPr lvl="1"/>
            <a:r>
              <a:rPr lang="en-US" dirty="0" smtClean="0"/>
              <a:t>The denial of an initial appointment application should not trigger hearing rights </a:t>
            </a:r>
            <a:r>
              <a:rPr lang="en-US" smtClean="0"/>
              <a:t>unless the </a:t>
            </a:r>
            <a:r>
              <a:rPr lang="en-US" dirty="0" smtClean="0"/>
              <a:t>hospital is required to report the physician to the state and/or the Data Bank.</a:t>
            </a:r>
            <a:endParaRPr lang="en-US" dirty="0"/>
          </a:p>
          <a:p>
            <a:pPr lvl="1">
              <a:buClr>
                <a:srgbClr val="F7931D"/>
              </a:buClr>
            </a:pPr>
            <a:endParaRPr lang="en-US" dirty="0" smtClean="0"/>
          </a:p>
        </p:txBody>
      </p:sp>
    </p:spTree>
    <p:extLst>
      <p:ext uri="{BB962C8B-B14F-4D97-AF65-F5344CB8AC3E}">
        <p14:creationId xmlns:p14="http://schemas.microsoft.com/office/powerpoint/2010/main" val="30672168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Daley v. Ingalls Memorial Hospital (No. 1-17-0891) 2018 IL App (1st Dist.) (June 28, 2018) (cont’d)</a:t>
            </a:r>
            <a:endParaRPr lang="en-US" dirty="0"/>
          </a:p>
        </p:txBody>
      </p:sp>
      <p:sp>
        <p:nvSpPr>
          <p:cNvPr id="3" name="Content Placeholder 2"/>
          <p:cNvSpPr>
            <a:spLocks noGrp="1"/>
          </p:cNvSpPr>
          <p:nvPr>
            <p:ph idx="1"/>
          </p:nvPr>
        </p:nvSpPr>
        <p:spPr>
          <a:xfrm>
            <a:off x="309490" y="958603"/>
            <a:ext cx="8539089" cy="3636023"/>
          </a:xfrm>
        </p:spPr>
        <p:txBody>
          <a:bodyPr/>
          <a:lstStyle/>
          <a:p>
            <a:pPr lvl="1"/>
            <a:r>
              <a:rPr lang="en-US" dirty="0" smtClean="0"/>
              <a:t>The Court further held that the PSA preempted any state law which otherwise would have required the discovery of this information.  In addition, there was no existing state law which required that the hospital report the disputed information to the state.</a:t>
            </a:r>
          </a:p>
          <a:p>
            <a:pPr lvl="0"/>
            <a:r>
              <a:rPr lang="en-US" dirty="0" smtClean="0"/>
              <a:t>Lessons Learned </a:t>
            </a:r>
          </a:p>
          <a:p>
            <a:pPr lvl="1"/>
            <a:r>
              <a:rPr lang="en-US" dirty="0" smtClean="0"/>
              <a:t>Find out whether your hospital is in a PSO.  </a:t>
            </a:r>
          </a:p>
          <a:p>
            <a:pPr lvl="1"/>
            <a:r>
              <a:rPr lang="en-US" dirty="0" smtClean="0"/>
              <a:t>If so, obtain a copy of the PSES in order to determine what impact on your MSP responsibilities.</a:t>
            </a:r>
          </a:p>
          <a:p>
            <a:pPr lvl="1"/>
            <a:r>
              <a:rPr lang="en-US" dirty="0" smtClean="0"/>
              <a:t>Find out whether the policies and procedures affecting these responsibilities differ if the hospital is seeking peer review privileges under state law and the PSA.</a:t>
            </a:r>
          </a:p>
          <a:p>
            <a:pPr lvl="1"/>
            <a:r>
              <a:rPr lang="en-US" dirty="0">
                <a:solidFill>
                  <a:srgbClr val="203861"/>
                </a:solidFill>
              </a:rPr>
              <a:t>Compliance with policies and required documentation is critical in preserving the privilege protections</a:t>
            </a:r>
            <a:r>
              <a:rPr lang="en-US" dirty="0" smtClean="0">
                <a:solidFill>
                  <a:srgbClr val="203861"/>
                </a:solidFill>
              </a:rPr>
              <a:t>.</a:t>
            </a:r>
            <a:endParaRPr lang="en-US" dirty="0" smtClean="0"/>
          </a:p>
          <a:p>
            <a:pPr lvl="1"/>
            <a:r>
              <a:rPr lang="en-US" dirty="0"/>
              <a:t>You cannot treat mandated reports to the government as PSWP.</a:t>
            </a:r>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26074674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Nahas v. Shore Medical Center (No. 13-6537) D.N.J. </a:t>
            </a:r>
            <a:br>
              <a:rPr lang="en-US" dirty="0" smtClean="0"/>
            </a:br>
            <a:r>
              <a:rPr lang="en-US" dirty="0" smtClean="0"/>
              <a:t>(April 27,2018)</a:t>
            </a:r>
            <a:endParaRPr lang="en-US" dirty="0"/>
          </a:p>
        </p:txBody>
      </p:sp>
      <p:sp>
        <p:nvSpPr>
          <p:cNvPr id="3" name="Content Placeholder 2"/>
          <p:cNvSpPr>
            <a:spLocks noGrp="1"/>
          </p:cNvSpPr>
          <p:nvPr>
            <p:ph idx="1"/>
          </p:nvPr>
        </p:nvSpPr>
        <p:spPr/>
        <p:txBody>
          <a:bodyPr/>
          <a:lstStyle/>
          <a:p>
            <a:r>
              <a:rPr lang="en-US" dirty="0" smtClean="0"/>
              <a:t>Background</a:t>
            </a:r>
          </a:p>
          <a:p>
            <a:pPr lvl="1"/>
            <a:r>
              <a:rPr lang="en-US" dirty="0" smtClean="0"/>
              <a:t>Plaintiff physician sued a hospital and its Medical Executive Committee alleging that they had engaged in “malicious peer review” resulting in his loss of clinical privileges to perform endovascular surgery at the hospital.</a:t>
            </a:r>
          </a:p>
          <a:p>
            <a:pPr lvl="1"/>
            <a:r>
              <a:rPr lang="en-US" dirty="0" smtClean="0"/>
              <a:t>The sole issue before the court in this case was whether the MEC can be individually sued.</a:t>
            </a:r>
          </a:p>
          <a:p>
            <a:pPr lvl="0">
              <a:buClr>
                <a:srgbClr val="F7931D"/>
              </a:buClr>
            </a:pPr>
            <a:r>
              <a:rPr lang="en-US" dirty="0">
                <a:solidFill>
                  <a:srgbClr val="203861"/>
                </a:solidFill>
              </a:rPr>
              <a:t>Decision </a:t>
            </a:r>
          </a:p>
          <a:p>
            <a:pPr lvl="1">
              <a:buClr>
                <a:srgbClr val="F7931D"/>
              </a:buClr>
            </a:pPr>
            <a:r>
              <a:rPr lang="en-US" dirty="0">
                <a:solidFill>
                  <a:srgbClr val="203861"/>
                </a:solidFill>
              </a:rPr>
              <a:t>The court went through the medical staff bylaws, including a description of all of the responsibilities and role of the MEC.  The court noted that the MEC is not registered with any state or governmental agency as a separate or distinct legal entity, it is not registered as a non-profit and has no bank account of its own and does not maintain any insurance coverage.  The MEC members are insured under the hospital’s insurance </a:t>
            </a:r>
            <a:r>
              <a:rPr lang="en-US" dirty="0" smtClean="0">
                <a:solidFill>
                  <a:srgbClr val="203861"/>
                </a:solidFill>
              </a:rPr>
              <a:t>policy.</a:t>
            </a:r>
            <a:endParaRPr lang="en-US" dirty="0">
              <a:solidFill>
                <a:srgbClr val="203861"/>
              </a:solidFill>
            </a:endParaRPr>
          </a:p>
          <a:p>
            <a:pPr lvl="1"/>
            <a:endParaRPr lang="en-US" dirty="0" smtClean="0"/>
          </a:p>
        </p:txBody>
      </p:sp>
    </p:spTree>
    <p:extLst>
      <p:ext uri="{BB962C8B-B14F-4D97-AF65-F5344CB8AC3E}">
        <p14:creationId xmlns:p14="http://schemas.microsoft.com/office/powerpoint/2010/main" val="17358330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NAMSS 2018 Ed Conf">
      <a:dk1>
        <a:srgbClr val="000000"/>
      </a:dk1>
      <a:lt1>
        <a:srgbClr val="FFFFFF"/>
      </a:lt1>
      <a:dk2>
        <a:srgbClr val="203861"/>
      </a:dk2>
      <a:lt2>
        <a:srgbClr val="FFFFFF"/>
      </a:lt2>
      <a:accent1>
        <a:srgbClr val="F7931D"/>
      </a:accent1>
      <a:accent2>
        <a:srgbClr val="0080C5"/>
      </a:accent2>
      <a:accent3>
        <a:srgbClr val="345E9E"/>
      </a:accent3>
      <a:accent4>
        <a:srgbClr val="203861"/>
      </a:accent4>
      <a:accent5>
        <a:srgbClr val="F7931D"/>
      </a:accent5>
      <a:accent6>
        <a:srgbClr val="0080C5"/>
      </a:accent6>
      <a:hlink>
        <a:srgbClr val="F7931D"/>
      </a:hlink>
      <a:folHlink>
        <a:srgbClr val="0080C5"/>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NAMSS_209660-17_18Conf_PPT16x9" id="{CB0A1050-9A45-F54D-83E0-83DB2D2E834B}" vid="{8495CEF6-DD4A-4046-9080-60DCE1A44A6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Words>9293</Words>
  <Application>Microsoft Office PowerPoint</Application>
  <PresentationFormat>On-screen Show (16:9)</PresentationFormat>
  <Paragraphs>354</Paragraphs>
  <Slides>72</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72</vt:i4>
      </vt:variant>
    </vt:vector>
  </HeadingPairs>
  <TitlesOfParts>
    <vt:vector size="77" baseType="lpstr">
      <vt:lpstr>Arial</vt:lpstr>
      <vt:lpstr>Calibri</vt:lpstr>
      <vt:lpstr>Corbel</vt:lpstr>
      <vt:lpstr>Wingdings</vt:lpstr>
      <vt:lpstr>Office Theme</vt:lpstr>
      <vt:lpstr>PowerPoint Presentation</vt:lpstr>
      <vt:lpstr>Important Legal Developments And Impact On MSP Responsibilities</vt:lpstr>
      <vt:lpstr>PowerPoint Presentation</vt:lpstr>
      <vt:lpstr>Daley v. Ingalls Memorial Hospital (No. 1-17-0891) 2018 IL App  (1st Dist.) (June 28, 2018)</vt:lpstr>
      <vt:lpstr>Daley v. Ingalls Memorial Hospital (No. 1-17-0891) 2018 IL App (1st Dist.)  (June 28, 2018) (cont’d)</vt:lpstr>
      <vt:lpstr>Daley v. Ingalls Memorial Hospital (No. 1-17-0891) 2018 IL App (1st Dist.)  (June 28, 2018) (cont’d)</vt:lpstr>
      <vt:lpstr>Daley v. Ingalls Memorial Hospital (No. 1-17-0891) 2018 IL App (1st Dist.) (June 28, 2018) (cont’d)</vt:lpstr>
      <vt:lpstr>Daley v. Ingalls Memorial Hospital (No. 1-17-0891) 2018 IL App (1st Dist.) (June 28, 2018) (cont’d)</vt:lpstr>
      <vt:lpstr>Nahas v. Shore Medical Center (No. 13-6537) D.N.J.  (April 27,2018)</vt:lpstr>
      <vt:lpstr>Nahas v. Shore Medical Center (No. 13-6537) D.N.J.  (April 27,2018) (cont'd)</vt:lpstr>
      <vt:lpstr>Nahas v. Shore Medical Center (No. 13-6537) D.N.J.  (April 27,2018) (cont’d)</vt:lpstr>
      <vt:lpstr>Cousino v. Mercy St. Vincent Medical Center (No. L-17-1218) Ohio Ct. App. (April 20, 2018)</vt:lpstr>
      <vt:lpstr>Cousino v. Mercy St. Vincent Medical Center (No. L-17-1218) Ohio Ct. App. (April 20, 2018) (cont’d)</vt:lpstr>
      <vt:lpstr>Cousino v. Mercy St. Vincent Medical Center (No. L-17-1218) Ohio Ct. App. (April 20, 2018) (cont’d)</vt:lpstr>
      <vt:lpstr>Cousino v. Mercy St. Vincent Medical Center (No. L-17-1218) Ohio Ct. App. (April 20, 2018) (cont’d)</vt:lpstr>
      <vt:lpstr>Reginelli v. Boggs (No. JS-25A-2017) Pa. Sup. Ct.,  (March 27, 2018)</vt:lpstr>
      <vt:lpstr>Reginelli v. Boggs (No. JS-25A-2017) Pa. Sup. Ct.,  (March 27, 2018) (cont'd)</vt:lpstr>
      <vt:lpstr>Reginelli v. Boggs (No. JS-25A-2017) Pa. Sup. Ct.,  (March 27, 2018) (cont’d)</vt:lpstr>
      <vt:lpstr>Reginelli v. Boggs (No. JS-25A-2017) Pa. Sup. Ct.,  (March 27, 2018) (cont’d)</vt:lpstr>
      <vt:lpstr>Camden Clark Memorial Hospital v. Nguyen, No. 16-0834, Sup. Ct. W. Va., (November 13, 2017)</vt:lpstr>
      <vt:lpstr>Camden Clark Memorial Hospital v. Nguyen, No. 16-0834, Sup. Ct. W. Va., (November 13, 2017) (cont'd) </vt:lpstr>
      <vt:lpstr>Camden Clark Memorial Hospital v. Nguyen, No. 16-0834, Sup. Ct. W. Va., (November 13, 2017) (cont’d)</vt:lpstr>
      <vt:lpstr>Camden Clark Memorial Hospital v. Nguyen, No. 16-0834, Sup. Ct. W. Va., (November 13, 2017) (cont’d)</vt:lpstr>
      <vt:lpstr>Camden Clark Memorial Hospital v. Nguyen, No. 16-0834, Sup. Ct. W. Va., (November 13, 2017)  (cont’d)</vt:lpstr>
      <vt:lpstr>Camden Clark Memorial Hospital v. Nguyen, No. 16-0834, Sup. Ct. W. Va., (November 13, 2017) (cont’d)</vt:lpstr>
      <vt:lpstr>Brugaletta v. Garcia (N.J. Sup. Ct.) (July 25, 2018)</vt:lpstr>
      <vt:lpstr>Brugaletta v. Garcia (N.J. Sup. Ct.) (July 25, 2018) (cont’d)</vt:lpstr>
      <vt:lpstr>Brugaletta v. Garcia (N.J. Sup. Ct.) (July 25, 2018) (cont’d)</vt:lpstr>
      <vt:lpstr>Brugaletta v. Garcia (N.J. Sup. Ct.) (July 25, 2018) (cont’d)</vt:lpstr>
      <vt:lpstr>Brugaletta v. Garcia (N.J. Sup. Ct.) (July 25, 2018) (cont’d)</vt:lpstr>
      <vt:lpstr>PowerPoint Presentation</vt:lpstr>
      <vt:lpstr>Powell v. Bear Valley Community Hospital (No. D072616, Cal. App. Ct. 4th District, (March 26, 2018)</vt:lpstr>
      <vt:lpstr>Powell v. Bear Valley Community Hospital (No. D072616 Cal. App. Ct. 4th District, (March 26, 2018) (cont’d)</vt:lpstr>
      <vt:lpstr>Powell v. Bear Valley Community Hospital (No. D072616 Cal. App. Ct. 4th District, (March 26, 2018) (cont’d)</vt:lpstr>
      <vt:lpstr>Powell v. Bear Valley Community Hospital (No. D072616 Cal. App. Ct. 4th District, (March 26, 2018) (cont’d)</vt:lpstr>
      <vt:lpstr>Powell v. Bear Valley Community Hospital (No. D072616 Cal. App. Ct. 4th District, (March 26, 2018) (cont’d)</vt:lpstr>
      <vt:lpstr>Powell v. Bear Valley Community Hospital (No. D072616 Cal. App. Ct. 4th District, (March 26, 2018) (cont’d)</vt:lpstr>
      <vt:lpstr>Powell v. Bear Valley Community Hospital (No. D072616 Cal. App. Ct. 4th District, (March 26, 2018) (cont’d)</vt:lpstr>
      <vt:lpstr>El-Khalil v. Oakwood Healthcare Inc., (No. 329986)  (MI. App. Ct.) (April 17, 2018)</vt:lpstr>
      <vt:lpstr>El-Khalil v. Oakwood Healthcare Inc., (No. 329986)  (MI. App. Ct.) (April 17, 2018) (cont’d)</vt:lpstr>
      <vt:lpstr>El-Khalil v. Oakwood Healthcare Inc., (No. 329986)  (MI. App. Ct.) (April 17, 2018) (cont’d)</vt:lpstr>
      <vt:lpstr>El-Khalil v. Oakwood Healthcare Inc., (No. 329986)  (MI. App. Ct.) (April 17, 2018) (cont’d)</vt:lpstr>
      <vt:lpstr>El-Khalil v. Oakwood Healthcare Inc., (No. 329986)  (MI. App. Ct.) (April 17, 2018) (cont’d)</vt:lpstr>
      <vt:lpstr>PowerPoint Presentation</vt:lpstr>
      <vt:lpstr>Dhillon v. John Muir Health, (No. A143195) (Cal. Ct. App.)  (April 18, 2018)</vt:lpstr>
      <vt:lpstr>Dhillon v. John Muir Health, (No. A143195) (Cal. Ct. App.)  (April 18, 2018) (cont’d)</vt:lpstr>
      <vt:lpstr>Dhillon v. John Muir Health, (No. A143195) (Cal. Ct. App.)  (April 18, 2018) (cont’d)</vt:lpstr>
      <vt:lpstr>Dhillon v. John Muir Health, (No. A143195) (Cal. Ct. App.)  (April 18, 2018) (cont’d)</vt:lpstr>
      <vt:lpstr>Murphy v. Advocate Health &amp; Hospitals Corporation  (No. 160513) (2017 ll. App. 4th)  (March 7, 2017)</vt:lpstr>
      <vt:lpstr>Murphy v. Advocate Health &amp; Hospitals Corporation  (No. 160513, 2017 Il. App. 4th  (March 7, 2017) (cont’d)</vt:lpstr>
      <vt:lpstr>Murphy v. Advocate Health &amp; Hospitals Corporation  (No. 160513, 2017 Il. App. 4th  (March 7, 2017) (cont’d)</vt:lpstr>
      <vt:lpstr>Murphy v. Advocate Health &amp; Hospitals Corporation  (No. 160513, 2017 Il. App. 4th  (March 7, 2017) (cont’d)</vt:lpstr>
      <vt:lpstr>PowerPoint Presentation</vt:lpstr>
      <vt:lpstr>Emlich v. OhioHealth Corp. (No. 2:14-cv-1697) (S.D. Ohio)  (April 19 2018)</vt:lpstr>
      <vt:lpstr>Emlich v. OhioHealth Corp. (No. 2:14-cv-1697) S.D. Ohio,  (April 19 2018) (cont’d)</vt:lpstr>
      <vt:lpstr>Emlich v. OhioHealth Corp. (No. 2:14-cv-1697) (S.D. Ohio)  (April 19 2018) (cont’d)</vt:lpstr>
      <vt:lpstr>Emlich v. OhioHealth Corp. (No. 2:14-cv-1697) (S.D. Ohio)  (April 19 2018) (cont’d)</vt:lpstr>
      <vt:lpstr>Kolb v. North Side Hospital, (No. A17A0114) (Ga. App. Ct.)  (June 29, 2017)</vt:lpstr>
      <vt:lpstr>Kolb v. North Side Hospital, (No. A17A0114) (Ga. App. Ct.)  (June 29, 2017) (cont’d)</vt:lpstr>
      <vt:lpstr>Kolb v. North Side Hospital, (No. A17A0114) (Ga. App. Ct.)  (June 29, 2017) (cont’d)</vt:lpstr>
      <vt:lpstr>Kolb v. North Side Hospital, (No. A17A0114) (Ga. App. Ct.)  (June 29, 2017) (cont’d)</vt:lpstr>
      <vt:lpstr>Kolb v. North Side Hospital, (No. A17A0114) (Ga. App. Ct.)  (June 29, 2017) (cont’d)</vt:lpstr>
      <vt:lpstr>Kolb v. North Side Hospital, (No. A17A0114) (Ga. App. Ct.)  (June 29, 2017) (cont’d)</vt:lpstr>
      <vt:lpstr>Sharda v. Sunrise Hospital and Medical Center No. 2:16-CV-2233 Fed. Dist. Ct. Nevada (July 3, 2017)</vt:lpstr>
      <vt:lpstr>Sharda v. Sunrise Hospital and Medical Center No. 2:16-CV-2233 Fed. Dist. Ct. Nevada (July 3, 2017) (cont’d)</vt:lpstr>
      <vt:lpstr>Sharda v. Sunrise Hospital and Medical Center No. 2:16-CV-2233 Fed. Dist. Ct. Nevada (July 3, 2017) (cont’d)</vt:lpstr>
      <vt:lpstr>Sharda v. Sunrise Hospital and Medical Center No. 2:16-CV-2233 Fed. Dist. Ct. Nevada (July 3, 2017) (cont’d)</vt:lpstr>
      <vt:lpstr>PowerPoint Presentation</vt:lpstr>
      <vt:lpstr>McGary v. Williamsport Regional Medical Center, (No. 4:12-CD-01742) (PA. Fed. Dist. Ct.) (May 22, 2018)</vt:lpstr>
      <vt:lpstr>McGary v. Williamsport Regional Medical Center, (No. 4:12-CD-01742) (PA. Fed. Dist. Ct.) (May 22, 2018) (cont’d)</vt:lpstr>
      <vt:lpstr>McGary v. Williamsport Regional Medical Center, (No. 4:12-CD-01742) (PA. Fed. Dist. Ct.) (May 22, 2018) (cont’d)</vt:lpstr>
      <vt:lpstr>McGary v. Williamsport Regional Medical Center, (No. 4:12-CD-01742) (PA. Fed. Dist. Ct.) (May 22, 2018) (cont’d)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