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commentAuthors.xml" ContentType="application/vnd.openxmlformats-officedocument.presentationml.commentAuthors+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bleStyles.xml" ContentType="application/vnd.openxmlformats-officedocument.presentationml.tableStyles+xml"/>
  <Override PartName="/ppt/handoutMasters/handoutMaster1.xml" ContentType="application/vnd.openxmlformats-officedocument.presentationml.handoutMaster+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Default Extension="jpeg" ContentType="image/jpeg"/>
  <Default Extension="emf" ContentType="image/x-emf"/>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32" r:id="rId1"/>
  </p:sldMasterIdLst>
  <p:notesMasterIdLst>
    <p:notesMasterId r:id="rId27"/>
  </p:notesMasterIdLst>
  <p:handoutMasterIdLst>
    <p:handoutMasterId r:id="rId28"/>
  </p:handoutMasterIdLst>
  <p:sldIdLst>
    <p:sldId id="469" r:id="rId2"/>
    <p:sldId id="269" r:id="rId3"/>
    <p:sldId id="445" r:id="rId4"/>
    <p:sldId id="446" r:id="rId5"/>
    <p:sldId id="447" r:id="rId6"/>
    <p:sldId id="448" r:id="rId7"/>
    <p:sldId id="449" r:id="rId8"/>
    <p:sldId id="450" r:id="rId9"/>
    <p:sldId id="466" r:id="rId10"/>
    <p:sldId id="467" r:id="rId11"/>
    <p:sldId id="468" r:id="rId12"/>
    <p:sldId id="453" r:id="rId13"/>
    <p:sldId id="454" r:id="rId14"/>
    <p:sldId id="455" r:id="rId15"/>
    <p:sldId id="456" r:id="rId16"/>
    <p:sldId id="457" r:id="rId17"/>
    <p:sldId id="458" r:id="rId18"/>
    <p:sldId id="459" r:id="rId19"/>
    <p:sldId id="460" r:id="rId20"/>
    <p:sldId id="461" r:id="rId21"/>
    <p:sldId id="462" r:id="rId22"/>
    <p:sldId id="463" r:id="rId23"/>
    <p:sldId id="464" r:id="rId24"/>
    <p:sldId id="465" r:id="rId25"/>
    <p:sldId id="470" r:id="rId26"/>
  </p:sldIdLst>
  <p:sldSz cx="9144000" cy="6858000" type="screen4x3"/>
  <p:notesSz cx="6950075" cy="9236075"/>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607">
          <p15:clr>
            <a:srgbClr val="A4A3A4"/>
          </p15:clr>
        </p15:guide>
        <p15:guide id="2" orient="horz" pos="3511">
          <p15:clr>
            <a:srgbClr val="A4A3A4"/>
          </p15:clr>
        </p15:guide>
        <p15:guide id="3" pos="542">
          <p15:clr>
            <a:srgbClr val="A4A3A4"/>
          </p15:clr>
        </p15:guide>
        <p15:guide id="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Ellen" initials="FE"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961"/>
    <a:srgbClr val="B0DBDE"/>
    <a:srgbClr val="8AC7CC"/>
    <a:srgbClr val="FFFDB9"/>
    <a:srgbClr val="C8E4E6"/>
    <a:srgbClr val="CFE7E9"/>
    <a:srgbClr val="D4EAEC"/>
    <a:srgbClr val="E7E200"/>
    <a:srgbClr val="387B80"/>
    <a:srgbClr val="51A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200" y="72"/>
      </p:cViewPr>
      <p:guideLst>
        <p:guide orient="horz" pos="607"/>
        <p:guide orient="horz" pos="3511"/>
        <p:guide pos="542"/>
        <p:guide/>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&#65279;<?xml version="1.0" encoding="UTF-8" standalone="yes"?>
<Relationships xmlns="http://schemas.openxmlformats.org/package/2006/relationships">
  <Relationship Id="rId29" Type="http://schemas.openxmlformats.org/officeDocument/2006/relationships/commentAuthors" Target="commentAuthors.xml" />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33" Type="http://schemas.openxmlformats.org/officeDocument/2006/relationships/tableStyles" Target="tableStyles.xml" />
  <Relationship Id="rId1" Type="http://schemas.openxmlformats.org/officeDocument/2006/relationships/slideMaster" Target="slideMasters/slideMaster1.xml" />
  <Relationship Id="rId32" Type="http://schemas.openxmlformats.org/officeDocument/2006/relationships/theme" Target="theme/theme1.xml" />
  <Relationship Id="rId28" Type="http://schemas.openxmlformats.org/officeDocument/2006/relationships/handoutMaster" Target="handoutMasters/handoutMaster1.xml" />
  <Relationship Id="rId31" Type="http://schemas.openxmlformats.org/officeDocument/2006/relationships/viewProps" Target="viewProps.xml" />
  <Relationship Id="rId27" Type="http://schemas.openxmlformats.org/officeDocument/2006/relationships/notesMaster" Target="notesMasters/notesMaster1.xml" />
  <Relationship Id="rId30" Type="http://schemas.openxmlformats.org/officeDocument/2006/relationships/presProps" Target="presProp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defRPr sz="1200"/>
            </a:lvl1pPr>
          </a:lstStyle>
          <a:p>
            <a:pPr>
              <a:defRPr/>
            </a:pPr>
            <a:endParaRPr lang="en-US" dirty="0"/>
          </a:p>
        </p:txBody>
      </p:sp>
      <p:sp>
        <p:nvSpPr>
          <p:cNvPr id="14339" name="Rectangle 3"/>
          <p:cNvSpPr>
            <a:spLocks noGrp="1" noChangeArrowheads="1"/>
          </p:cNvSpPr>
          <p:nvPr>
            <p:ph type="dt" sz="quarter" idx="1"/>
          </p:nvPr>
        </p:nvSpPr>
        <p:spPr bwMode="auto">
          <a:xfrm>
            <a:off x="3936173"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0" y="8772378"/>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defRPr sz="1200"/>
            </a:lvl1pPr>
          </a:lstStyle>
          <a:p>
            <a:pPr>
              <a:defRPr/>
            </a:pPr>
            <a:endParaRPr lang="en-US" dirty="0"/>
          </a:p>
        </p:txBody>
      </p:sp>
      <p:sp>
        <p:nvSpPr>
          <p:cNvPr id="14341" name="Rectangle 5"/>
          <p:cNvSpPr>
            <a:spLocks noGrp="1" noChangeArrowheads="1"/>
          </p:cNvSpPr>
          <p:nvPr>
            <p:ph type="sldNum" sz="quarter" idx="3"/>
          </p:nvPr>
        </p:nvSpPr>
        <p:spPr bwMode="auto">
          <a:xfrm>
            <a:off x="3936173" y="8772378"/>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a:defRPr sz="1200"/>
            </a:lvl1pPr>
          </a:lstStyle>
          <a:p>
            <a:pPr>
              <a:defRPr/>
            </a:pPr>
            <a:fld id="{9A4E4FF2-2631-48C9-8F1A-E075C2149D63}" type="slidenum">
              <a:rPr lang="en-US"/>
              <a:pPr>
                <a:defRPr/>
              </a:pPr>
              <a:t>‹#›</a:t>
            </a:fld>
            <a:endParaRPr lang="en-US" dirty="0"/>
          </a:p>
        </p:txBody>
      </p:sp>
    </p:spTree>
    <p:extLst>
      <p:ext uri="{BB962C8B-B14F-4D97-AF65-F5344CB8AC3E}">
        <p14:creationId xmlns:p14="http://schemas.microsoft.com/office/powerpoint/2010/main" val="70240525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defTabSz="924967">
              <a:defRPr sz="1200"/>
            </a:lvl1pPr>
          </a:lstStyle>
          <a:p>
            <a:pPr>
              <a:defRPr/>
            </a:pPr>
            <a:endParaRPr lang="en-US" dirty="0"/>
          </a:p>
        </p:txBody>
      </p:sp>
      <p:sp>
        <p:nvSpPr>
          <p:cNvPr id="6147" name="Rectangle 3"/>
          <p:cNvSpPr>
            <a:spLocks noGrp="1" noChangeArrowheads="1"/>
          </p:cNvSpPr>
          <p:nvPr>
            <p:ph type="dt" idx="1"/>
          </p:nvPr>
        </p:nvSpPr>
        <p:spPr bwMode="auto">
          <a:xfrm>
            <a:off x="3936173"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defTabSz="924967">
              <a:defRPr sz="12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95637" y="4387767"/>
            <a:ext cx="5558801"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72378"/>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defTabSz="924967">
              <a:defRPr sz="1200"/>
            </a:lvl1pPr>
          </a:lstStyle>
          <a:p>
            <a:pPr>
              <a:defRPr/>
            </a:pPr>
            <a:endParaRPr lang="en-US" dirty="0"/>
          </a:p>
        </p:txBody>
      </p:sp>
      <p:sp>
        <p:nvSpPr>
          <p:cNvPr id="6151" name="Rectangle 7"/>
          <p:cNvSpPr>
            <a:spLocks noGrp="1" noChangeArrowheads="1"/>
          </p:cNvSpPr>
          <p:nvPr>
            <p:ph type="sldNum" sz="quarter" idx="5"/>
          </p:nvPr>
        </p:nvSpPr>
        <p:spPr bwMode="auto">
          <a:xfrm>
            <a:off x="3936173" y="8772378"/>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defTabSz="924967">
              <a:defRPr sz="1200"/>
            </a:lvl1pPr>
          </a:lstStyle>
          <a:p>
            <a:pPr>
              <a:defRPr/>
            </a:pPr>
            <a:fld id="{FCF8826F-CEE6-46C2-9DEE-4B6AD1C74D17}" type="slidenum">
              <a:rPr lang="en-US"/>
              <a:pPr>
                <a:defRPr/>
              </a:pPr>
              <a:t>‹#›</a:t>
            </a:fld>
            <a:endParaRPr lang="en-US" dirty="0"/>
          </a:p>
        </p:txBody>
      </p:sp>
    </p:spTree>
    <p:extLst>
      <p:ext uri="{BB962C8B-B14F-4D97-AF65-F5344CB8AC3E}">
        <p14:creationId xmlns:p14="http://schemas.microsoft.com/office/powerpoint/2010/main" val="1905779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1</a:t>
            </a:fld>
            <a:endParaRPr lang="en-US" dirty="0"/>
          </a:p>
        </p:txBody>
      </p:sp>
    </p:spTree>
  </p:cSld>
  <p:clrMapOvr>
    <a:masterClrMapping/>
  </p:clrMapOvr>
</p:notes>
</file>

<file path=ppt/slideLayouts/_rels/slideLayout1.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3.jpeg" />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96529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88388" y="2400887"/>
            <a:ext cx="8496886" cy="2438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88388" y="5083126"/>
            <a:ext cx="8496886" cy="1153551"/>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4626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489" y="274638"/>
            <a:ext cx="6639951" cy="1160092"/>
          </a:xfrm>
        </p:spPr>
        <p:txBody>
          <a:bodyPr>
            <a:normAutofit/>
          </a:bodyPr>
          <a:lstStyle>
            <a:lvl1pPr>
              <a:defRPr sz="3200" b="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9490" y="1434731"/>
            <a:ext cx="8539089" cy="4929717"/>
          </a:xfrm>
        </p:spPr>
        <p:txBody>
          <a:bodyPr>
            <a:noAutofit/>
          </a:bodyPr>
          <a:lstStyle>
            <a:lvl1pPr marL="342900" indent="-342900">
              <a:spcBef>
                <a:spcPts val="600"/>
              </a:spcBef>
              <a:spcAft>
                <a:spcPts val="300"/>
              </a:spcAft>
              <a:buFont typeface="Wingdings" panose="05000000000000000000" pitchFamily="2" charset="2"/>
              <a:buChar char="Ø"/>
              <a:defRPr sz="1600"/>
            </a:lvl1pPr>
            <a:lvl2pPr marL="742950" indent="-285750">
              <a:spcBef>
                <a:spcPts val="600"/>
              </a:spcBef>
              <a:buFont typeface="Corbel" panose="020B0503020204020204" pitchFamily="34" charset="0"/>
              <a:buChar char="»"/>
              <a:defRPr sz="1600"/>
            </a:lvl2pPr>
            <a:lvl3pPr marL="1143000" indent="-228600">
              <a:spcBef>
                <a:spcPts val="600"/>
              </a:spcBef>
              <a:buFont typeface="Wingdings" panose="05000000000000000000" pitchFamily="2" charset="2"/>
              <a:buChar char="Ø"/>
              <a:defRPr sz="1600"/>
            </a:lvl3pPr>
            <a:lvl4pPr marL="1657350" indent="-285750">
              <a:spcBef>
                <a:spcPts val="600"/>
              </a:spcBef>
              <a:buFont typeface="Arial" panose="020B0604020202020204" pitchFamily="34" charset="0"/>
              <a:buChar char="•"/>
              <a:defRPr sz="1600"/>
            </a:lvl4pPr>
            <a:lvl5pPr>
              <a:spcBef>
                <a:spcPts val="600"/>
              </a:spcBef>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7549052"/>
      </p:ext>
    </p:extLst>
  </p:cSld>
  <p:clrMapOvr>
    <a:masterClrMapping/>
  </p:clrMapOvr>
  <p:timing>
    <p:tnLst>
      <p:par>
        <p:cTn id="1" dur="indefinite" restart="never" nodeType="tmRoot"/>
      </p:par>
    </p:tnLst>
  </p:timing>
</p:sldLayout>
</file>

<file path=ppt/slideMasters/_rels/slideMaster1.xml.rels>&#65279;<?xml version="1.0" encoding="UTF-8" standalone="yes"?>
<Relationships xmlns="http://schemas.openxmlformats.org/package/2006/relationships">
  <Relationship Id="rId3" Type="http://schemas.openxmlformats.org/officeDocument/2006/relationships/slideLayout" Target="../slideLayouts/slideLayout3.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5" Type="http://schemas.openxmlformats.org/officeDocument/2006/relationships/image" Target="../media/image1.jpeg" />
  <Relationship Id="rId4" Type="http://schemas.openxmlformats.org/officeDocument/2006/relationships/theme" Target="../theme/theme1.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09490" y="274640"/>
            <a:ext cx="8539089" cy="76860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9490" y="1177468"/>
            <a:ext cx="8539089" cy="5153424"/>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a:xfrm>
            <a:off x="7441035" y="6465117"/>
            <a:ext cx="1493240" cy="3928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fld id="{FEF87480-63D6-4D07-A884-D09704CF9A48}" type="slidenum">
              <a:rPr lang="en-US" sz="1200" smtClean="0"/>
              <a:pPr algn="r"/>
              <a:t>‹#›</a:t>
            </a:fld>
            <a:endParaRPr lang="en-US" sz="1200" dirty="0"/>
          </a:p>
        </p:txBody>
      </p:sp>
    </p:spTree>
    <p:extLst>
      <p:ext uri="{BB962C8B-B14F-4D97-AF65-F5344CB8AC3E}">
        <p14:creationId xmlns:p14="http://schemas.microsoft.com/office/powerpoint/2010/main" val="388007260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Lst>
  <p:transition>
    <p:fade/>
  </p:transition>
  <p:timing>
    <p:tnLst>
      <p:par>
        <p:cTn id="1" dur="indefinite" restart="never" nodeType="tmRoot"/>
      </p:par>
    </p:tnLst>
  </p:timing>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ts val="600"/>
        </a:spcBef>
        <a:spcAft>
          <a:spcPts val="300"/>
        </a:spcAft>
        <a:buClr>
          <a:schemeClr val="accent1"/>
        </a:buClr>
        <a:buFont typeface="Arial" charset="0"/>
        <a:buChar char="•"/>
        <a:defRPr sz="1800" kern="1200">
          <a:solidFill>
            <a:schemeClr val="tx2"/>
          </a:solidFill>
          <a:latin typeface="+mn-lt"/>
          <a:ea typeface="+mn-ea"/>
          <a:cs typeface="+mn-cs"/>
        </a:defRPr>
      </a:lvl1pPr>
      <a:lvl2pPr marL="742950" indent="-285750" algn="l" defTabSz="457200" rtl="0" eaLnBrk="1" latinLnBrk="0" hangingPunct="1">
        <a:spcBef>
          <a:spcPts val="600"/>
        </a:spcBef>
        <a:buClr>
          <a:schemeClr val="accent1"/>
        </a:buClr>
        <a:buFont typeface="Arial" charset="0"/>
        <a:buChar char="•"/>
        <a:defRPr sz="1600" kern="1200">
          <a:solidFill>
            <a:schemeClr val="tx2"/>
          </a:solidFill>
          <a:latin typeface="+mn-lt"/>
          <a:ea typeface="+mn-ea"/>
          <a:cs typeface="+mn-cs"/>
        </a:defRPr>
      </a:lvl2pPr>
      <a:lvl3pPr marL="1143000" indent="-228600" algn="l" defTabSz="457200" rtl="0" eaLnBrk="1" latinLnBrk="0" hangingPunct="1">
        <a:spcBef>
          <a:spcPts val="600"/>
        </a:spcBef>
        <a:buClr>
          <a:schemeClr val="accent1"/>
        </a:buClr>
        <a:buFont typeface="Arial" charset="0"/>
        <a:buChar char="•"/>
        <a:defRPr sz="1600" kern="1200">
          <a:solidFill>
            <a:schemeClr val="tx2"/>
          </a:solidFill>
          <a:latin typeface="+mn-lt"/>
          <a:ea typeface="+mn-ea"/>
          <a:cs typeface="+mn-cs"/>
        </a:defRPr>
      </a:lvl3pPr>
      <a:lvl4pPr marL="1600200" indent="-228600" algn="l" defTabSz="457200" rtl="0" eaLnBrk="1" latinLnBrk="0" hangingPunct="1">
        <a:spcBef>
          <a:spcPts val="600"/>
        </a:spcBef>
        <a:buClr>
          <a:schemeClr val="accent1"/>
        </a:buClr>
        <a:buFont typeface="Arial" charset="0"/>
        <a:buChar char="•"/>
        <a:defRPr sz="1600" kern="1200">
          <a:solidFill>
            <a:schemeClr val="tx2"/>
          </a:solidFill>
          <a:latin typeface="+mn-lt"/>
          <a:ea typeface="+mn-ea"/>
          <a:cs typeface="+mn-cs"/>
        </a:defRPr>
      </a:lvl4pPr>
      <a:lvl5pPr marL="2057400" indent="-228600" algn="l" defTabSz="457200" rtl="0" eaLnBrk="1" latinLnBrk="0" hangingPunct="1">
        <a:spcBef>
          <a:spcPts val="600"/>
        </a:spcBef>
        <a:buClr>
          <a:schemeClr val="accent1"/>
        </a:buClr>
        <a:buFont typeface="Arial" charset="0"/>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5.emf" />
  <Relationship Id="rId2" Type="http://schemas.openxmlformats.org/officeDocument/2006/relationships/image" Target="../media/image4.emf" />
  <Relationship Id="rId1" Type="http://schemas.openxmlformats.org/officeDocument/2006/relationships/slideLayout" Target="../slideLayouts/slideLayout3.xml" />
  <Relationship Id="rId4" Type="http://schemas.openxmlformats.org/officeDocument/2006/relationships/image" Target="../media/image6.emf"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5.emf" />
  <Relationship Id="rId2" Type="http://schemas.openxmlformats.org/officeDocument/2006/relationships/image" Target="../media/image4.emf" />
  <Relationship Id="rId1" Type="http://schemas.openxmlformats.org/officeDocument/2006/relationships/slideLayout" Target="../slideLayouts/slideLayout3.xml" />
  <Relationship Id="rId4" Type="http://schemas.openxmlformats.org/officeDocument/2006/relationships/image" Target="../media/image6.emf"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5.emf" />
  <Relationship Id="rId2" Type="http://schemas.openxmlformats.org/officeDocument/2006/relationships/image" Target="../media/image4.emf" />
  <Relationship Id="rId1" Type="http://schemas.openxmlformats.org/officeDocument/2006/relationships/slideLayout" Target="../slideLayouts/slideLayout3.xml" />
  <Relationship Id="rId4" Type="http://schemas.openxmlformats.org/officeDocument/2006/relationships/image" Target="../media/image6.emf"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5.emf" />
  <Relationship Id="rId2" Type="http://schemas.openxmlformats.org/officeDocument/2006/relationships/image" Target="../media/image4.emf" />
  <Relationship Id="rId1" Type="http://schemas.openxmlformats.org/officeDocument/2006/relationships/slideLayout" Target="../slideLayouts/slideLayout3.xml" />
  <Relationship Id="rId4" Type="http://schemas.openxmlformats.org/officeDocument/2006/relationships/image" Target="../media/image6.emf"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70482"/>
            <a:ext cx="2036190" cy="2875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900" dirty="0" smtClean="0">
                <a:solidFill>
                  <a:schemeClr val="tx1"/>
                </a:solidFill>
                <a:latin typeface="Arial" panose="020B0604020202020204" pitchFamily="34" charset="0"/>
                <a:cs typeface="Arial" panose="020B0604020202020204" pitchFamily="34" charset="0"/>
              </a:rPr>
              <a:t>135087845</a:t>
            </a:r>
            <a:endParaRPr lang="en-US"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24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and Analysis of Illinois Medical Studies Act</a:t>
            </a:r>
            <a:endParaRPr lang="en-US" dirty="0"/>
          </a:p>
        </p:txBody>
      </p:sp>
      <p:sp>
        <p:nvSpPr>
          <p:cNvPr id="3" name="Content Placeholder 2"/>
          <p:cNvSpPr>
            <a:spLocks noGrp="1"/>
          </p:cNvSpPr>
          <p:nvPr>
            <p:ph idx="1"/>
          </p:nvPr>
        </p:nvSpPr>
        <p:spPr/>
        <p:txBody>
          <a:bodyPr/>
          <a:lstStyle/>
          <a:p>
            <a:pPr lvl="2"/>
            <a:r>
              <a:rPr lang="en-US" dirty="0" smtClean="0"/>
              <a:t>Protections have been interpreted fairly broadly but information produced for a different purpose, i.e., risk management, is not protected even if used by a peer review committee.</a:t>
            </a:r>
          </a:p>
          <a:p>
            <a:pPr lvl="2"/>
            <a:r>
              <a:rPr lang="en-US" dirty="0" smtClean="0"/>
              <a:t>Although the Medical Studies Act references “medical organizations” under contract with HMOs or other healthcare delivery entities or facilities, </a:t>
            </a:r>
            <a:r>
              <a:rPr lang="en-US" dirty="0" err="1" smtClean="0"/>
              <a:t>surgicenters</a:t>
            </a:r>
            <a:r>
              <a:rPr lang="en-US" dirty="0" smtClean="0"/>
              <a:t> and hospitals, Appellate Courts have not extended protections to nursing </a:t>
            </a:r>
            <a:br>
              <a:rPr lang="en-US" dirty="0" smtClean="0"/>
            </a:br>
            <a:r>
              <a:rPr lang="en-US" dirty="0" smtClean="0"/>
              <a:t>homes or pharmacies.</a:t>
            </a:r>
          </a:p>
          <a:p>
            <a:pPr lvl="2"/>
            <a:r>
              <a:rPr lang="en-US" dirty="0" smtClean="0"/>
              <a:t>Recent 2nd District Appellate Court decisions have limited the application of the privilege protections to materials and discussions generated after an event or investigation has been initiated by an identified peer review committee and only if used exclusively for peer review/ quality activities.</a:t>
            </a:r>
          </a:p>
          <a:p>
            <a:pPr lvl="2"/>
            <a:endParaRPr lang="en-US" dirty="0" smtClean="0"/>
          </a:p>
        </p:txBody>
      </p:sp>
    </p:spTree>
    <p:extLst>
      <p:ext uri="{BB962C8B-B14F-4D97-AF65-F5344CB8AC3E}">
        <p14:creationId xmlns:p14="http://schemas.microsoft.com/office/powerpoint/2010/main" val="3882733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and Analysis of Illinois Medical Studies Act</a:t>
            </a:r>
            <a:endParaRPr lang="en-US" dirty="0"/>
          </a:p>
        </p:txBody>
      </p:sp>
      <p:sp>
        <p:nvSpPr>
          <p:cNvPr id="3" name="Content Placeholder 2"/>
          <p:cNvSpPr>
            <a:spLocks noGrp="1"/>
          </p:cNvSpPr>
          <p:nvPr>
            <p:ph idx="1"/>
          </p:nvPr>
        </p:nvSpPr>
        <p:spPr/>
        <p:txBody>
          <a:bodyPr/>
          <a:lstStyle/>
          <a:p>
            <a:pPr lvl="2"/>
            <a:r>
              <a:rPr lang="en-US" dirty="0" smtClean="0"/>
              <a:t>Protections cannot be waived if used for statutory purposes.</a:t>
            </a:r>
          </a:p>
          <a:p>
            <a:pPr lvl="2"/>
            <a:r>
              <a:rPr lang="en-US" dirty="0" smtClean="0"/>
              <a:t>Information arguably can be shared throughout the system among controlled affiliates as well as specific physician information if authorized.</a:t>
            </a:r>
          </a:p>
          <a:p>
            <a:pPr lvl="2"/>
            <a:r>
              <a:rPr lang="en-US" dirty="0" smtClean="0"/>
              <a:t>Protections do not apply to federal claims brought in federal court.</a:t>
            </a:r>
          </a:p>
          <a:p>
            <a:pPr lvl="2"/>
            <a:endParaRPr lang="en-US" dirty="0" smtClean="0"/>
          </a:p>
        </p:txBody>
      </p:sp>
    </p:spTree>
    <p:extLst>
      <p:ext uri="{BB962C8B-B14F-4D97-AF65-F5344CB8AC3E}">
        <p14:creationId xmlns:p14="http://schemas.microsoft.com/office/powerpoint/2010/main" val="1369602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Complete view of an operational ACO/CIN</a:t>
            </a:r>
            <a:endParaRPr lang="en-US" dirty="0"/>
          </a:p>
        </p:txBody>
      </p:sp>
      <p:sp>
        <p:nvSpPr>
          <p:cNvPr id="4" name="Content Placeholder 3"/>
          <p:cNvSpPr>
            <a:spLocks noGrp="1"/>
          </p:cNvSpPr>
          <p:nvPr>
            <p:ph idx="1"/>
          </p:nvPr>
        </p:nvSpPr>
        <p:spPr/>
        <p:txBody>
          <a:bodyPr/>
          <a:lstStyle/>
          <a:p>
            <a:endParaRPr lang="en-US"/>
          </a:p>
        </p:txBody>
      </p:sp>
      <p:sp>
        <p:nvSpPr>
          <p:cNvPr id="5" name="Rectangle 4"/>
          <p:cNvSpPr/>
          <p:nvPr/>
        </p:nvSpPr>
        <p:spPr>
          <a:xfrm>
            <a:off x="3936140" y="1401829"/>
            <a:ext cx="838576" cy="346681"/>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ACO/CIN</a:t>
            </a:r>
            <a:endParaRPr lang="en-US" sz="1200" b="1" dirty="0"/>
          </a:p>
        </p:txBody>
      </p:sp>
      <p:sp>
        <p:nvSpPr>
          <p:cNvPr id="6" name="Rectangle 5"/>
          <p:cNvSpPr/>
          <p:nvPr/>
        </p:nvSpPr>
        <p:spPr>
          <a:xfrm>
            <a:off x="4044882"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CMO</a:t>
            </a:r>
            <a:endParaRPr lang="en-US" sz="1200" b="1" dirty="0"/>
          </a:p>
        </p:txBody>
      </p:sp>
      <p:sp>
        <p:nvSpPr>
          <p:cNvPr id="7" name="Rectangle 6"/>
          <p:cNvSpPr/>
          <p:nvPr/>
        </p:nvSpPr>
        <p:spPr>
          <a:xfrm>
            <a:off x="3323940"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CFO</a:t>
            </a:r>
            <a:endParaRPr lang="en-US" sz="1200" b="1" dirty="0"/>
          </a:p>
        </p:txBody>
      </p:sp>
      <p:sp>
        <p:nvSpPr>
          <p:cNvPr id="8" name="Rectangle 7"/>
          <p:cNvSpPr/>
          <p:nvPr/>
        </p:nvSpPr>
        <p:spPr>
          <a:xfrm>
            <a:off x="4766013"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CNO</a:t>
            </a:r>
            <a:endParaRPr lang="en-US" sz="1200" b="1" dirty="0"/>
          </a:p>
        </p:txBody>
      </p:sp>
      <p:sp>
        <p:nvSpPr>
          <p:cNvPr id="9" name="Rectangle 8"/>
          <p:cNvSpPr/>
          <p:nvPr/>
        </p:nvSpPr>
        <p:spPr>
          <a:xfrm>
            <a:off x="2581242"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sp>
        <p:nvSpPr>
          <p:cNvPr id="10" name="Rectangle 9"/>
          <p:cNvSpPr/>
          <p:nvPr/>
        </p:nvSpPr>
        <p:spPr>
          <a:xfrm>
            <a:off x="5501334"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cxnSp>
        <p:nvCxnSpPr>
          <p:cNvPr id="11" name="Elbow Connector 10"/>
          <p:cNvCxnSpPr>
            <a:stCxn id="9" idx="0"/>
            <a:endCxn id="10" idx="0"/>
          </p:cNvCxnSpPr>
          <p:nvPr/>
        </p:nvCxnSpPr>
        <p:spPr>
          <a:xfrm rot="5400000" flipH="1" flipV="1">
            <a:off x="4354613" y="492849"/>
            <a:ext cx="12206" cy="2920093"/>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5" idx="2"/>
            <a:endCxn id="6" idx="0"/>
          </p:cNvCxnSpPr>
          <p:nvPr/>
        </p:nvCxnSpPr>
        <p:spPr>
          <a:xfrm>
            <a:off x="4355428" y="1748510"/>
            <a:ext cx="2780" cy="204385"/>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8" idx="0"/>
          </p:cNvCxnSpPr>
          <p:nvPr/>
        </p:nvCxnSpPr>
        <p:spPr>
          <a:xfrm>
            <a:off x="5079339" y="1837083"/>
            <a:ext cx="0" cy="11581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7" idx="0"/>
          </p:cNvCxnSpPr>
          <p:nvPr/>
        </p:nvCxnSpPr>
        <p:spPr>
          <a:xfrm>
            <a:off x="3637266" y="1837083"/>
            <a:ext cx="0" cy="11581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397262" y="3923679"/>
            <a:ext cx="5901130" cy="70093"/>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394586">
            <a:off x="1286359" y="4195272"/>
            <a:ext cx="292320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394247">
            <a:off x="1936511" y="4166970"/>
            <a:ext cx="2297455"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11455356" flipV="1">
            <a:off x="2520965" y="4146324"/>
            <a:ext cx="173402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1796764" flipV="1">
            <a:off x="3226653" y="4154178"/>
            <a:ext cx="10144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12332543" flipV="1">
            <a:off x="3819823" y="4135866"/>
            <a:ext cx="4747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21080869" flipH="1">
            <a:off x="4428189" y="4257778"/>
            <a:ext cx="292320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20990198" flipH="1">
            <a:off x="4483642" y="4199248"/>
            <a:ext cx="2297455"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10144644" flipH="1" flipV="1">
            <a:off x="4373690" y="4191904"/>
            <a:ext cx="173402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9803236" flipH="1" flipV="1">
            <a:off x="4435398" y="4184768"/>
            <a:ext cx="10144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8338273" flipH="1" flipV="1">
            <a:off x="4304760" y="4178442"/>
            <a:ext cx="4747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16200000">
            <a:off x="1154942" y="3707880"/>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1783083" y="3707881"/>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16200000">
            <a:off x="2437933" y="3707882"/>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rot="16200000">
            <a:off x="3098426" y="3707883"/>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rot="16200000">
            <a:off x="3792832" y="3727466"/>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rot="16200000">
            <a:off x="4560096" y="3785162"/>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rot="16200000">
            <a:off x="5350215" y="3707883"/>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rot="16200000">
            <a:off x="5989468" y="3695850"/>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16200000">
            <a:off x="6628431" y="3707880"/>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rot="16200000">
            <a:off x="7259313" y="3702689"/>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138457"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774686"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410916"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078489"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771761"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542130"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329329"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970953"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612575"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7243412"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5" y="2781229"/>
            <a:ext cx="6797928" cy="100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rot="16200000">
            <a:off x="4335902" y="4694870"/>
            <a:ext cx="233093" cy="9671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554" y="4786229"/>
            <a:ext cx="993503" cy="99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665" y="4138180"/>
            <a:ext cx="996954" cy="605048"/>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a:off x="3061368" y="6263464"/>
            <a:ext cx="2892464" cy="166443"/>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Down Arrow 50"/>
          <p:cNvSpPr/>
          <p:nvPr/>
        </p:nvSpPr>
        <p:spPr>
          <a:xfrm flipV="1">
            <a:off x="4267150" y="5655368"/>
            <a:ext cx="364281" cy="710821"/>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900669"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3434455"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4008344"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631430"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240703"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841551"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3730601" y="5915238"/>
            <a:ext cx="1434823" cy="340186"/>
          </a:xfrm>
          <a:prstGeom prst="rect">
            <a:avLst/>
          </a:prstGeom>
          <a:noFill/>
        </p:spPr>
        <p:txBody>
          <a:bodyPr wrap="none" rtlCol="0">
            <a:spAutoFit/>
          </a:bodyPr>
          <a:lstStyle/>
          <a:p>
            <a:pPr algn="ctr"/>
            <a:r>
              <a:rPr lang="en-US" sz="1700" b="1" dirty="0" smtClean="0"/>
              <a:t>Payer Partners</a:t>
            </a:r>
            <a:endParaRPr lang="en-US" sz="1700" b="1" dirty="0"/>
          </a:p>
        </p:txBody>
      </p:sp>
      <p:sp>
        <p:nvSpPr>
          <p:cNvPr id="59" name="TextBox 58"/>
          <p:cNvSpPr txBox="1"/>
          <p:nvPr/>
        </p:nvSpPr>
        <p:spPr>
          <a:xfrm rot="19515787">
            <a:off x="1122875" y="2924805"/>
            <a:ext cx="702867" cy="281024"/>
          </a:xfrm>
          <a:prstGeom prst="rect">
            <a:avLst/>
          </a:prstGeom>
          <a:noFill/>
        </p:spPr>
        <p:txBody>
          <a:bodyPr wrap="none" rtlCol="0">
            <a:spAutoFit/>
          </a:bodyPr>
          <a:lstStyle/>
          <a:p>
            <a:r>
              <a:rPr lang="en-US" sz="1300" b="1" dirty="0" smtClean="0"/>
              <a:t>Hospice</a:t>
            </a:r>
            <a:endParaRPr lang="en-US" sz="1300" b="1" dirty="0"/>
          </a:p>
        </p:txBody>
      </p:sp>
      <p:sp>
        <p:nvSpPr>
          <p:cNvPr id="60" name="TextBox 59"/>
          <p:cNvSpPr txBox="1"/>
          <p:nvPr/>
        </p:nvSpPr>
        <p:spPr>
          <a:xfrm rot="19515787">
            <a:off x="1646091" y="2798277"/>
            <a:ext cx="1198726" cy="281024"/>
          </a:xfrm>
          <a:prstGeom prst="rect">
            <a:avLst/>
          </a:prstGeom>
          <a:noFill/>
        </p:spPr>
        <p:txBody>
          <a:bodyPr wrap="none" rtlCol="0">
            <a:spAutoFit/>
          </a:bodyPr>
          <a:lstStyle/>
          <a:p>
            <a:r>
              <a:rPr lang="en-US" sz="1300" b="1" dirty="0" smtClean="0"/>
              <a:t>Long Term Care</a:t>
            </a:r>
            <a:endParaRPr lang="en-US" sz="1300" b="1" dirty="0"/>
          </a:p>
        </p:txBody>
      </p:sp>
      <p:sp>
        <p:nvSpPr>
          <p:cNvPr id="61" name="TextBox 60"/>
          <p:cNvSpPr txBox="1"/>
          <p:nvPr/>
        </p:nvSpPr>
        <p:spPr>
          <a:xfrm rot="19515787">
            <a:off x="2250722" y="2890560"/>
            <a:ext cx="912154" cy="281024"/>
          </a:xfrm>
          <a:prstGeom prst="rect">
            <a:avLst/>
          </a:prstGeom>
          <a:noFill/>
        </p:spPr>
        <p:txBody>
          <a:bodyPr wrap="none" rtlCol="0">
            <a:spAutoFit/>
          </a:bodyPr>
          <a:lstStyle/>
          <a:p>
            <a:r>
              <a:rPr lang="en-US" sz="1300" b="1" dirty="0" smtClean="0"/>
              <a:t>Home Care</a:t>
            </a:r>
            <a:endParaRPr lang="en-US" sz="1300" b="1" dirty="0"/>
          </a:p>
        </p:txBody>
      </p:sp>
      <p:sp>
        <p:nvSpPr>
          <p:cNvPr id="62" name="TextBox 61"/>
          <p:cNvSpPr txBox="1"/>
          <p:nvPr/>
        </p:nvSpPr>
        <p:spPr>
          <a:xfrm rot="19515787">
            <a:off x="2712726" y="2837066"/>
            <a:ext cx="1220110" cy="281024"/>
          </a:xfrm>
          <a:prstGeom prst="rect">
            <a:avLst/>
          </a:prstGeom>
          <a:noFill/>
        </p:spPr>
        <p:txBody>
          <a:bodyPr wrap="none" rtlCol="0">
            <a:spAutoFit/>
          </a:bodyPr>
          <a:lstStyle/>
          <a:p>
            <a:r>
              <a:rPr lang="en-US" sz="1300" b="1" dirty="0" smtClean="0"/>
              <a:t>Post Acute Care</a:t>
            </a:r>
            <a:endParaRPr lang="en-US" sz="1300" b="1" dirty="0"/>
          </a:p>
        </p:txBody>
      </p:sp>
      <p:sp>
        <p:nvSpPr>
          <p:cNvPr id="63" name="TextBox 62"/>
          <p:cNvSpPr txBox="1"/>
          <p:nvPr/>
        </p:nvSpPr>
        <p:spPr>
          <a:xfrm rot="19515787">
            <a:off x="3894130" y="2494938"/>
            <a:ext cx="889291" cy="281024"/>
          </a:xfrm>
          <a:prstGeom prst="rect">
            <a:avLst/>
          </a:prstGeom>
          <a:noFill/>
        </p:spPr>
        <p:txBody>
          <a:bodyPr wrap="none" rtlCol="0">
            <a:spAutoFit/>
          </a:bodyPr>
          <a:lstStyle/>
          <a:p>
            <a:r>
              <a:rPr lang="en-US" sz="1300" b="1" dirty="0" smtClean="0"/>
              <a:t>Hospital(s)</a:t>
            </a:r>
            <a:endParaRPr lang="en-US" sz="1300" b="1" dirty="0"/>
          </a:p>
        </p:txBody>
      </p:sp>
      <p:sp>
        <p:nvSpPr>
          <p:cNvPr id="64" name="TextBox 63"/>
          <p:cNvSpPr txBox="1"/>
          <p:nvPr/>
        </p:nvSpPr>
        <p:spPr>
          <a:xfrm rot="19515787">
            <a:off x="4650001" y="2532330"/>
            <a:ext cx="1037630" cy="473303"/>
          </a:xfrm>
          <a:prstGeom prst="rect">
            <a:avLst/>
          </a:prstGeom>
          <a:noFill/>
        </p:spPr>
        <p:txBody>
          <a:bodyPr wrap="none" rtlCol="0">
            <a:spAutoFit/>
          </a:bodyPr>
          <a:lstStyle/>
          <a:p>
            <a:r>
              <a:rPr lang="en-US" sz="1300" b="1" dirty="0" smtClean="0"/>
              <a:t>Primary Care</a:t>
            </a:r>
          </a:p>
          <a:p>
            <a:r>
              <a:rPr lang="en-US" sz="1300" b="1" dirty="0" smtClean="0"/>
              <a:t>Physicians</a:t>
            </a:r>
            <a:endParaRPr lang="en-US" sz="1300" b="1" dirty="0"/>
          </a:p>
        </p:txBody>
      </p:sp>
      <p:sp>
        <p:nvSpPr>
          <p:cNvPr id="65" name="TextBox 64"/>
          <p:cNvSpPr txBox="1"/>
          <p:nvPr/>
        </p:nvSpPr>
        <p:spPr>
          <a:xfrm rot="19515787">
            <a:off x="5259151" y="2886836"/>
            <a:ext cx="865934" cy="281024"/>
          </a:xfrm>
          <a:prstGeom prst="rect">
            <a:avLst/>
          </a:prstGeom>
          <a:noFill/>
        </p:spPr>
        <p:txBody>
          <a:bodyPr wrap="none" rtlCol="0">
            <a:spAutoFit/>
          </a:bodyPr>
          <a:lstStyle/>
          <a:p>
            <a:r>
              <a:rPr lang="en-US" sz="1300" b="1" dirty="0" smtClean="0"/>
              <a:t>Specialists</a:t>
            </a:r>
            <a:endParaRPr lang="en-US" sz="1300" b="1" dirty="0"/>
          </a:p>
        </p:txBody>
      </p:sp>
      <p:sp>
        <p:nvSpPr>
          <p:cNvPr id="66" name="TextBox 65"/>
          <p:cNvSpPr txBox="1"/>
          <p:nvPr/>
        </p:nvSpPr>
        <p:spPr>
          <a:xfrm rot="19515787">
            <a:off x="5866939" y="2720702"/>
            <a:ext cx="1423236" cy="281024"/>
          </a:xfrm>
          <a:prstGeom prst="rect">
            <a:avLst/>
          </a:prstGeom>
          <a:noFill/>
        </p:spPr>
        <p:txBody>
          <a:bodyPr wrap="none" rtlCol="0">
            <a:spAutoFit/>
          </a:bodyPr>
          <a:lstStyle/>
          <a:p>
            <a:r>
              <a:rPr lang="en-US" sz="1300" b="1" dirty="0" smtClean="0"/>
              <a:t>Ancillary Providers</a:t>
            </a:r>
            <a:endParaRPr lang="en-US" sz="1300" b="1" dirty="0"/>
          </a:p>
        </p:txBody>
      </p:sp>
      <p:sp>
        <p:nvSpPr>
          <p:cNvPr id="67" name="TextBox 66"/>
          <p:cNvSpPr txBox="1"/>
          <p:nvPr/>
        </p:nvSpPr>
        <p:spPr>
          <a:xfrm rot="19515787">
            <a:off x="6466212" y="2645125"/>
            <a:ext cx="1687188" cy="281024"/>
          </a:xfrm>
          <a:prstGeom prst="rect">
            <a:avLst/>
          </a:prstGeom>
          <a:noFill/>
        </p:spPr>
        <p:txBody>
          <a:bodyPr wrap="none" rtlCol="0">
            <a:spAutoFit/>
          </a:bodyPr>
          <a:lstStyle/>
          <a:p>
            <a:r>
              <a:rPr lang="en-US" sz="1300" b="1" dirty="0" smtClean="0"/>
              <a:t>Public Health Agencies</a:t>
            </a:r>
            <a:endParaRPr lang="en-US" sz="1300" b="1" dirty="0"/>
          </a:p>
        </p:txBody>
      </p:sp>
      <p:sp>
        <p:nvSpPr>
          <p:cNvPr id="68" name="TextBox 67"/>
          <p:cNvSpPr txBox="1"/>
          <p:nvPr/>
        </p:nvSpPr>
        <p:spPr>
          <a:xfrm rot="19515787">
            <a:off x="7253264" y="2945021"/>
            <a:ext cx="471762" cy="281024"/>
          </a:xfrm>
          <a:prstGeom prst="rect">
            <a:avLst/>
          </a:prstGeom>
          <a:noFill/>
        </p:spPr>
        <p:txBody>
          <a:bodyPr wrap="none" rtlCol="0">
            <a:spAutoFit/>
          </a:bodyPr>
          <a:lstStyle/>
          <a:p>
            <a:r>
              <a:rPr lang="en-US" sz="1300" b="1" dirty="0" smtClean="0"/>
              <a:t>PHO</a:t>
            </a:r>
            <a:endParaRPr lang="en-US" sz="1300" b="1" dirty="0"/>
          </a:p>
        </p:txBody>
      </p:sp>
    </p:spTree>
    <p:extLst>
      <p:ext uri="{BB962C8B-B14F-4D97-AF65-F5344CB8AC3E}">
        <p14:creationId xmlns:p14="http://schemas.microsoft.com/office/powerpoint/2010/main" val="3795994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and Analysis of Illinois Medical Studies Act</a:t>
            </a:r>
            <a:endParaRPr lang="en-US" dirty="0"/>
          </a:p>
        </p:txBody>
      </p:sp>
      <p:sp>
        <p:nvSpPr>
          <p:cNvPr id="3" name="Content Placeholder 2"/>
          <p:cNvSpPr>
            <a:spLocks noGrp="1"/>
          </p:cNvSpPr>
          <p:nvPr>
            <p:ph idx="1"/>
          </p:nvPr>
        </p:nvSpPr>
        <p:spPr/>
        <p:txBody>
          <a:bodyPr/>
          <a:lstStyle/>
          <a:p>
            <a:r>
              <a:rPr lang="en-US" dirty="0" smtClean="0"/>
              <a:t>Analysis</a:t>
            </a:r>
          </a:p>
          <a:p>
            <a:pPr lvl="1"/>
            <a:r>
              <a:rPr lang="en-US" dirty="0" smtClean="0"/>
              <a:t>Does statute arguably protect requested records?</a:t>
            </a:r>
          </a:p>
          <a:p>
            <a:pPr lvl="2"/>
            <a:r>
              <a:rPr lang="en-US" dirty="0" smtClean="0"/>
              <a:t>Medical records – No</a:t>
            </a:r>
          </a:p>
          <a:p>
            <a:pPr lvl="2"/>
            <a:r>
              <a:rPr lang="en-US" dirty="0" smtClean="0"/>
              <a:t>Bylaws, policies and procedures – No</a:t>
            </a:r>
          </a:p>
          <a:p>
            <a:pPr lvl="2"/>
            <a:r>
              <a:rPr lang="en-US" dirty="0" smtClean="0"/>
              <a:t>Peer review records and entities – Depends</a:t>
            </a:r>
          </a:p>
          <a:p>
            <a:pPr lvl="3"/>
            <a:r>
              <a:rPr lang="en-US" dirty="0" smtClean="0"/>
              <a:t>Does </a:t>
            </a:r>
            <a:r>
              <a:rPr lang="en-US" dirty="0" err="1" smtClean="0"/>
              <a:t>ACO</a:t>
            </a:r>
            <a:r>
              <a:rPr lang="en-US" dirty="0" smtClean="0"/>
              <a:t>/</a:t>
            </a:r>
            <a:r>
              <a:rPr lang="en-US" dirty="0" err="1" smtClean="0"/>
              <a:t>CIN</a:t>
            </a:r>
            <a:r>
              <a:rPr lang="en-US" dirty="0" smtClean="0"/>
              <a:t> Quality and Credentials Committee qualify as a peer review committee? – probably, BUT</a:t>
            </a:r>
          </a:p>
          <a:p>
            <a:pPr lvl="3"/>
            <a:r>
              <a:rPr lang="en-US" dirty="0" smtClean="0"/>
              <a:t>Is </a:t>
            </a:r>
            <a:r>
              <a:rPr lang="en-US" dirty="0" err="1" smtClean="0"/>
              <a:t>ACO</a:t>
            </a:r>
            <a:r>
              <a:rPr lang="en-US" dirty="0" smtClean="0"/>
              <a:t>/</a:t>
            </a:r>
            <a:r>
              <a:rPr lang="en-US" dirty="0" err="1" smtClean="0"/>
              <a:t>CIN</a:t>
            </a:r>
            <a:r>
              <a:rPr lang="en-US" dirty="0" smtClean="0"/>
              <a:t> a hospital, </a:t>
            </a:r>
            <a:r>
              <a:rPr lang="en-US" dirty="0" err="1" smtClean="0"/>
              <a:t>surgicenter</a:t>
            </a:r>
            <a:r>
              <a:rPr lang="en-US" dirty="0" smtClean="0"/>
              <a:t>, HMO, PHO or post-surgical recovery center? - No</a:t>
            </a:r>
          </a:p>
          <a:p>
            <a:pPr lvl="3"/>
            <a:r>
              <a:rPr lang="en-US" dirty="0" smtClean="0"/>
              <a:t>If physician group is conducting peer review through a medical review committee or through </a:t>
            </a:r>
            <a:r>
              <a:rPr lang="en-US" dirty="0" err="1" smtClean="0"/>
              <a:t>ACO</a:t>
            </a:r>
            <a:r>
              <a:rPr lang="en-US" dirty="0" smtClean="0"/>
              <a:t>/</a:t>
            </a:r>
            <a:r>
              <a:rPr lang="en-US" dirty="0" err="1" smtClean="0"/>
              <a:t>CIN</a:t>
            </a:r>
            <a:r>
              <a:rPr lang="en-US" dirty="0" smtClean="0"/>
              <a:t> Quality and Credential Committee are those activities protected? –  No</a:t>
            </a:r>
          </a:p>
          <a:p>
            <a:pPr lvl="3"/>
            <a:r>
              <a:rPr lang="en-US" dirty="0" smtClean="0"/>
              <a:t>What about the </a:t>
            </a:r>
            <a:r>
              <a:rPr lang="en-US" dirty="0" err="1" smtClean="0"/>
              <a:t>SNF</a:t>
            </a:r>
            <a:r>
              <a:rPr lang="en-US" dirty="0" smtClean="0"/>
              <a:t>? – No</a:t>
            </a:r>
          </a:p>
          <a:p>
            <a:pPr lvl="3"/>
            <a:r>
              <a:rPr lang="en-US" dirty="0" smtClean="0"/>
              <a:t>What about the PHO? – Probably</a:t>
            </a:r>
          </a:p>
          <a:p>
            <a:pPr lvl="3"/>
            <a:r>
              <a:rPr lang="en-US" dirty="0" smtClean="0"/>
              <a:t>Based on existing case law, any responsive documents are only privileged if created by a covered entity, i.e., hospital, after an investigation has been authorized by an appropriate committee</a:t>
            </a:r>
          </a:p>
          <a:p>
            <a:pPr lvl="2"/>
            <a:endParaRPr lang="en-US" dirty="0" smtClean="0"/>
          </a:p>
          <a:p>
            <a:endParaRPr lang="en-US" dirty="0"/>
          </a:p>
        </p:txBody>
      </p:sp>
    </p:spTree>
    <p:extLst>
      <p:ext uri="{BB962C8B-B14F-4D97-AF65-F5344CB8AC3E}">
        <p14:creationId xmlns:p14="http://schemas.microsoft.com/office/powerpoint/2010/main" val="54461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and Analysis of Illinois Medical Studies Act</a:t>
            </a:r>
            <a:endParaRPr lang="en-US" dirty="0"/>
          </a:p>
        </p:txBody>
      </p:sp>
      <p:sp>
        <p:nvSpPr>
          <p:cNvPr id="3" name="Content Placeholder 2"/>
          <p:cNvSpPr>
            <a:spLocks noGrp="1"/>
          </p:cNvSpPr>
          <p:nvPr>
            <p:ph idx="1"/>
          </p:nvPr>
        </p:nvSpPr>
        <p:spPr/>
        <p:txBody>
          <a:bodyPr/>
          <a:lstStyle/>
          <a:p>
            <a:r>
              <a:rPr lang="en-US" dirty="0" smtClean="0"/>
              <a:t>Can privileged information be shared across </a:t>
            </a:r>
            <a:r>
              <a:rPr lang="en-US" dirty="0" err="1" smtClean="0"/>
              <a:t>ACO</a:t>
            </a:r>
            <a:r>
              <a:rPr lang="en-US" dirty="0" smtClean="0"/>
              <a:t>/</a:t>
            </a:r>
            <a:r>
              <a:rPr lang="en-US" dirty="0" err="1" smtClean="0"/>
              <a:t>CIN</a:t>
            </a:r>
            <a:r>
              <a:rPr lang="en-US" dirty="0" smtClean="0"/>
              <a:t>?</a:t>
            </a:r>
          </a:p>
          <a:p>
            <a:pPr lvl="1"/>
            <a:r>
              <a:rPr lang="en-US" dirty="0" smtClean="0"/>
              <a:t>Under the hypothetical only peer review/quality information generated by a hospital or covered entity peer review committee or designee will be privileged.</a:t>
            </a:r>
          </a:p>
          <a:p>
            <a:pPr lvl="1"/>
            <a:r>
              <a:rPr lang="en-US" dirty="0" smtClean="0"/>
              <a:t>Under the </a:t>
            </a:r>
            <a:r>
              <a:rPr lang="en-US" dirty="0" err="1" smtClean="0"/>
              <a:t>MSA</a:t>
            </a:r>
            <a:r>
              <a:rPr lang="en-US" dirty="0" smtClean="0"/>
              <a:t> the privilege cannot be waived unless used for activities unrelated to improving patient care or for reducing morbidity or mortality.</a:t>
            </a:r>
          </a:p>
          <a:p>
            <a:pPr lvl="1"/>
            <a:r>
              <a:rPr lang="en-US" dirty="0" smtClean="0"/>
              <a:t>Privileged information arguably could be shared with the </a:t>
            </a:r>
            <a:r>
              <a:rPr lang="en-US" dirty="0" err="1" smtClean="0"/>
              <a:t>ACO</a:t>
            </a:r>
            <a:r>
              <a:rPr lang="en-US" dirty="0" smtClean="0"/>
              <a:t>/</a:t>
            </a:r>
            <a:r>
              <a:rPr lang="en-US" dirty="0" err="1" smtClean="0"/>
              <a:t>CIN</a:t>
            </a:r>
            <a:r>
              <a:rPr lang="en-US" dirty="0" smtClean="0"/>
              <a:t> affiliated entities although there is no case law on the subject.</a:t>
            </a:r>
          </a:p>
          <a:p>
            <a:r>
              <a:rPr lang="en-US" dirty="0" smtClean="0"/>
              <a:t> Does </a:t>
            </a:r>
            <a:r>
              <a:rPr lang="en-US" dirty="0" err="1" smtClean="0"/>
              <a:t>MSA</a:t>
            </a:r>
            <a:r>
              <a:rPr lang="en-US" dirty="0" smtClean="0"/>
              <a:t> privilege apply in federal proceedings? – No</a:t>
            </a:r>
            <a:endParaRPr lang="en-US" dirty="0"/>
          </a:p>
        </p:txBody>
      </p:sp>
    </p:spTree>
    <p:extLst>
      <p:ext uri="{BB962C8B-B14F-4D97-AF65-F5344CB8AC3E}">
        <p14:creationId xmlns:p14="http://schemas.microsoft.com/office/powerpoint/2010/main" val="3625064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Complete view of an operational ACO/CIN</a:t>
            </a:r>
            <a:endParaRPr lang="en-US" dirty="0"/>
          </a:p>
        </p:txBody>
      </p:sp>
      <p:sp>
        <p:nvSpPr>
          <p:cNvPr id="4" name="Content Placeholder 3"/>
          <p:cNvSpPr>
            <a:spLocks noGrp="1"/>
          </p:cNvSpPr>
          <p:nvPr>
            <p:ph idx="1"/>
          </p:nvPr>
        </p:nvSpPr>
        <p:spPr/>
        <p:txBody>
          <a:bodyPr/>
          <a:lstStyle/>
          <a:p>
            <a:endParaRPr lang="en-US" dirty="0"/>
          </a:p>
        </p:txBody>
      </p:sp>
      <p:sp>
        <p:nvSpPr>
          <p:cNvPr id="5" name="Rectangle 4"/>
          <p:cNvSpPr/>
          <p:nvPr/>
        </p:nvSpPr>
        <p:spPr>
          <a:xfrm>
            <a:off x="3914625" y="1437679"/>
            <a:ext cx="849192" cy="34421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ACO/CIN</a:t>
            </a:r>
            <a:endParaRPr lang="en-US" sz="1200" b="1" dirty="0"/>
          </a:p>
        </p:txBody>
      </p:sp>
      <p:sp>
        <p:nvSpPr>
          <p:cNvPr id="6" name="Rectangle 5"/>
          <p:cNvSpPr/>
          <p:nvPr/>
        </p:nvSpPr>
        <p:spPr>
          <a:xfrm>
            <a:off x="4022661"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CMO</a:t>
            </a:r>
            <a:endParaRPr lang="en-US" sz="1200" b="1" dirty="0"/>
          </a:p>
        </p:txBody>
      </p:sp>
      <p:sp>
        <p:nvSpPr>
          <p:cNvPr id="7" name="Rectangle 6"/>
          <p:cNvSpPr/>
          <p:nvPr/>
        </p:nvSpPr>
        <p:spPr>
          <a:xfrm>
            <a:off x="3306843"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CFO</a:t>
            </a:r>
            <a:endParaRPr lang="en-US" sz="1200" b="1" dirty="0"/>
          </a:p>
        </p:txBody>
      </p:sp>
      <p:sp>
        <p:nvSpPr>
          <p:cNvPr id="8" name="Rectangle 7"/>
          <p:cNvSpPr/>
          <p:nvPr/>
        </p:nvSpPr>
        <p:spPr>
          <a:xfrm>
            <a:off x="4738668"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CNO</a:t>
            </a:r>
            <a:endParaRPr lang="en-US" sz="1200" b="1" dirty="0"/>
          </a:p>
        </p:txBody>
      </p:sp>
      <p:sp>
        <p:nvSpPr>
          <p:cNvPr id="9" name="Rectangle 8"/>
          <p:cNvSpPr/>
          <p:nvPr/>
        </p:nvSpPr>
        <p:spPr>
          <a:xfrm>
            <a:off x="2569421"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sp>
        <p:nvSpPr>
          <p:cNvPr id="10" name="Rectangle 9"/>
          <p:cNvSpPr/>
          <p:nvPr/>
        </p:nvSpPr>
        <p:spPr>
          <a:xfrm>
            <a:off x="5468764"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cxnSp>
        <p:nvCxnSpPr>
          <p:cNvPr id="11" name="Elbow Connector 10"/>
          <p:cNvCxnSpPr>
            <a:stCxn id="9" idx="0"/>
            <a:endCxn id="10" idx="0"/>
          </p:cNvCxnSpPr>
          <p:nvPr/>
        </p:nvCxnSpPr>
        <p:spPr>
          <a:xfrm rot="5400000" flipH="1" flipV="1">
            <a:off x="4330191" y="535159"/>
            <a:ext cx="12120" cy="2899343"/>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5" idx="2"/>
            <a:endCxn id="6" idx="0"/>
          </p:cNvCxnSpPr>
          <p:nvPr/>
        </p:nvCxnSpPr>
        <p:spPr>
          <a:xfrm flipH="1">
            <a:off x="4333760" y="1781896"/>
            <a:ext cx="5461" cy="20293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8" idx="0"/>
          </p:cNvCxnSpPr>
          <p:nvPr/>
        </p:nvCxnSpPr>
        <p:spPr>
          <a:xfrm>
            <a:off x="5049767" y="1869840"/>
            <a:ext cx="0" cy="11499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7" idx="0"/>
          </p:cNvCxnSpPr>
          <p:nvPr/>
        </p:nvCxnSpPr>
        <p:spPr>
          <a:xfrm>
            <a:off x="3617941" y="1869840"/>
            <a:ext cx="0" cy="11499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393855" y="3941609"/>
            <a:ext cx="5859197" cy="6959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394586">
            <a:off x="1283740" y="4211272"/>
            <a:ext cx="290243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394247">
            <a:off x="1929272" y="4183171"/>
            <a:ext cx="2281129"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11455356" flipV="1">
            <a:off x="2509573" y="4162671"/>
            <a:ext cx="172170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1796764" flipV="1">
            <a:off x="3210246" y="4170470"/>
            <a:ext cx="1007231"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12332543" flipV="1">
            <a:off x="3799202" y="4152288"/>
            <a:ext cx="471366"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21080869" flipH="1">
            <a:off x="4403244" y="4273333"/>
            <a:ext cx="290243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20990198" flipH="1">
            <a:off x="4458303" y="4215219"/>
            <a:ext cx="2281129"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10144644" flipH="1" flipV="1">
            <a:off x="4349133" y="4207928"/>
            <a:ext cx="172170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9803236" flipH="1" flipV="1">
            <a:off x="4410402" y="4200843"/>
            <a:ext cx="1007231"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8338273" flipH="1" flipV="1">
            <a:off x="4280692" y="4194561"/>
            <a:ext cx="471366"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16200000">
            <a:off x="1153257" y="3727343"/>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1776935" y="3727344"/>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16200000">
            <a:off x="2427131" y="3727345"/>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rot="16200000">
            <a:off x="3082931" y="372734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rot="16200000">
            <a:off x="3772402" y="3746790"/>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rot="16200000">
            <a:off x="4534214" y="380407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rot="16200000">
            <a:off x="5318718" y="372734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rot="16200000">
            <a:off x="5953429" y="3715398"/>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16200000">
            <a:off x="6587852" y="3727343"/>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rot="16200000">
            <a:off x="7214251" y="3722189"/>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136889"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768597"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400307"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06313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751481"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51637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297981"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93504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572108"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7198463"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807277"/>
            <a:ext cx="6749622" cy="99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rot="16200000">
            <a:off x="4311614" y="4707320"/>
            <a:ext cx="231437" cy="9602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939" y="4798030"/>
            <a:ext cx="986443" cy="98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150" y="4154586"/>
            <a:ext cx="989870" cy="600749"/>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a:off x="3046136" y="6264768"/>
            <a:ext cx="2871910" cy="165260"/>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Down Arrow 50"/>
          <p:cNvSpPr/>
          <p:nvPr/>
        </p:nvSpPr>
        <p:spPr>
          <a:xfrm flipV="1">
            <a:off x="4243350" y="5660993"/>
            <a:ext cx="361692" cy="705770"/>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886579"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3416572"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3986383"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605041"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209985"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806563"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3710614" y="5919016"/>
            <a:ext cx="1424627" cy="337769"/>
          </a:xfrm>
          <a:prstGeom prst="rect">
            <a:avLst/>
          </a:prstGeom>
          <a:noFill/>
        </p:spPr>
        <p:txBody>
          <a:bodyPr wrap="none" rtlCol="0">
            <a:spAutoFit/>
          </a:bodyPr>
          <a:lstStyle/>
          <a:p>
            <a:pPr algn="ctr"/>
            <a:r>
              <a:rPr lang="en-US" sz="1700" b="1" dirty="0" smtClean="0"/>
              <a:t>Payer Partners</a:t>
            </a:r>
            <a:endParaRPr lang="en-US" sz="1700" b="1" dirty="0"/>
          </a:p>
        </p:txBody>
      </p:sp>
      <p:sp>
        <p:nvSpPr>
          <p:cNvPr id="59" name="TextBox 58"/>
          <p:cNvSpPr txBox="1"/>
          <p:nvPr/>
        </p:nvSpPr>
        <p:spPr>
          <a:xfrm rot="19515787">
            <a:off x="1121418" y="2949833"/>
            <a:ext cx="697872" cy="279027"/>
          </a:xfrm>
          <a:prstGeom prst="rect">
            <a:avLst/>
          </a:prstGeom>
          <a:noFill/>
        </p:spPr>
        <p:txBody>
          <a:bodyPr wrap="none" rtlCol="0">
            <a:spAutoFit/>
          </a:bodyPr>
          <a:lstStyle/>
          <a:p>
            <a:r>
              <a:rPr lang="en-US" sz="1300" b="1" dirty="0" smtClean="0"/>
              <a:t>Hospice</a:t>
            </a:r>
            <a:endParaRPr lang="en-US" sz="1300" b="1" dirty="0"/>
          </a:p>
        </p:txBody>
      </p:sp>
      <p:sp>
        <p:nvSpPr>
          <p:cNvPr id="60" name="TextBox 59"/>
          <p:cNvSpPr txBox="1"/>
          <p:nvPr/>
        </p:nvSpPr>
        <p:spPr>
          <a:xfrm rot="19515787">
            <a:off x="1640916" y="2824204"/>
            <a:ext cx="1190207" cy="279027"/>
          </a:xfrm>
          <a:prstGeom prst="rect">
            <a:avLst/>
          </a:prstGeom>
          <a:noFill/>
        </p:spPr>
        <p:txBody>
          <a:bodyPr wrap="none" rtlCol="0">
            <a:spAutoFit/>
          </a:bodyPr>
          <a:lstStyle/>
          <a:p>
            <a:r>
              <a:rPr lang="en-US" sz="1300" b="1" dirty="0" smtClean="0"/>
              <a:t>Long Term Care</a:t>
            </a:r>
            <a:endParaRPr lang="en-US" sz="1300" b="1" dirty="0"/>
          </a:p>
        </p:txBody>
      </p:sp>
      <p:sp>
        <p:nvSpPr>
          <p:cNvPr id="61" name="TextBox 60"/>
          <p:cNvSpPr txBox="1"/>
          <p:nvPr/>
        </p:nvSpPr>
        <p:spPr>
          <a:xfrm rot="19515787">
            <a:off x="2241251" y="2915831"/>
            <a:ext cx="905672" cy="279027"/>
          </a:xfrm>
          <a:prstGeom prst="rect">
            <a:avLst/>
          </a:prstGeom>
          <a:noFill/>
        </p:spPr>
        <p:txBody>
          <a:bodyPr wrap="none" rtlCol="0">
            <a:spAutoFit/>
          </a:bodyPr>
          <a:lstStyle/>
          <a:p>
            <a:r>
              <a:rPr lang="en-US" sz="1300" b="1" dirty="0" smtClean="0"/>
              <a:t>Home Care</a:t>
            </a:r>
            <a:endParaRPr lang="en-US" sz="1300" b="1" dirty="0"/>
          </a:p>
        </p:txBody>
      </p:sp>
      <p:sp>
        <p:nvSpPr>
          <p:cNvPr id="62" name="TextBox 61"/>
          <p:cNvSpPr txBox="1"/>
          <p:nvPr/>
        </p:nvSpPr>
        <p:spPr>
          <a:xfrm rot="19515787">
            <a:off x="2699972" y="2862717"/>
            <a:ext cx="1211440" cy="279027"/>
          </a:xfrm>
          <a:prstGeom prst="rect">
            <a:avLst/>
          </a:prstGeom>
          <a:noFill/>
        </p:spPr>
        <p:txBody>
          <a:bodyPr wrap="none" rtlCol="0">
            <a:spAutoFit/>
          </a:bodyPr>
          <a:lstStyle/>
          <a:p>
            <a:r>
              <a:rPr lang="en-US" sz="1300" b="1" dirty="0" smtClean="0"/>
              <a:t>Post Acute Care</a:t>
            </a:r>
            <a:endParaRPr lang="en-US" sz="1300" b="1" dirty="0"/>
          </a:p>
        </p:txBody>
      </p:sp>
      <p:sp>
        <p:nvSpPr>
          <p:cNvPr id="63" name="TextBox 62"/>
          <p:cNvSpPr txBox="1"/>
          <p:nvPr/>
        </p:nvSpPr>
        <p:spPr>
          <a:xfrm rot="19515787">
            <a:off x="3872981" y="2523020"/>
            <a:ext cx="882971" cy="279027"/>
          </a:xfrm>
          <a:prstGeom prst="rect">
            <a:avLst/>
          </a:prstGeom>
          <a:noFill/>
        </p:spPr>
        <p:txBody>
          <a:bodyPr wrap="none" rtlCol="0">
            <a:spAutoFit/>
          </a:bodyPr>
          <a:lstStyle/>
          <a:p>
            <a:r>
              <a:rPr lang="en-US" sz="1300" b="1" dirty="0" smtClean="0"/>
              <a:t>Hospital(s)</a:t>
            </a:r>
            <a:endParaRPr lang="en-US" sz="1300" b="1" dirty="0"/>
          </a:p>
        </p:txBody>
      </p:sp>
      <p:sp>
        <p:nvSpPr>
          <p:cNvPr id="64" name="TextBox 63"/>
          <p:cNvSpPr txBox="1"/>
          <p:nvPr/>
        </p:nvSpPr>
        <p:spPr>
          <a:xfrm rot="19515787">
            <a:off x="4623480" y="2560147"/>
            <a:ext cx="1030257" cy="469940"/>
          </a:xfrm>
          <a:prstGeom prst="rect">
            <a:avLst/>
          </a:prstGeom>
          <a:noFill/>
        </p:spPr>
        <p:txBody>
          <a:bodyPr wrap="none" rtlCol="0">
            <a:spAutoFit/>
          </a:bodyPr>
          <a:lstStyle/>
          <a:p>
            <a:r>
              <a:rPr lang="en-US" sz="1300" b="1" dirty="0" smtClean="0"/>
              <a:t>Primary Care</a:t>
            </a:r>
          </a:p>
          <a:p>
            <a:r>
              <a:rPr lang="en-US" sz="1300" b="1" dirty="0" smtClean="0"/>
              <a:t>Physicians</a:t>
            </a:r>
            <a:endParaRPr lang="en-US" sz="1300" b="1" dirty="0"/>
          </a:p>
        </p:txBody>
      </p:sp>
      <p:sp>
        <p:nvSpPr>
          <p:cNvPr id="65" name="TextBox 64"/>
          <p:cNvSpPr txBox="1"/>
          <p:nvPr/>
        </p:nvSpPr>
        <p:spPr>
          <a:xfrm rot="19515787">
            <a:off x="5228302" y="2912134"/>
            <a:ext cx="859781" cy="279027"/>
          </a:xfrm>
          <a:prstGeom prst="rect">
            <a:avLst/>
          </a:prstGeom>
          <a:noFill/>
        </p:spPr>
        <p:txBody>
          <a:bodyPr wrap="none" rtlCol="0">
            <a:spAutoFit/>
          </a:bodyPr>
          <a:lstStyle/>
          <a:p>
            <a:r>
              <a:rPr lang="en-US" sz="1300" b="1" dirty="0" smtClean="0"/>
              <a:t>Specialists</a:t>
            </a:r>
            <a:endParaRPr lang="en-US" sz="1300" b="1" dirty="0"/>
          </a:p>
        </p:txBody>
      </p:sp>
      <p:sp>
        <p:nvSpPr>
          <p:cNvPr id="66" name="TextBox 65"/>
          <p:cNvSpPr txBox="1"/>
          <p:nvPr/>
        </p:nvSpPr>
        <p:spPr>
          <a:xfrm rot="19515787">
            <a:off x="5831770" y="2747180"/>
            <a:ext cx="1413122" cy="279027"/>
          </a:xfrm>
          <a:prstGeom prst="rect">
            <a:avLst/>
          </a:prstGeom>
          <a:noFill/>
        </p:spPr>
        <p:txBody>
          <a:bodyPr wrap="none" rtlCol="0">
            <a:spAutoFit/>
          </a:bodyPr>
          <a:lstStyle/>
          <a:p>
            <a:r>
              <a:rPr lang="en-US" sz="1300" b="1" dirty="0" smtClean="0"/>
              <a:t>Ancillary Providers</a:t>
            </a:r>
            <a:endParaRPr lang="en-US" sz="1300" b="1" dirty="0"/>
          </a:p>
        </p:txBody>
      </p:sp>
      <p:sp>
        <p:nvSpPr>
          <p:cNvPr id="67" name="TextBox 66"/>
          <p:cNvSpPr txBox="1"/>
          <p:nvPr/>
        </p:nvSpPr>
        <p:spPr>
          <a:xfrm rot="19515787">
            <a:off x="6426785" y="2672140"/>
            <a:ext cx="1675199" cy="279027"/>
          </a:xfrm>
          <a:prstGeom prst="rect">
            <a:avLst/>
          </a:prstGeom>
          <a:noFill/>
        </p:spPr>
        <p:txBody>
          <a:bodyPr wrap="none" rtlCol="0">
            <a:spAutoFit/>
          </a:bodyPr>
          <a:lstStyle/>
          <a:p>
            <a:r>
              <a:rPr lang="en-US" sz="1300" b="1" dirty="0" smtClean="0"/>
              <a:t>Public Health Agencies</a:t>
            </a:r>
            <a:endParaRPr lang="en-US" sz="1300" b="1" dirty="0"/>
          </a:p>
        </p:txBody>
      </p:sp>
      <p:sp>
        <p:nvSpPr>
          <p:cNvPr id="68" name="TextBox 67"/>
          <p:cNvSpPr txBox="1"/>
          <p:nvPr/>
        </p:nvSpPr>
        <p:spPr>
          <a:xfrm rot="19515787">
            <a:off x="7208244" y="2969906"/>
            <a:ext cx="468410" cy="279027"/>
          </a:xfrm>
          <a:prstGeom prst="rect">
            <a:avLst/>
          </a:prstGeom>
          <a:noFill/>
        </p:spPr>
        <p:txBody>
          <a:bodyPr wrap="none" rtlCol="0">
            <a:spAutoFit/>
          </a:bodyPr>
          <a:lstStyle/>
          <a:p>
            <a:r>
              <a:rPr lang="en-US" sz="1300" b="1" dirty="0" smtClean="0"/>
              <a:t>PHO</a:t>
            </a:r>
            <a:endParaRPr lang="en-US" sz="1300" b="1" dirty="0"/>
          </a:p>
        </p:txBody>
      </p:sp>
    </p:spTree>
    <p:extLst>
      <p:ext uri="{BB962C8B-B14F-4D97-AF65-F5344CB8AC3E}">
        <p14:creationId xmlns:p14="http://schemas.microsoft.com/office/powerpoint/2010/main" val="267603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Patient Safety and Quality Improvement Act of 2005</a:t>
            </a:r>
            <a:endParaRPr lang="en-US" dirty="0"/>
          </a:p>
        </p:txBody>
      </p:sp>
      <p:sp>
        <p:nvSpPr>
          <p:cNvPr id="3" name="Content Placeholder 2"/>
          <p:cNvSpPr>
            <a:spLocks noGrp="1"/>
          </p:cNvSpPr>
          <p:nvPr>
            <p:ph idx="1"/>
          </p:nvPr>
        </p:nvSpPr>
        <p:spPr/>
        <p:txBody>
          <a:bodyPr/>
          <a:lstStyle/>
          <a:p>
            <a:r>
              <a:rPr lang="en-US" dirty="0" smtClean="0"/>
              <a:t>Privileged Patient Safety Work Product (“</a:t>
            </a:r>
            <a:r>
              <a:rPr lang="en-US" dirty="0" err="1" smtClean="0"/>
              <a:t>PSWP</a:t>
            </a:r>
            <a:r>
              <a:rPr lang="en-US" dirty="0" smtClean="0"/>
              <a:t>”)</a:t>
            </a:r>
          </a:p>
          <a:p>
            <a:pPr lvl="1"/>
            <a:r>
              <a:rPr lang="en-US" dirty="0" smtClean="0"/>
              <a:t>Any data, reports, records, memoranda, analyses (such as Root Cause Analyses (RCA)), or written or oral statements (or copies of any of this material) which could improve patient safety, health care quality, or health care outcomes; </a:t>
            </a:r>
          </a:p>
          <a:p>
            <a:r>
              <a:rPr lang="en-US" dirty="0" smtClean="0"/>
              <a:t>	And that:	</a:t>
            </a:r>
          </a:p>
          <a:p>
            <a:pPr lvl="1"/>
            <a:r>
              <a:rPr lang="en-US" dirty="0" smtClean="0"/>
              <a:t>Are assembled or developed by a </a:t>
            </a:r>
            <a:r>
              <a:rPr lang="en-US" u="sng" dirty="0" smtClean="0"/>
              <a:t>provider for reporting to a </a:t>
            </a:r>
            <a:r>
              <a:rPr lang="en-US" u="sng" dirty="0" err="1" smtClean="0"/>
              <a:t>PSO</a:t>
            </a:r>
            <a:r>
              <a:rPr lang="en-US" u="sng" dirty="0" smtClean="0"/>
              <a:t> and are reported to a Patient Safety Organization (“</a:t>
            </a:r>
            <a:r>
              <a:rPr lang="en-US" u="sng" dirty="0" err="1" smtClean="0"/>
              <a:t>PSO</a:t>
            </a:r>
            <a:r>
              <a:rPr lang="en-US" u="sng" dirty="0" smtClean="0"/>
              <a:t>”)</a:t>
            </a:r>
            <a:r>
              <a:rPr lang="en-US" dirty="0" smtClean="0"/>
              <a:t>, which includes information that is documented as within a patient safety evaluation system (“PSES”) for reporting to a </a:t>
            </a:r>
            <a:r>
              <a:rPr lang="en-US" dirty="0" err="1" smtClean="0"/>
              <a:t>PSO</a:t>
            </a:r>
            <a:r>
              <a:rPr lang="en-US" dirty="0" smtClean="0"/>
              <a:t>, and such documentation includes the date the information entered the PSES; or</a:t>
            </a:r>
          </a:p>
          <a:p>
            <a:pPr lvl="1"/>
            <a:r>
              <a:rPr lang="en-US" dirty="0" smtClean="0"/>
              <a:t>Are developed by a </a:t>
            </a:r>
            <a:r>
              <a:rPr lang="en-US" dirty="0" err="1" smtClean="0"/>
              <a:t>PSO</a:t>
            </a:r>
            <a:r>
              <a:rPr lang="en-US" dirty="0" smtClean="0"/>
              <a:t> for the conduct of patient safety activities; or</a:t>
            </a:r>
          </a:p>
          <a:p>
            <a:pPr lvl="1"/>
            <a:r>
              <a:rPr lang="en-US" dirty="0" smtClean="0"/>
              <a:t>Which identify or constitute the deliberations or analysis of, or identify the fact of reporting pursuant to, a PSES.</a:t>
            </a:r>
            <a:endParaRPr lang="en-US" dirty="0"/>
          </a:p>
        </p:txBody>
      </p:sp>
    </p:spTree>
    <p:extLst>
      <p:ext uri="{BB962C8B-B14F-4D97-AF65-F5344CB8AC3E}">
        <p14:creationId xmlns:p14="http://schemas.microsoft.com/office/powerpoint/2010/main" val="278910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Patient Safety Act (cont’d)</a:t>
            </a:r>
            <a:endParaRPr lang="en-US" dirty="0"/>
          </a:p>
        </p:txBody>
      </p:sp>
      <p:sp>
        <p:nvSpPr>
          <p:cNvPr id="3" name="Content Placeholder 2"/>
          <p:cNvSpPr>
            <a:spLocks noGrp="1"/>
          </p:cNvSpPr>
          <p:nvPr>
            <p:ph idx="1"/>
          </p:nvPr>
        </p:nvSpPr>
        <p:spPr/>
        <p:txBody>
          <a:bodyPr/>
          <a:lstStyle/>
          <a:p>
            <a:r>
              <a:rPr lang="en-US" altLang="en-US" dirty="0" smtClean="0"/>
              <a:t>What types of information can be considered for inclusion in the PSES for collection and reporting to the </a:t>
            </a:r>
            <a:r>
              <a:rPr lang="en-US" altLang="en-US" dirty="0" err="1" smtClean="0"/>
              <a:t>PSO</a:t>
            </a:r>
            <a:r>
              <a:rPr lang="en-US" altLang="en-US" dirty="0" smtClean="0"/>
              <a:t> if used to promote patient safety and quality?</a:t>
            </a:r>
            <a:br>
              <a:rPr lang="en-US" altLang="en-US" dirty="0" smtClean="0"/>
            </a:br>
            <a:r>
              <a:rPr lang="en-US" altLang="en-US" dirty="0" smtClean="0"/>
              <a:t>______________________________________________________________</a:t>
            </a:r>
          </a:p>
          <a:p>
            <a:pPr lvl="1"/>
            <a:r>
              <a:rPr lang="en-US" altLang="en-US" dirty="0" smtClean="0"/>
              <a:t>Medical error or proactive risk assessments, root cause analysis</a:t>
            </a:r>
          </a:p>
          <a:p>
            <a:pPr lvl="1"/>
            <a:r>
              <a:rPr lang="en-US" altLang="en-US" dirty="0" smtClean="0"/>
              <a:t>Risk Management – Not all activities will qualify such as claims management, but incident reports, investigation notes, interview notes, RCA notes, etc., tied to activities within the PSES can be protected</a:t>
            </a:r>
          </a:p>
          <a:p>
            <a:pPr lvl="1"/>
            <a:r>
              <a:rPr lang="en-US" altLang="en-US" dirty="0" smtClean="0"/>
              <a:t>Outcome/Quality—may be practitioner specific</a:t>
            </a:r>
          </a:p>
          <a:p>
            <a:pPr lvl="1"/>
            <a:r>
              <a:rPr lang="en-US" altLang="en-US" dirty="0" smtClean="0"/>
              <a:t>Peer review</a:t>
            </a:r>
          </a:p>
          <a:p>
            <a:pPr lvl="1"/>
            <a:r>
              <a:rPr lang="en-US" altLang="en-US" dirty="0" smtClean="0"/>
              <a:t>Relevant portions of Committee minutes for activities included in the PSES relating to improving patient quality and reducing risks</a:t>
            </a:r>
          </a:p>
          <a:p>
            <a:pPr lvl="1"/>
            <a:r>
              <a:rPr lang="en-US" altLang="en-US" dirty="0" smtClean="0"/>
              <a:t>Deliberations or analysis</a:t>
            </a:r>
          </a:p>
          <a:p>
            <a:endParaRPr lang="en-US" dirty="0"/>
          </a:p>
        </p:txBody>
      </p:sp>
    </p:spTree>
    <p:extLst>
      <p:ext uri="{BB962C8B-B14F-4D97-AF65-F5344CB8AC3E}">
        <p14:creationId xmlns:p14="http://schemas.microsoft.com/office/powerpoint/2010/main" val="718922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Patient Safety Act</a:t>
            </a:r>
            <a:endParaRPr lang="en-US" dirty="0"/>
          </a:p>
        </p:txBody>
      </p:sp>
      <p:sp>
        <p:nvSpPr>
          <p:cNvPr id="3" name="Content Placeholder 2"/>
          <p:cNvSpPr>
            <a:spLocks noGrp="1"/>
          </p:cNvSpPr>
          <p:nvPr>
            <p:ph idx="1"/>
          </p:nvPr>
        </p:nvSpPr>
        <p:spPr/>
        <p:txBody>
          <a:bodyPr/>
          <a:lstStyle/>
          <a:p>
            <a:r>
              <a:rPr lang="en-US" altLang="en-US" dirty="0" smtClean="0"/>
              <a:t>What is not </a:t>
            </a:r>
            <a:r>
              <a:rPr lang="en-US" altLang="en-US" dirty="0" err="1" smtClean="0"/>
              <a:t>PSWP</a:t>
            </a:r>
            <a:r>
              <a:rPr lang="en-US" altLang="en-US" dirty="0" smtClean="0"/>
              <a:t>?</a:t>
            </a:r>
          </a:p>
          <a:p>
            <a:pPr lvl="1"/>
            <a:r>
              <a:rPr lang="en-US" altLang="en-US" dirty="0" smtClean="0"/>
              <a:t>Patient's medical record, billing and discharge information, or any other original patient or provider information</a:t>
            </a:r>
          </a:p>
          <a:p>
            <a:pPr lvl="1"/>
            <a:r>
              <a:rPr lang="en-US" altLang="en-US" dirty="0" smtClean="0"/>
              <a:t>Information that is collected, maintained, or developed separately, or exists separately, from a PSES. </a:t>
            </a:r>
            <a:r>
              <a:rPr lang="en-US" altLang="en-US" i="1" dirty="0" smtClean="0"/>
              <a:t>Such separate information or a copy thereof reported to a </a:t>
            </a:r>
            <a:r>
              <a:rPr lang="en-US" altLang="en-US" i="1" dirty="0" err="1" smtClean="0"/>
              <a:t>PSO</a:t>
            </a:r>
            <a:r>
              <a:rPr lang="en-US" altLang="en-US" i="1" dirty="0" smtClean="0"/>
              <a:t> shall not by reason of its reporting be considered </a:t>
            </a:r>
            <a:r>
              <a:rPr lang="en-US" altLang="en-US" i="1" dirty="0" err="1" smtClean="0"/>
              <a:t>PSWP</a:t>
            </a:r>
            <a:r>
              <a:rPr lang="en-US" altLang="en-US" i="1" dirty="0" smtClean="0"/>
              <a:t> but the copy can be considered </a:t>
            </a:r>
            <a:r>
              <a:rPr lang="en-US" altLang="en-US" i="1" dirty="0" err="1" smtClean="0"/>
              <a:t>PSWP</a:t>
            </a:r>
            <a:endParaRPr lang="en-US" altLang="en-US" i="1" dirty="0" smtClean="0"/>
          </a:p>
          <a:p>
            <a:pPr lvl="1"/>
            <a:r>
              <a:rPr lang="en-US" altLang="en-US" dirty="0" err="1" smtClean="0"/>
              <a:t>PSWP</a:t>
            </a:r>
            <a:r>
              <a:rPr lang="en-US" altLang="en-US" dirty="0" smtClean="0"/>
              <a:t> assembled or developed by a provider for reporting to a </a:t>
            </a:r>
            <a:r>
              <a:rPr lang="en-US" altLang="en-US" dirty="0" err="1" smtClean="0"/>
              <a:t>PSO</a:t>
            </a:r>
            <a:r>
              <a:rPr lang="en-US" altLang="en-US" dirty="0" smtClean="0"/>
              <a:t> but removed from a PSES is no longer considered </a:t>
            </a:r>
            <a:r>
              <a:rPr lang="en-US" altLang="en-US" dirty="0" err="1" smtClean="0"/>
              <a:t>PSWP</a:t>
            </a:r>
            <a:r>
              <a:rPr lang="en-US" altLang="en-US" dirty="0" smtClean="0"/>
              <a:t> if:</a:t>
            </a:r>
          </a:p>
          <a:p>
            <a:pPr lvl="2"/>
            <a:r>
              <a:rPr lang="en-US" altLang="en-US" dirty="0" smtClean="0"/>
              <a:t>Information has not yet been reported to a </a:t>
            </a:r>
            <a:r>
              <a:rPr lang="en-US" altLang="en-US" dirty="0" err="1" smtClean="0"/>
              <a:t>PSO</a:t>
            </a:r>
            <a:r>
              <a:rPr lang="en-US" altLang="en-US" dirty="0" smtClean="0"/>
              <a:t>; </a:t>
            </a:r>
            <a:r>
              <a:rPr lang="en-US" altLang="en-US" u="sng" dirty="0" smtClean="0"/>
              <a:t>and</a:t>
            </a:r>
          </a:p>
          <a:p>
            <a:pPr lvl="2"/>
            <a:r>
              <a:rPr lang="en-US" altLang="en-US" dirty="0" smtClean="0"/>
              <a:t>Provider documents the act and date of removal of such information from the PSES</a:t>
            </a:r>
          </a:p>
          <a:p>
            <a:pPr lvl="1"/>
            <a:r>
              <a:rPr lang="en-US" altLang="en-US" dirty="0" smtClean="0"/>
              <a:t>Reports that are the subject of mandatory state or federal reporting or which may be collected and maintained pursuant to state or federal laws be treated as </a:t>
            </a:r>
            <a:r>
              <a:rPr lang="en-US" altLang="en-US" dirty="0" err="1" smtClean="0"/>
              <a:t>PSWP</a:t>
            </a:r>
            <a:endParaRPr lang="en-US" altLang="en-US" dirty="0" smtClean="0"/>
          </a:p>
          <a:p>
            <a:pPr lvl="2"/>
            <a:r>
              <a:rPr lang="en-US" altLang="en-US" dirty="0" smtClean="0"/>
              <a:t>Illinois Adverse Health Care Reporting Law of 2005</a:t>
            </a:r>
            <a:endParaRPr lang="en-US" altLang="en-US" dirty="0"/>
          </a:p>
        </p:txBody>
      </p:sp>
    </p:spTree>
    <p:extLst>
      <p:ext uri="{BB962C8B-B14F-4D97-AF65-F5344CB8AC3E}">
        <p14:creationId xmlns:p14="http://schemas.microsoft.com/office/powerpoint/2010/main" val="169959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Patient Safety Act</a:t>
            </a:r>
            <a:endParaRPr lang="en-US" dirty="0"/>
          </a:p>
        </p:txBody>
      </p:sp>
      <p:sp>
        <p:nvSpPr>
          <p:cNvPr id="3" name="Content Placeholder 2"/>
          <p:cNvSpPr>
            <a:spLocks noGrp="1"/>
          </p:cNvSpPr>
          <p:nvPr>
            <p:ph idx="1"/>
          </p:nvPr>
        </p:nvSpPr>
        <p:spPr/>
        <p:txBody>
          <a:bodyPr/>
          <a:lstStyle/>
          <a:p>
            <a:r>
              <a:rPr lang="en-US" altLang="en-US" dirty="0" smtClean="0"/>
              <a:t>What entities are covered under the Act?</a:t>
            </a:r>
          </a:p>
          <a:p>
            <a:pPr lvl="1"/>
            <a:r>
              <a:rPr lang="en-US" altLang="en-US" dirty="0" smtClean="0"/>
              <a:t>All entities or individuals licensed under state law to provide health care services or which the state otherwise permits to provide such services, i.e., hospitals, </a:t>
            </a:r>
            <a:r>
              <a:rPr lang="en-US" altLang="en-US" dirty="0" err="1" smtClean="0"/>
              <a:t>SNFs</a:t>
            </a:r>
            <a:r>
              <a:rPr lang="en-US" altLang="en-US" dirty="0" smtClean="0"/>
              <a:t>, physicians, physician groups, labs, pharmacies, home health agencies, etc.</a:t>
            </a:r>
          </a:p>
          <a:p>
            <a:pPr lvl="1"/>
            <a:r>
              <a:rPr lang="en-US" altLang="en-US" dirty="0" smtClean="0"/>
              <a:t>A non-licensed corporate entity that owns, controls, manages or has veto authority over a licensed provider is considered a provider.</a:t>
            </a:r>
          </a:p>
          <a:p>
            <a:endParaRPr lang="en-US" dirty="0"/>
          </a:p>
        </p:txBody>
      </p:sp>
    </p:spTree>
    <p:extLst>
      <p:ext uri="{BB962C8B-B14F-4D97-AF65-F5344CB8AC3E}">
        <p14:creationId xmlns:p14="http://schemas.microsoft.com/office/powerpoint/2010/main" val="170206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dirty="0" smtClean="0"/>
              <a:t/>
            </a:r>
            <a:br>
              <a:rPr lang="en-US" dirty="0" smtClean="0"/>
            </a:br>
            <a:r>
              <a:rPr lang="en-US" dirty="0" smtClean="0"/>
              <a:t>Maximizing Your Peer Review and</a:t>
            </a:r>
            <a:br>
              <a:rPr lang="en-US" dirty="0" smtClean="0"/>
            </a:br>
            <a:r>
              <a:rPr lang="en-US" dirty="0" smtClean="0"/>
              <a:t>Confidentiality Protections under</a:t>
            </a:r>
            <a:br>
              <a:rPr lang="en-US" dirty="0" smtClean="0"/>
            </a:br>
            <a:r>
              <a:rPr lang="en-US" dirty="0" smtClean="0"/>
              <a:t>State and Federal Law</a:t>
            </a:r>
            <a:br>
              <a:rPr lang="en-US" dirty="0" smtClean="0"/>
            </a:br>
            <a:endParaRPr lang="en-US" dirty="0"/>
          </a:p>
        </p:txBody>
      </p:sp>
      <p:sp>
        <p:nvSpPr>
          <p:cNvPr id="2" name="Subtitle 1"/>
          <p:cNvSpPr>
            <a:spLocks noGrp="1"/>
          </p:cNvSpPr>
          <p:nvPr>
            <p:ph type="subTitle" idx="1"/>
          </p:nvPr>
        </p:nvSpPr>
        <p:spPr/>
        <p:txBody>
          <a:bodyPr>
            <a:normAutofit fontScale="32500" lnSpcReduction="20000"/>
          </a:bodyPr>
          <a:lstStyle/>
          <a:p>
            <a:pPr>
              <a:spcBef>
                <a:spcPts val="0"/>
              </a:spcBef>
              <a:spcAft>
                <a:spcPts val="0"/>
              </a:spcAft>
            </a:pPr>
            <a:r>
              <a:rPr lang="en-US" sz="4300" dirty="0" smtClean="0"/>
              <a:t>Michael R. Callahan</a:t>
            </a:r>
          </a:p>
          <a:p>
            <a:pPr>
              <a:spcBef>
                <a:spcPts val="0"/>
              </a:spcBef>
              <a:spcAft>
                <a:spcPts val="0"/>
              </a:spcAft>
            </a:pPr>
            <a:r>
              <a:rPr lang="en-US" sz="4300" dirty="0" smtClean="0"/>
              <a:t>Katten Muchin Rosenman LLP</a:t>
            </a:r>
          </a:p>
          <a:p>
            <a:pPr>
              <a:spcBef>
                <a:spcPts val="0"/>
              </a:spcBef>
              <a:spcAft>
                <a:spcPts val="0"/>
              </a:spcAft>
            </a:pPr>
            <a:r>
              <a:rPr lang="en-US" sz="4300" dirty="0" smtClean="0"/>
              <a:t>312-902-5634</a:t>
            </a:r>
          </a:p>
          <a:p>
            <a:pPr>
              <a:spcBef>
                <a:spcPts val="0"/>
              </a:spcBef>
              <a:spcAft>
                <a:spcPts val="0"/>
              </a:spcAft>
            </a:pPr>
            <a:r>
              <a:rPr lang="en-US" sz="4300" dirty="0" smtClean="0"/>
              <a:t>michael.callahan@kattenlaw.com</a:t>
            </a:r>
          </a:p>
          <a:p>
            <a:endParaRPr lang="en-US" dirty="0" smtClean="0"/>
          </a:p>
          <a:p>
            <a:endParaRPr lang="en-US" dirty="0"/>
          </a:p>
        </p:txBody>
      </p:sp>
      <p:sp>
        <p:nvSpPr>
          <p:cNvPr id="3" name="Text Box 8"/>
          <p:cNvSpPr txBox="1">
            <a:spLocks noChangeArrowheads="1"/>
          </p:cNvSpPr>
          <p:nvPr/>
        </p:nvSpPr>
        <p:spPr bwMode="auto">
          <a:xfrm>
            <a:off x="2235151" y="2400887"/>
            <a:ext cx="46033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algn="ctr" eaLnBrk="1" hangingPunct="1">
              <a:spcBef>
                <a:spcPct val="50000"/>
              </a:spcBef>
              <a:spcAft>
                <a:spcPts val="600"/>
              </a:spcAft>
              <a:buClrTx/>
              <a:buFontTx/>
              <a:buNone/>
            </a:pPr>
            <a:r>
              <a:rPr lang="en-US" altLang="en-US" sz="1800" dirty="0" smtClean="0">
                <a:solidFill>
                  <a:schemeClr val="bg1"/>
                </a:solidFill>
              </a:rPr>
              <a:t>October 1, 2018</a:t>
            </a:r>
          </a:p>
        </p:txBody>
      </p:sp>
    </p:spTree>
    <p:extLst>
      <p:ext uri="{BB962C8B-B14F-4D97-AF65-F5344CB8AC3E}">
        <p14:creationId xmlns:p14="http://schemas.microsoft.com/office/powerpoint/2010/main" val="174094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Complete view of an operational ACO/CIN</a:t>
            </a:r>
            <a:endParaRPr lang="en-US" dirty="0"/>
          </a:p>
        </p:txBody>
      </p:sp>
      <p:sp>
        <p:nvSpPr>
          <p:cNvPr id="4" name="Content Placeholder 3"/>
          <p:cNvSpPr>
            <a:spLocks noGrp="1"/>
          </p:cNvSpPr>
          <p:nvPr>
            <p:ph idx="1"/>
          </p:nvPr>
        </p:nvSpPr>
        <p:spPr/>
        <p:txBody>
          <a:bodyPr/>
          <a:lstStyle/>
          <a:p>
            <a:endParaRPr lang="en-US"/>
          </a:p>
        </p:txBody>
      </p:sp>
      <p:sp>
        <p:nvSpPr>
          <p:cNvPr id="68" name="Rectangle 67"/>
          <p:cNvSpPr/>
          <p:nvPr/>
        </p:nvSpPr>
        <p:spPr>
          <a:xfrm>
            <a:off x="3932155" y="1408469"/>
            <a:ext cx="854144" cy="346224"/>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ACO/CIN</a:t>
            </a:r>
            <a:endParaRPr lang="en-US" sz="1200" b="1" dirty="0"/>
          </a:p>
        </p:txBody>
      </p:sp>
      <p:sp>
        <p:nvSpPr>
          <p:cNvPr id="69" name="Rectangle 68"/>
          <p:cNvSpPr/>
          <p:nvPr/>
        </p:nvSpPr>
        <p:spPr>
          <a:xfrm>
            <a:off x="4040767"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CMO</a:t>
            </a:r>
            <a:endParaRPr lang="en-US" sz="1200" b="1" dirty="0"/>
          </a:p>
        </p:txBody>
      </p:sp>
      <p:sp>
        <p:nvSpPr>
          <p:cNvPr id="70" name="Rectangle 69"/>
          <p:cNvSpPr/>
          <p:nvPr/>
        </p:nvSpPr>
        <p:spPr>
          <a:xfrm>
            <a:off x="3320774"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CFO</a:t>
            </a:r>
            <a:endParaRPr lang="en-US" sz="1200" b="1" dirty="0"/>
          </a:p>
        </p:txBody>
      </p:sp>
      <p:sp>
        <p:nvSpPr>
          <p:cNvPr id="71" name="Rectangle 70"/>
          <p:cNvSpPr/>
          <p:nvPr/>
        </p:nvSpPr>
        <p:spPr>
          <a:xfrm>
            <a:off x="4760948"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CNO</a:t>
            </a:r>
            <a:endParaRPr lang="en-US" sz="1200" b="1" dirty="0"/>
          </a:p>
        </p:txBody>
      </p:sp>
      <p:sp>
        <p:nvSpPr>
          <p:cNvPr id="72" name="Rectangle 71"/>
          <p:cNvSpPr/>
          <p:nvPr/>
        </p:nvSpPr>
        <p:spPr>
          <a:xfrm>
            <a:off x="2579053"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sp>
        <p:nvSpPr>
          <p:cNvPr id="73" name="Rectangle 72"/>
          <p:cNvSpPr/>
          <p:nvPr/>
        </p:nvSpPr>
        <p:spPr>
          <a:xfrm>
            <a:off x="5495302"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cxnSp>
        <p:nvCxnSpPr>
          <p:cNvPr id="74" name="Elbow Connector 73"/>
          <p:cNvCxnSpPr>
            <a:stCxn id="72" idx="0"/>
            <a:endCxn id="73" idx="0"/>
          </p:cNvCxnSpPr>
          <p:nvPr/>
        </p:nvCxnSpPr>
        <p:spPr>
          <a:xfrm rot="5400000" flipH="1" flipV="1">
            <a:off x="4350090" y="500686"/>
            <a:ext cx="12190" cy="2916249"/>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68" idx="2"/>
            <a:endCxn id="69" idx="0"/>
          </p:cNvCxnSpPr>
          <p:nvPr/>
        </p:nvCxnSpPr>
        <p:spPr>
          <a:xfrm flipH="1">
            <a:off x="4353680" y="1754693"/>
            <a:ext cx="5547" cy="204117"/>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71" idx="0"/>
          </p:cNvCxnSpPr>
          <p:nvPr/>
        </p:nvCxnSpPr>
        <p:spPr>
          <a:xfrm>
            <a:off x="5073861"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70" idx="0"/>
          </p:cNvCxnSpPr>
          <p:nvPr/>
        </p:nvCxnSpPr>
        <p:spPr>
          <a:xfrm>
            <a:off x="3633687"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1396631" y="3927000"/>
            <a:ext cx="5893362" cy="700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rot="394586">
            <a:off x="1285874" y="4198235"/>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rot="394247">
            <a:off x="1935171" y="4169970"/>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rot="11455356" flipV="1">
            <a:off x="2518856" y="4149351"/>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11796764" flipV="1">
            <a:off x="3223614" y="415719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rot="12332543" flipV="1">
            <a:off x="3816004" y="413890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rot="21080869" flipH="1">
            <a:off x="4423568" y="4260658"/>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20990198" flipH="1">
            <a:off x="4478949" y="4202205"/>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10144644" flipH="1" flipV="1">
            <a:off x="4369142" y="4194872"/>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9803236" flipH="1" flipV="1">
            <a:off x="4430768" y="418774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rot="8338273" flipH="1" flipV="1">
            <a:off x="4300302" y="418142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rot="16200000">
            <a:off x="1154631"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rot="16200000">
            <a:off x="1781945" y="3711486"/>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16200000">
            <a:off x="2435933"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16200000">
            <a:off x="3095556"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16200000">
            <a:off x="3789048" y="373104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16200000">
            <a:off x="4555302" y="378866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rot="16200000">
            <a:off x="5344381"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rot="16200000">
            <a:off x="5982792" y="369947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16200000">
            <a:off x="6620915"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16200000">
            <a:off x="7250966" y="370630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138167"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77355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40895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07564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768005"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4537360"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5323523"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96430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660507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723508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9"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786053"/>
            <a:ext cx="6788980" cy="100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p:cNvSpPr/>
          <p:nvPr/>
        </p:nvSpPr>
        <p:spPr>
          <a:xfrm rot="16200000">
            <a:off x="4331404" y="4697175"/>
            <a:ext cx="232786" cy="9658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1"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0" y="4788415"/>
            <a:ext cx="992195" cy="9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680" y="4141218"/>
            <a:ext cx="995642" cy="604252"/>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12"/>
          <p:cNvSpPr/>
          <p:nvPr/>
        </p:nvSpPr>
        <p:spPr>
          <a:xfrm>
            <a:off x="3058547" y="6263705"/>
            <a:ext cx="2888657" cy="166224"/>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Down Arrow 113"/>
          <p:cNvSpPr/>
          <p:nvPr/>
        </p:nvSpPr>
        <p:spPr>
          <a:xfrm flipV="1">
            <a:off x="4262742" y="5656409"/>
            <a:ext cx="363801" cy="709885"/>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2898060"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343114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4004276"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4626542"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523501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5835071"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extBox 120"/>
          <p:cNvSpPr txBox="1"/>
          <p:nvPr/>
        </p:nvSpPr>
        <p:spPr>
          <a:xfrm>
            <a:off x="3726899" y="5915937"/>
            <a:ext cx="1432934" cy="339738"/>
          </a:xfrm>
          <a:prstGeom prst="rect">
            <a:avLst/>
          </a:prstGeom>
          <a:noFill/>
        </p:spPr>
        <p:txBody>
          <a:bodyPr wrap="none" rtlCol="0">
            <a:spAutoFit/>
          </a:bodyPr>
          <a:lstStyle/>
          <a:p>
            <a:pPr algn="ctr"/>
            <a:r>
              <a:rPr lang="en-US" sz="1700" b="1" dirty="0" smtClean="0"/>
              <a:t>Payer Partners</a:t>
            </a:r>
            <a:endParaRPr lang="en-US" sz="1700" b="1" dirty="0"/>
          </a:p>
        </p:txBody>
      </p:sp>
      <p:sp>
        <p:nvSpPr>
          <p:cNvPr id="122" name="TextBox 121"/>
          <p:cNvSpPr txBox="1"/>
          <p:nvPr/>
        </p:nvSpPr>
        <p:spPr>
          <a:xfrm rot="19515787">
            <a:off x="1122606" y="2929440"/>
            <a:ext cx="701941" cy="280654"/>
          </a:xfrm>
          <a:prstGeom prst="rect">
            <a:avLst/>
          </a:prstGeom>
          <a:noFill/>
        </p:spPr>
        <p:txBody>
          <a:bodyPr wrap="none" rtlCol="0">
            <a:spAutoFit/>
          </a:bodyPr>
          <a:lstStyle/>
          <a:p>
            <a:r>
              <a:rPr lang="en-US" sz="1300" b="1" dirty="0" smtClean="0"/>
              <a:t>Hospice</a:t>
            </a:r>
            <a:endParaRPr lang="en-US" sz="1300" b="1" dirty="0"/>
          </a:p>
        </p:txBody>
      </p:sp>
      <p:sp>
        <p:nvSpPr>
          <p:cNvPr id="123" name="TextBox 122"/>
          <p:cNvSpPr txBox="1"/>
          <p:nvPr/>
        </p:nvSpPr>
        <p:spPr>
          <a:xfrm rot="19515787">
            <a:off x="1645133" y="2803079"/>
            <a:ext cx="1197148" cy="280654"/>
          </a:xfrm>
          <a:prstGeom prst="rect">
            <a:avLst/>
          </a:prstGeom>
          <a:noFill/>
        </p:spPr>
        <p:txBody>
          <a:bodyPr wrap="none" rtlCol="0">
            <a:spAutoFit/>
          </a:bodyPr>
          <a:lstStyle/>
          <a:p>
            <a:r>
              <a:rPr lang="en-US" sz="1300" b="1" dirty="0" smtClean="0"/>
              <a:t>Long Term Care</a:t>
            </a:r>
            <a:endParaRPr lang="en-US" sz="1300" b="1" dirty="0"/>
          </a:p>
        </p:txBody>
      </p:sp>
      <p:sp>
        <p:nvSpPr>
          <p:cNvPr id="124" name="TextBox 123"/>
          <p:cNvSpPr txBox="1"/>
          <p:nvPr/>
        </p:nvSpPr>
        <p:spPr>
          <a:xfrm rot="19515787">
            <a:off x="2248969" y="2895240"/>
            <a:ext cx="910953" cy="280654"/>
          </a:xfrm>
          <a:prstGeom prst="rect">
            <a:avLst/>
          </a:prstGeom>
          <a:noFill/>
        </p:spPr>
        <p:txBody>
          <a:bodyPr wrap="none" rtlCol="0">
            <a:spAutoFit/>
          </a:bodyPr>
          <a:lstStyle/>
          <a:p>
            <a:r>
              <a:rPr lang="en-US" sz="1300" b="1" dirty="0" smtClean="0"/>
              <a:t>Home Care</a:t>
            </a:r>
            <a:endParaRPr lang="en-US" sz="1300" b="1" dirty="0"/>
          </a:p>
        </p:txBody>
      </p:sp>
      <p:sp>
        <p:nvSpPr>
          <p:cNvPr id="125" name="TextBox 124"/>
          <p:cNvSpPr txBox="1"/>
          <p:nvPr/>
        </p:nvSpPr>
        <p:spPr>
          <a:xfrm rot="19515787">
            <a:off x="2710364" y="2841817"/>
            <a:ext cx="1218504" cy="280654"/>
          </a:xfrm>
          <a:prstGeom prst="rect">
            <a:avLst/>
          </a:prstGeom>
          <a:noFill/>
        </p:spPr>
        <p:txBody>
          <a:bodyPr wrap="none" rtlCol="0">
            <a:spAutoFit/>
          </a:bodyPr>
          <a:lstStyle/>
          <a:p>
            <a:r>
              <a:rPr lang="en-US" sz="1300" b="1" dirty="0" smtClean="0"/>
              <a:t>Post Acute Care</a:t>
            </a:r>
            <a:endParaRPr lang="en-US" sz="1300" b="1" dirty="0"/>
          </a:p>
        </p:txBody>
      </p:sp>
      <p:sp>
        <p:nvSpPr>
          <p:cNvPr id="126" name="TextBox 125"/>
          <p:cNvSpPr txBox="1"/>
          <p:nvPr/>
        </p:nvSpPr>
        <p:spPr>
          <a:xfrm rot="19515787">
            <a:off x="3890213" y="2500139"/>
            <a:ext cx="888120" cy="280654"/>
          </a:xfrm>
          <a:prstGeom prst="rect">
            <a:avLst/>
          </a:prstGeom>
          <a:noFill/>
        </p:spPr>
        <p:txBody>
          <a:bodyPr wrap="none" rtlCol="0">
            <a:spAutoFit/>
          </a:bodyPr>
          <a:lstStyle/>
          <a:p>
            <a:r>
              <a:rPr lang="en-US" sz="1300" b="1" dirty="0" smtClean="0"/>
              <a:t>Hospital(s)</a:t>
            </a:r>
            <a:endParaRPr lang="en-US" sz="1300" b="1" dirty="0"/>
          </a:p>
        </p:txBody>
      </p:sp>
      <p:sp>
        <p:nvSpPr>
          <p:cNvPr id="127" name="TextBox 126"/>
          <p:cNvSpPr txBox="1"/>
          <p:nvPr/>
        </p:nvSpPr>
        <p:spPr>
          <a:xfrm rot="19515787">
            <a:off x="4645088" y="2537482"/>
            <a:ext cx="1036264" cy="472680"/>
          </a:xfrm>
          <a:prstGeom prst="rect">
            <a:avLst/>
          </a:prstGeom>
          <a:noFill/>
        </p:spPr>
        <p:txBody>
          <a:bodyPr wrap="none" rtlCol="0">
            <a:spAutoFit/>
          </a:bodyPr>
          <a:lstStyle/>
          <a:p>
            <a:r>
              <a:rPr lang="en-US" sz="1300" b="1" dirty="0" smtClean="0"/>
              <a:t>Primary Care</a:t>
            </a:r>
          </a:p>
          <a:p>
            <a:r>
              <a:rPr lang="en-US" sz="1300" b="1" dirty="0" smtClean="0"/>
              <a:t>Physicians</a:t>
            </a:r>
            <a:endParaRPr lang="en-US" sz="1300" b="1" dirty="0"/>
          </a:p>
        </p:txBody>
      </p:sp>
      <p:sp>
        <p:nvSpPr>
          <p:cNvPr id="128" name="TextBox 127"/>
          <p:cNvSpPr txBox="1"/>
          <p:nvPr/>
        </p:nvSpPr>
        <p:spPr>
          <a:xfrm rot="19515787">
            <a:off x="5253437" y="2891522"/>
            <a:ext cx="864794" cy="280654"/>
          </a:xfrm>
          <a:prstGeom prst="rect">
            <a:avLst/>
          </a:prstGeom>
          <a:noFill/>
        </p:spPr>
        <p:txBody>
          <a:bodyPr wrap="none" rtlCol="0">
            <a:spAutoFit/>
          </a:bodyPr>
          <a:lstStyle/>
          <a:p>
            <a:r>
              <a:rPr lang="en-US" sz="1300" b="1" dirty="0" smtClean="0"/>
              <a:t>Specialists</a:t>
            </a:r>
            <a:endParaRPr lang="en-US" sz="1300" b="1" dirty="0"/>
          </a:p>
        </p:txBody>
      </p:sp>
      <p:sp>
        <p:nvSpPr>
          <p:cNvPr id="129" name="TextBox 128"/>
          <p:cNvSpPr txBox="1"/>
          <p:nvPr/>
        </p:nvSpPr>
        <p:spPr>
          <a:xfrm rot="19515787">
            <a:off x="5860425" y="2725606"/>
            <a:ext cx="1421362" cy="280654"/>
          </a:xfrm>
          <a:prstGeom prst="rect">
            <a:avLst/>
          </a:prstGeom>
          <a:noFill/>
        </p:spPr>
        <p:txBody>
          <a:bodyPr wrap="none" rtlCol="0">
            <a:spAutoFit/>
          </a:bodyPr>
          <a:lstStyle/>
          <a:p>
            <a:r>
              <a:rPr lang="en-US" sz="1300" b="1" dirty="0" smtClean="0"/>
              <a:t>Ancillary Providers</a:t>
            </a:r>
            <a:endParaRPr lang="en-US" sz="1300" b="1" dirty="0"/>
          </a:p>
        </p:txBody>
      </p:sp>
      <p:sp>
        <p:nvSpPr>
          <p:cNvPr id="130" name="TextBox 129"/>
          <p:cNvSpPr txBox="1"/>
          <p:nvPr/>
        </p:nvSpPr>
        <p:spPr>
          <a:xfrm rot="19515787">
            <a:off x="6458909" y="2650129"/>
            <a:ext cx="1684967" cy="280654"/>
          </a:xfrm>
          <a:prstGeom prst="rect">
            <a:avLst/>
          </a:prstGeom>
          <a:noFill/>
        </p:spPr>
        <p:txBody>
          <a:bodyPr wrap="none" rtlCol="0">
            <a:spAutoFit/>
          </a:bodyPr>
          <a:lstStyle/>
          <a:p>
            <a:r>
              <a:rPr lang="en-US" sz="1300" b="1" dirty="0" smtClean="0"/>
              <a:t>Public Health Agencies</a:t>
            </a:r>
            <a:endParaRPr lang="en-US" sz="1300" b="1" dirty="0"/>
          </a:p>
        </p:txBody>
      </p:sp>
      <p:sp>
        <p:nvSpPr>
          <p:cNvPr id="131" name="TextBox 130"/>
          <p:cNvSpPr txBox="1"/>
          <p:nvPr/>
        </p:nvSpPr>
        <p:spPr>
          <a:xfrm rot="19515787">
            <a:off x="7244925" y="2949630"/>
            <a:ext cx="471141" cy="280654"/>
          </a:xfrm>
          <a:prstGeom prst="rect">
            <a:avLst/>
          </a:prstGeom>
          <a:noFill/>
        </p:spPr>
        <p:txBody>
          <a:bodyPr wrap="none" rtlCol="0">
            <a:spAutoFit/>
          </a:bodyPr>
          <a:lstStyle/>
          <a:p>
            <a:r>
              <a:rPr lang="en-US" sz="1300" b="1" dirty="0" smtClean="0"/>
              <a:t>PHO</a:t>
            </a:r>
            <a:endParaRPr lang="en-US" sz="1300" b="1" dirty="0"/>
          </a:p>
        </p:txBody>
      </p:sp>
    </p:spTree>
    <p:extLst>
      <p:ext uri="{BB962C8B-B14F-4D97-AF65-F5344CB8AC3E}">
        <p14:creationId xmlns:p14="http://schemas.microsoft.com/office/powerpoint/2010/main" val="3777114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Patient Safety Act (cont’d)</a:t>
            </a:r>
            <a:endParaRPr lang="en-US" dirty="0"/>
          </a:p>
        </p:txBody>
      </p:sp>
      <p:sp>
        <p:nvSpPr>
          <p:cNvPr id="3" name="Content Placeholder 2"/>
          <p:cNvSpPr>
            <a:spLocks noGrp="1"/>
          </p:cNvSpPr>
          <p:nvPr>
            <p:ph idx="1"/>
          </p:nvPr>
        </p:nvSpPr>
        <p:spPr/>
        <p:txBody>
          <a:bodyPr/>
          <a:lstStyle/>
          <a:p>
            <a:r>
              <a:rPr lang="en-US" u="sng" dirty="0" smtClean="0"/>
              <a:t>Analysis</a:t>
            </a:r>
          </a:p>
          <a:p>
            <a:pPr lvl="1"/>
            <a:r>
              <a:rPr lang="en-US" dirty="0" smtClean="0"/>
              <a:t>Do the protections apply to the requested documents?</a:t>
            </a:r>
          </a:p>
          <a:p>
            <a:pPr lvl="2"/>
            <a:r>
              <a:rPr lang="en-US" dirty="0" smtClean="0"/>
              <a:t>Medical records – No</a:t>
            </a:r>
          </a:p>
          <a:p>
            <a:pPr lvl="2"/>
            <a:r>
              <a:rPr lang="en-US" dirty="0" smtClean="0"/>
              <a:t>PSES policies and procedures – No</a:t>
            </a:r>
          </a:p>
          <a:p>
            <a:pPr lvl="2"/>
            <a:r>
              <a:rPr lang="en-US" dirty="0" smtClean="0"/>
              <a:t>Records that must be reported (or collected and maintained) by a state or federal law – No</a:t>
            </a:r>
          </a:p>
          <a:p>
            <a:pPr lvl="2"/>
            <a:r>
              <a:rPr lang="en-US" dirty="0" smtClean="0"/>
              <a:t>Committee reports, analysis, etc.</a:t>
            </a:r>
          </a:p>
          <a:p>
            <a:pPr lvl="3"/>
            <a:r>
              <a:rPr lang="en-US" dirty="0" smtClean="0"/>
              <a:t>Yes, if collected and identified in a system-wide PSES or in the PSES of a provider which has collected the </a:t>
            </a:r>
            <a:r>
              <a:rPr lang="en-US" dirty="0" err="1" smtClean="0"/>
              <a:t>PSWP</a:t>
            </a:r>
            <a:r>
              <a:rPr lang="en-US" dirty="0" smtClean="0"/>
              <a:t> for reporting to a </a:t>
            </a:r>
            <a:r>
              <a:rPr lang="en-US" dirty="0" err="1" smtClean="0"/>
              <a:t>PSO</a:t>
            </a:r>
            <a:r>
              <a:rPr lang="en-US" dirty="0" smtClean="0"/>
              <a:t> and is reported or if it constitutes deliberation or analysis</a:t>
            </a:r>
          </a:p>
          <a:p>
            <a:pPr lvl="1"/>
            <a:r>
              <a:rPr lang="en-US" dirty="0" smtClean="0"/>
              <a:t>Are all </a:t>
            </a:r>
            <a:r>
              <a:rPr lang="en-US" dirty="0" err="1" smtClean="0"/>
              <a:t>ACO</a:t>
            </a:r>
            <a:r>
              <a:rPr lang="en-US" dirty="0" smtClean="0"/>
              <a:t>/</a:t>
            </a:r>
            <a:r>
              <a:rPr lang="en-US" dirty="0" err="1" smtClean="0"/>
              <a:t>CIN</a:t>
            </a:r>
            <a:r>
              <a:rPr lang="en-US" dirty="0" smtClean="0"/>
              <a:t> entities covered?</a:t>
            </a:r>
          </a:p>
          <a:p>
            <a:pPr lvl="2"/>
            <a:r>
              <a:rPr lang="en-US" dirty="0" smtClean="0"/>
              <a:t>All licensed providers, facilities and the physicians are covered </a:t>
            </a:r>
            <a:r>
              <a:rPr lang="en-US" u="sng" dirty="0" smtClean="0"/>
              <a:t>if</a:t>
            </a:r>
            <a:r>
              <a:rPr lang="en-US" dirty="0" smtClean="0"/>
              <a:t> participating in a </a:t>
            </a:r>
            <a:r>
              <a:rPr lang="en-US" dirty="0" err="1" smtClean="0"/>
              <a:t>PSO</a:t>
            </a:r>
            <a:endParaRPr lang="en-US" dirty="0" smtClean="0"/>
          </a:p>
          <a:p>
            <a:pPr lvl="2"/>
            <a:r>
              <a:rPr lang="en-US" dirty="0" err="1" smtClean="0"/>
              <a:t>ACO</a:t>
            </a:r>
            <a:r>
              <a:rPr lang="en-US" dirty="0" smtClean="0"/>
              <a:t>/</a:t>
            </a:r>
            <a:r>
              <a:rPr lang="en-US" dirty="0" err="1" smtClean="0"/>
              <a:t>CIN</a:t>
            </a:r>
            <a:r>
              <a:rPr lang="en-US" dirty="0" smtClean="0"/>
              <a:t> is not covered unless it is a licensed provider and/or it owns, controls or manages licensed providers or has veto authority over decision making</a:t>
            </a:r>
          </a:p>
          <a:p>
            <a:pPr lvl="2"/>
            <a:r>
              <a:rPr lang="en-US" dirty="0" smtClean="0"/>
              <a:t>If not, patient safety and peer review activities must be conducted in a </a:t>
            </a:r>
            <a:br>
              <a:rPr lang="en-US" dirty="0" smtClean="0"/>
            </a:br>
            <a:r>
              <a:rPr lang="en-US" dirty="0" smtClean="0"/>
              <a:t>licensed facility.</a:t>
            </a:r>
            <a:endParaRPr lang="en-US" dirty="0"/>
          </a:p>
        </p:txBody>
      </p:sp>
    </p:spTree>
    <p:extLst>
      <p:ext uri="{BB962C8B-B14F-4D97-AF65-F5344CB8AC3E}">
        <p14:creationId xmlns:p14="http://schemas.microsoft.com/office/powerpoint/2010/main" val="4064432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Patient Safety Act (cont’d)</a:t>
            </a:r>
            <a:endParaRPr lang="en-US" dirty="0"/>
          </a:p>
        </p:txBody>
      </p:sp>
      <p:sp>
        <p:nvSpPr>
          <p:cNvPr id="3" name="Content Placeholder 2"/>
          <p:cNvSpPr>
            <a:spLocks noGrp="1"/>
          </p:cNvSpPr>
          <p:nvPr>
            <p:ph idx="1"/>
          </p:nvPr>
        </p:nvSpPr>
        <p:spPr/>
        <p:txBody>
          <a:bodyPr/>
          <a:lstStyle/>
          <a:p>
            <a:pPr lvl="1"/>
            <a:r>
              <a:rPr lang="en-US" smtClean="0"/>
              <a:t>What about the PHO? – No, it is not a licensed provider</a:t>
            </a:r>
          </a:p>
          <a:p>
            <a:pPr lvl="1"/>
            <a:r>
              <a:rPr lang="en-US" smtClean="0"/>
              <a:t>Can PSWP be shared?</a:t>
            </a:r>
          </a:p>
          <a:p>
            <a:pPr lvl="2"/>
            <a:r>
              <a:rPr lang="en-US" smtClean="0"/>
              <a:t>Identifiable PSWP can be shared by and between affiliated providers</a:t>
            </a:r>
          </a:p>
          <a:p>
            <a:pPr lvl="2"/>
            <a:r>
              <a:rPr lang="en-US" smtClean="0"/>
              <a:t>Physicians and other licensed professionals need to authorize, in writing, the sharing of identifiable PSWP</a:t>
            </a:r>
          </a:p>
          <a:p>
            <a:pPr lvl="1"/>
            <a:r>
              <a:rPr lang="en-US" smtClean="0"/>
              <a:t>Can protections be waived?</a:t>
            </a:r>
          </a:p>
          <a:p>
            <a:pPr lvl="2"/>
            <a:r>
              <a:rPr lang="en-US" smtClean="0"/>
              <a:t>There are disclosure exceptions but privilege protections are never waivable</a:t>
            </a:r>
          </a:p>
          <a:p>
            <a:pPr lvl="1"/>
            <a:r>
              <a:rPr lang="en-US" smtClean="0"/>
              <a:t>Do protections apply in all state and federal proceedings?</a:t>
            </a:r>
          </a:p>
          <a:p>
            <a:pPr lvl="2"/>
            <a:r>
              <a:rPr lang="en-US" smtClean="0"/>
              <a:t>Yes</a:t>
            </a:r>
            <a:endParaRPr lang="en-US" dirty="0"/>
          </a:p>
        </p:txBody>
      </p:sp>
    </p:spTree>
    <p:extLst>
      <p:ext uri="{BB962C8B-B14F-4D97-AF65-F5344CB8AC3E}">
        <p14:creationId xmlns:p14="http://schemas.microsoft.com/office/powerpoint/2010/main" val="2885966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Comparison of Medical Studies Act to the Patient Safety Act</a:t>
            </a:r>
            <a:endParaRPr lang="en-US" dirty="0"/>
          </a:p>
        </p:txBody>
      </p:sp>
      <p:sp>
        <p:nvSpPr>
          <p:cNvPr id="3" name="Content Placeholder 2"/>
          <p:cNvSpPr>
            <a:spLocks noGrp="1"/>
          </p:cNvSpPr>
          <p:nvPr>
            <p:ph idx="1"/>
          </p:nvPr>
        </p:nvSpPr>
        <p:spPr/>
        <p:txBody>
          <a:bodyPr/>
          <a:lstStyle/>
          <a:p>
            <a:r>
              <a:rPr lang="en-US" dirty="0" smtClean="0"/>
              <a:t>Patient Safety Act</a:t>
            </a:r>
          </a:p>
          <a:p>
            <a:pPr lvl="1"/>
            <a:r>
              <a:rPr lang="en-US" dirty="0" smtClean="0"/>
              <a:t>The confidentiality and privilege protections afforded under the PSA generally apply to reports, minutes, analyses, data, discussions, recommendations, etc., that relate to patient safety and quality if generated or managed, or analyzed within the PSES and collected for reporting to a PSO.</a:t>
            </a:r>
          </a:p>
          <a:p>
            <a:pPr lvl="1"/>
            <a:r>
              <a:rPr lang="en-US" dirty="0" smtClean="0"/>
              <a:t>The scope of what patient safety activities can be protected, generally speaking, is broader than the activities and documents privileged under the </a:t>
            </a:r>
            <a:r>
              <a:rPr lang="en-US" dirty="0" err="1" smtClean="0"/>
              <a:t>MSA</a:t>
            </a:r>
            <a:r>
              <a:rPr lang="en-US" dirty="0" smtClean="0"/>
              <a:t> – not limited to committees.</a:t>
            </a:r>
          </a:p>
          <a:p>
            <a:pPr lvl="1"/>
            <a:r>
              <a:rPr lang="en-US" dirty="0" smtClean="0"/>
              <a:t>The scope of what entities can seek protection is much broader.</a:t>
            </a:r>
            <a:endParaRPr lang="en-US" dirty="0"/>
          </a:p>
        </p:txBody>
      </p:sp>
    </p:spTree>
    <p:extLst>
      <p:ext uri="{BB962C8B-B14F-4D97-AF65-F5344CB8AC3E}">
        <p14:creationId xmlns:p14="http://schemas.microsoft.com/office/powerpoint/2010/main" val="508673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Comparison of Medical Studies Act to the Patient Safety Act</a:t>
            </a:r>
            <a:endParaRPr lang="en-US" dirty="0"/>
          </a:p>
        </p:txBody>
      </p:sp>
      <p:sp>
        <p:nvSpPr>
          <p:cNvPr id="3" name="Content Placeholder 2"/>
          <p:cNvSpPr>
            <a:spLocks noGrp="1"/>
          </p:cNvSpPr>
          <p:nvPr>
            <p:ph idx="1"/>
          </p:nvPr>
        </p:nvSpPr>
        <p:spPr/>
        <p:txBody>
          <a:bodyPr/>
          <a:lstStyle/>
          <a:p>
            <a:pPr lvl="1"/>
            <a:r>
              <a:rPr lang="en-US" dirty="0" smtClean="0"/>
              <a:t>The protections apply in both state and, for the first time, federal proceedings.</a:t>
            </a:r>
          </a:p>
          <a:p>
            <a:pPr lvl="1"/>
            <a:r>
              <a:rPr lang="en-US" dirty="0" smtClean="0"/>
              <a:t>The protections can never be waived under any circumstances.</a:t>
            </a:r>
          </a:p>
          <a:p>
            <a:pPr lvl="1"/>
            <a:r>
              <a:rPr lang="en-US" dirty="0" err="1" smtClean="0"/>
              <a:t>PSA</a:t>
            </a:r>
            <a:r>
              <a:rPr lang="en-US" dirty="0" smtClean="0"/>
              <a:t> pre-empts state law – </a:t>
            </a:r>
            <a:r>
              <a:rPr lang="en-US" u="sng" dirty="0" smtClean="0"/>
              <a:t>Daley v. Ingalls Memorial Hospital</a:t>
            </a:r>
            <a:r>
              <a:rPr lang="en-US" dirty="0" smtClean="0"/>
              <a:t>.</a:t>
            </a:r>
          </a:p>
          <a:p>
            <a:pPr lvl="1"/>
            <a:r>
              <a:rPr lang="en-US" dirty="0" smtClean="0"/>
              <a:t>Non-provider corporate parent organization involved in patient safety activities as well as owned, controlled or managed provider affiliates can be included in a system-wide PSES and be protected.</a:t>
            </a:r>
          </a:p>
          <a:p>
            <a:pPr lvl="1"/>
            <a:r>
              <a:rPr lang="en-US" dirty="0" err="1" smtClean="0"/>
              <a:t>PSWP</a:t>
            </a:r>
            <a:r>
              <a:rPr lang="en-US" dirty="0" smtClean="0"/>
              <a:t> can be shared among affiliated providers.</a:t>
            </a:r>
          </a:p>
          <a:p>
            <a:pPr lvl="1"/>
            <a:r>
              <a:rPr lang="en-US" dirty="0" err="1" smtClean="0"/>
              <a:t>PSWP</a:t>
            </a:r>
            <a:r>
              <a:rPr lang="en-US" dirty="0" smtClean="0"/>
              <a:t> is not admissible into evidence nor is it subject to discovery.</a:t>
            </a:r>
          </a:p>
          <a:p>
            <a:pPr lvl="1"/>
            <a:r>
              <a:rPr lang="en-US" dirty="0" smtClean="0"/>
              <a:t>Key to these protections is the design of the provider’s and </a:t>
            </a:r>
            <a:r>
              <a:rPr lang="en-US" dirty="0" err="1" smtClean="0"/>
              <a:t>PSO’s</a:t>
            </a:r>
            <a:r>
              <a:rPr lang="en-US" dirty="0" smtClean="0"/>
              <a:t> patient safety evaluation system (“PSES”).</a:t>
            </a:r>
          </a:p>
          <a:p>
            <a:pPr lvl="1"/>
            <a:endParaRPr lang="en-US" dirty="0" smtClean="0"/>
          </a:p>
          <a:p>
            <a:endParaRPr lang="en-US" dirty="0"/>
          </a:p>
        </p:txBody>
      </p:sp>
    </p:spTree>
    <p:extLst>
      <p:ext uri="{BB962C8B-B14F-4D97-AF65-F5344CB8AC3E}">
        <p14:creationId xmlns:p14="http://schemas.microsoft.com/office/powerpoint/2010/main" val="131395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Factors/Questions to be Assessed</a:t>
            </a:r>
            <a:endParaRPr lang="en-US" dirty="0"/>
          </a:p>
        </p:txBody>
      </p:sp>
      <p:sp>
        <p:nvSpPr>
          <p:cNvPr id="3" name="Content Placeholder 2"/>
          <p:cNvSpPr>
            <a:spLocks noGrp="1"/>
          </p:cNvSpPr>
          <p:nvPr>
            <p:ph idx="1"/>
          </p:nvPr>
        </p:nvSpPr>
        <p:spPr/>
        <p:txBody>
          <a:bodyPr/>
          <a:lstStyle/>
          <a:p>
            <a:r>
              <a:rPr lang="en-US" dirty="0" smtClean="0"/>
              <a:t>Are you seeking state and/or federal privilege protections?</a:t>
            </a:r>
          </a:p>
          <a:p>
            <a:r>
              <a:rPr lang="en-US" dirty="0" smtClean="0"/>
              <a:t>What is the scope of protected activities?  -- peer review, quality improvement, RCAs, adverse events?</a:t>
            </a:r>
          </a:p>
          <a:p>
            <a:r>
              <a:rPr lang="en-US" dirty="0" smtClean="0"/>
              <a:t>What corporate entities, licensed facilities, licensed health care practitioners or others are protected under state/federal laws?</a:t>
            </a:r>
          </a:p>
          <a:p>
            <a:r>
              <a:rPr lang="en-US" dirty="0" smtClean="0"/>
              <a:t>What committees or organizational construct is required in order to assert the protections?</a:t>
            </a:r>
          </a:p>
          <a:p>
            <a:r>
              <a:rPr lang="en-US" dirty="0" smtClean="0"/>
              <a:t>Are your existing bylaws, rules, </a:t>
            </a:r>
            <a:r>
              <a:rPr lang="en-US" dirty="0" err="1" smtClean="0"/>
              <a:t>regs</a:t>
            </a:r>
            <a:r>
              <a:rPr lang="en-US" dirty="0" smtClean="0"/>
              <a:t> and policies properly structured to maximize available privilege protections?</a:t>
            </a:r>
          </a:p>
          <a:p>
            <a:r>
              <a:rPr lang="en-US" dirty="0" smtClean="0"/>
              <a:t>Can privileged information be shared across the </a:t>
            </a:r>
            <a:r>
              <a:rPr lang="en-US" dirty="0" err="1" smtClean="0"/>
              <a:t>ACO</a:t>
            </a:r>
            <a:r>
              <a:rPr lang="en-US" dirty="0" smtClean="0"/>
              <a:t>/</a:t>
            </a:r>
            <a:r>
              <a:rPr lang="en-US" dirty="0" err="1" smtClean="0"/>
              <a:t>CIN</a:t>
            </a:r>
            <a:r>
              <a:rPr lang="en-US" dirty="0" smtClean="0"/>
              <a:t> without waiving the privilege?</a:t>
            </a:r>
          </a:p>
          <a:p>
            <a:r>
              <a:rPr lang="en-US" dirty="0" smtClean="0"/>
              <a:t>How does applicable case law affect statutory interpretation?</a:t>
            </a:r>
          </a:p>
          <a:p>
            <a:r>
              <a:rPr lang="en-US" dirty="0" smtClean="0"/>
              <a:t>What impact, if any, of mandated adverse event reporting obligations, i.e., never, events, hospital acquired infections</a:t>
            </a:r>
          </a:p>
          <a:p>
            <a:r>
              <a:rPr lang="en-US" dirty="0" smtClean="0"/>
              <a:t>Do state privilege protections apply to federal claims filed in federal court, </a:t>
            </a:r>
            <a:br>
              <a:rPr lang="en-US" dirty="0" smtClean="0"/>
            </a:br>
            <a:r>
              <a:rPr lang="en-US" dirty="0" smtClean="0"/>
              <a:t>i.e., antitrust, discrimination?</a:t>
            </a:r>
          </a:p>
          <a:p>
            <a:endParaRPr lang="en-US" dirty="0" smtClean="0"/>
          </a:p>
          <a:p>
            <a:endParaRPr lang="en-US" dirty="0"/>
          </a:p>
        </p:txBody>
      </p:sp>
    </p:spTree>
    <p:extLst>
      <p:ext uri="{BB962C8B-B14F-4D97-AF65-F5344CB8AC3E}">
        <p14:creationId xmlns:p14="http://schemas.microsoft.com/office/powerpoint/2010/main" val="3407733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Hypothetical</a:t>
            </a:r>
            <a:endParaRPr lang="en-US" dirty="0"/>
          </a:p>
        </p:txBody>
      </p:sp>
      <p:sp>
        <p:nvSpPr>
          <p:cNvPr id="3" name="Content Placeholder 2"/>
          <p:cNvSpPr>
            <a:spLocks noGrp="1"/>
          </p:cNvSpPr>
          <p:nvPr>
            <p:ph idx="1"/>
          </p:nvPr>
        </p:nvSpPr>
        <p:spPr/>
        <p:txBody>
          <a:bodyPr/>
          <a:lstStyle/>
          <a:p>
            <a:r>
              <a:rPr lang="en-US" dirty="0" smtClean="0"/>
              <a:t>You get a call from the Health System </a:t>
            </a:r>
            <a:r>
              <a:rPr lang="en-US" dirty="0" err="1" smtClean="0"/>
              <a:t>CMO</a:t>
            </a:r>
            <a:r>
              <a:rPr lang="en-US" dirty="0" smtClean="0"/>
              <a:t>, Dr. Susan </a:t>
            </a:r>
            <a:r>
              <a:rPr lang="en-US" dirty="0" err="1" smtClean="0"/>
              <a:t>Carealot</a:t>
            </a:r>
            <a:r>
              <a:rPr lang="en-US" dirty="0" smtClean="0"/>
              <a:t>, who also Chairs the Health System's </a:t>
            </a:r>
            <a:r>
              <a:rPr lang="en-US" dirty="0" err="1" smtClean="0"/>
              <a:t>ACO</a:t>
            </a:r>
            <a:r>
              <a:rPr lang="en-US" dirty="0" smtClean="0"/>
              <a:t>/</a:t>
            </a:r>
            <a:r>
              <a:rPr lang="en-US" dirty="0" err="1" smtClean="0"/>
              <a:t>CIN</a:t>
            </a:r>
            <a:r>
              <a:rPr lang="en-US" dirty="0" smtClean="0"/>
              <a:t> Quality and Credentials Committee.  She informed the RM and GC that the </a:t>
            </a:r>
            <a:r>
              <a:rPr lang="en-US" dirty="0" err="1" smtClean="0"/>
              <a:t>ACO</a:t>
            </a:r>
            <a:r>
              <a:rPr lang="en-US" dirty="0" smtClean="0"/>
              <a:t>/</a:t>
            </a:r>
            <a:r>
              <a:rPr lang="en-US" dirty="0" err="1" smtClean="0"/>
              <a:t>CIN’s</a:t>
            </a:r>
            <a:r>
              <a:rPr lang="en-US" dirty="0" smtClean="0"/>
              <a:t> administrative offices have received a subpoena from a medical malpractice attorney requesting all </a:t>
            </a:r>
            <a:r>
              <a:rPr lang="en-US" dirty="0" err="1" smtClean="0"/>
              <a:t>ACO</a:t>
            </a:r>
            <a:r>
              <a:rPr lang="en-US" dirty="0" smtClean="0"/>
              <a:t>/</a:t>
            </a:r>
            <a:r>
              <a:rPr lang="en-US" dirty="0" err="1" smtClean="0"/>
              <a:t>CIN</a:t>
            </a:r>
            <a:r>
              <a:rPr lang="en-US" dirty="0" smtClean="0"/>
              <a:t> and Health System medical and other records and documents pertaining to the </a:t>
            </a:r>
            <a:r>
              <a:rPr lang="en-US" dirty="0" err="1" smtClean="0"/>
              <a:t>ACO</a:t>
            </a:r>
            <a:r>
              <a:rPr lang="en-US" dirty="0" smtClean="0"/>
              <a:t>/</a:t>
            </a:r>
            <a:r>
              <a:rPr lang="en-US" dirty="0" err="1" smtClean="0"/>
              <a:t>CIN’s</a:t>
            </a:r>
            <a:r>
              <a:rPr lang="en-US" dirty="0" smtClean="0"/>
              <a:t> review of care provided to a Ms. </a:t>
            </a:r>
            <a:r>
              <a:rPr lang="en-US" dirty="0" err="1" smtClean="0"/>
              <a:t>Hada</a:t>
            </a:r>
            <a:r>
              <a:rPr lang="en-US" dirty="0" smtClean="0"/>
              <a:t> Bad-Outcome.  Ms. </a:t>
            </a:r>
            <a:r>
              <a:rPr lang="en-US" dirty="0" err="1" smtClean="0"/>
              <a:t>Hada</a:t>
            </a:r>
            <a:r>
              <a:rPr lang="en-US" dirty="0" smtClean="0"/>
              <a:t> Bad-Outcome's family is suing the providers involved in her care for malpractice and negligent credentialing.  All of her providers are </a:t>
            </a:r>
            <a:r>
              <a:rPr lang="en-US" dirty="0" err="1" smtClean="0"/>
              <a:t>ACO</a:t>
            </a:r>
            <a:r>
              <a:rPr lang="en-US" dirty="0" smtClean="0"/>
              <a:t> participants, including a PCP employed by Health System Physician Group, a cardiac surgeon who is a member of a participating independent physician group and member of the medical staff along with the Health System hospital and an affiliated skilled nursing facility where she received services. </a:t>
            </a:r>
            <a:endParaRPr lang="en-US" dirty="0"/>
          </a:p>
        </p:txBody>
      </p:sp>
    </p:spTree>
    <p:extLst>
      <p:ext uri="{BB962C8B-B14F-4D97-AF65-F5344CB8AC3E}">
        <p14:creationId xmlns:p14="http://schemas.microsoft.com/office/powerpoint/2010/main" val="752505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Hypothetical</a:t>
            </a:r>
            <a:endParaRPr lang="en-US" dirty="0"/>
          </a:p>
        </p:txBody>
      </p:sp>
      <p:sp>
        <p:nvSpPr>
          <p:cNvPr id="3" name="Content Placeholder 2"/>
          <p:cNvSpPr>
            <a:spLocks noGrp="1"/>
          </p:cNvSpPr>
          <p:nvPr>
            <p:ph idx="1"/>
          </p:nvPr>
        </p:nvSpPr>
        <p:spPr/>
        <p:txBody>
          <a:bodyPr/>
          <a:lstStyle/>
          <a:p>
            <a:r>
              <a:rPr lang="en-US" dirty="0" smtClean="0"/>
              <a:t>Dr. </a:t>
            </a:r>
            <a:r>
              <a:rPr lang="en-US" dirty="0" err="1" smtClean="0"/>
              <a:t>Carealot</a:t>
            </a:r>
            <a:r>
              <a:rPr lang="en-US" dirty="0" smtClean="0"/>
              <a:t> tells you that Ms. </a:t>
            </a:r>
            <a:r>
              <a:rPr lang="en-US" dirty="0" err="1" smtClean="0"/>
              <a:t>Hada</a:t>
            </a:r>
            <a:r>
              <a:rPr lang="en-US" dirty="0" smtClean="0"/>
              <a:t> Bad-Outcome is a 40 year old CEO of a large, closely –held family company, who has 4 minor children and a stay-at-home husband, who experienced severe complications after her hypertension went undiagnosed by a Health System PCP.  Ms. Bad-Outcome had seen the PCP because she was experiencing severe headaches, anxiety and nosebleeds.  He believed she was stressed and dehydrated from travel, and prescribed </a:t>
            </a:r>
            <a:r>
              <a:rPr lang="en-US" dirty="0" err="1" smtClean="0"/>
              <a:t>zoloft</a:t>
            </a:r>
            <a:r>
              <a:rPr lang="en-US" dirty="0" smtClean="0"/>
              <a:t> and regular exercise.  Two weeks later she experienced a heart attack, and after a </a:t>
            </a:r>
            <a:r>
              <a:rPr lang="en-US" dirty="0" err="1" smtClean="0"/>
              <a:t>CABG</a:t>
            </a:r>
            <a:r>
              <a:rPr lang="en-US" dirty="0" smtClean="0"/>
              <a:t> procedure performed by the independent surgeon, developed post-surgical complications, and had a stroke.  During her subsequent rehabilitation at a </a:t>
            </a:r>
            <a:r>
              <a:rPr lang="en-US" dirty="0" err="1" smtClean="0"/>
              <a:t>SNF</a:t>
            </a:r>
            <a:r>
              <a:rPr lang="en-US" dirty="0" smtClean="0"/>
              <a:t>, a medication error caused her to have another stroke, and she is now in a permanent vegetative state. </a:t>
            </a:r>
            <a:endParaRPr lang="en-US" dirty="0"/>
          </a:p>
        </p:txBody>
      </p:sp>
    </p:spTree>
    <p:extLst>
      <p:ext uri="{BB962C8B-B14F-4D97-AF65-F5344CB8AC3E}">
        <p14:creationId xmlns:p14="http://schemas.microsoft.com/office/powerpoint/2010/main" val="358101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Hypothetical</a:t>
            </a:r>
            <a:endParaRPr lang="en-US" dirty="0"/>
          </a:p>
        </p:txBody>
      </p:sp>
      <p:sp>
        <p:nvSpPr>
          <p:cNvPr id="3" name="Content Placeholder 2"/>
          <p:cNvSpPr>
            <a:spLocks noGrp="1"/>
          </p:cNvSpPr>
          <p:nvPr>
            <p:ph idx="1"/>
          </p:nvPr>
        </p:nvSpPr>
        <p:spPr/>
        <p:txBody>
          <a:bodyPr/>
          <a:lstStyle/>
          <a:p>
            <a:r>
              <a:rPr lang="en-US" dirty="0" smtClean="0"/>
              <a:t>Dr. </a:t>
            </a:r>
            <a:r>
              <a:rPr lang="en-US" dirty="0" err="1" smtClean="0"/>
              <a:t>Carealot</a:t>
            </a:r>
            <a:r>
              <a:rPr lang="en-US" dirty="0" smtClean="0"/>
              <a:t> asks you for copies of the applicable peer review policies for the health system, and the credentialing and quality review procedures of the </a:t>
            </a:r>
            <a:r>
              <a:rPr lang="en-US" dirty="0" err="1" smtClean="0"/>
              <a:t>ACO</a:t>
            </a:r>
            <a:r>
              <a:rPr lang="en-US" dirty="0" smtClean="0"/>
              <a:t>/</a:t>
            </a:r>
            <a:r>
              <a:rPr lang="en-US" dirty="0" err="1" smtClean="0"/>
              <a:t>CIN</a:t>
            </a:r>
            <a:r>
              <a:rPr lang="en-US" dirty="0" smtClean="0"/>
              <a:t>, the hospital, the </a:t>
            </a:r>
            <a:r>
              <a:rPr lang="en-US" dirty="0" err="1" smtClean="0"/>
              <a:t>SNF</a:t>
            </a:r>
            <a:r>
              <a:rPr lang="en-US" dirty="0" smtClean="0"/>
              <a:t>, and the physician group and to pull all of the responsive documents from the physician credentials and quality files and any other relevant information.  She then plans to have legal counsel analyze whether the medical records and peer review materials reviewed and created within the </a:t>
            </a:r>
            <a:r>
              <a:rPr lang="en-US" dirty="0" err="1" smtClean="0"/>
              <a:t>ACO</a:t>
            </a:r>
            <a:r>
              <a:rPr lang="en-US" dirty="0" smtClean="0"/>
              <a:t>/</a:t>
            </a:r>
            <a:r>
              <a:rPr lang="en-US" dirty="0" err="1" smtClean="0"/>
              <a:t>CIN</a:t>
            </a:r>
            <a:r>
              <a:rPr lang="en-US" dirty="0" smtClean="0"/>
              <a:t> system are privileged from discovery.</a:t>
            </a:r>
          </a:p>
          <a:p>
            <a:r>
              <a:rPr lang="en-US" dirty="0" smtClean="0"/>
              <a:t>She does not want to release the records because after reviewing the case and the RCA which was performed, the </a:t>
            </a:r>
            <a:r>
              <a:rPr lang="en-US" dirty="0" err="1" smtClean="0"/>
              <a:t>ACO</a:t>
            </a:r>
            <a:r>
              <a:rPr lang="en-US" dirty="0" smtClean="0"/>
              <a:t>/</a:t>
            </a:r>
            <a:r>
              <a:rPr lang="en-US" dirty="0" err="1" smtClean="0"/>
              <a:t>CIN’s</a:t>
            </a:r>
            <a:r>
              <a:rPr lang="en-US" dirty="0" smtClean="0"/>
              <a:t> Quality and Credentials Committee determined that the PCP, who had a history of noncompliance with care protocols and poor quality scores, had not followed standard procedures for assessing the patient for hypertension. She also tells you that the cardiac surgeon had a history of similar post-surgical complications, and that based on this data, they decided he should be terminated from participation in the </a:t>
            </a:r>
            <a:r>
              <a:rPr lang="en-US" dirty="0" err="1" smtClean="0"/>
              <a:t>ACO</a:t>
            </a:r>
            <a:r>
              <a:rPr lang="en-US" dirty="0" smtClean="0"/>
              <a:t>/</a:t>
            </a:r>
            <a:r>
              <a:rPr lang="en-US" dirty="0" err="1" smtClean="0"/>
              <a:t>CIN</a:t>
            </a:r>
            <a:r>
              <a:rPr lang="en-US" dirty="0" smtClean="0"/>
              <a:t>. </a:t>
            </a:r>
            <a:endParaRPr lang="en-US" dirty="0"/>
          </a:p>
        </p:txBody>
      </p:sp>
    </p:spTree>
    <p:extLst>
      <p:ext uri="{BB962C8B-B14F-4D97-AF65-F5344CB8AC3E}">
        <p14:creationId xmlns:p14="http://schemas.microsoft.com/office/powerpoint/2010/main" val="3410686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Factors/Questions to be Assessed</a:t>
            </a:r>
            <a:endParaRPr lang="en-US" dirty="0"/>
          </a:p>
        </p:txBody>
      </p:sp>
      <p:sp>
        <p:nvSpPr>
          <p:cNvPr id="3" name="Content Placeholder 2"/>
          <p:cNvSpPr>
            <a:spLocks noGrp="1"/>
          </p:cNvSpPr>
          <p:nvPr>
            <p:ph idx="1"/>
          </p:nvPr>
        </p:nvSpPr>
        <p:spPr/>
        <p:txBody>
          <a:bodyPr/>
          <a:lstStyle/>
          <a:p>
            <a:r>
              <a:rPr lang="en-US" dirty="0" smtClean="0"/>
              <a:t>Are you seeking state and/or federal privilege protections?</a:t>
            </a:r>
          </a:p>
          <a:p>
            <a:r>
              <a:rPr lang="en-US" dirty="0" smtClean="0"/>
              <a:t>What is the scope of protected activities?  -- peer review, quality improvement, RCAs, adverse events?</a:t>
            </a:r>
          </a:p>
          <a:p>
            <a:r>
              <a:rPr lang="en-US" dirty="0" smtClean="0"/>
              <a:t>What corporate entities, licensed facilities, licensed health care practitioners or others are protected under state/federal laws?</a:t>
            </a:r>
          </a:p>
          <a:p>
            <a:r>
              <a:rPr lang="en-US" dirty="0" smtClean="0"/>
              <a:t>What committees or organizational construct is required in order to assert the protections?</a:t>
            </a:r>
          </a:p>
          <a:p>
            <a:r>
              <a:rPr lang="en-US" dirty="0" smtClean="0"/>
              <a:t>Are your existing bylaws, rules, </a:t>
            </a:r>
            <a:r>
              <a:rPr lang="en-US" dirty="0" err="1" smtClean="0"/>
              <a:t>regs</a:t>
            </a:r>
            <a:r>
              <a:rPr lang="en-US" dirty="0" smtClean="0"/>
              <a:t> and policies properly structured to maximize available privilege protections?</a:t>
            </a:r>
          </a:p>
          <a:p>
            <a:r>
              <a:rPr lang="en-US" dirty="0" smtClean="0"/>
              <a:t>Can privileged information be shared across the </a:t>
            </a:r>
            <a:r>
              <a:rPr lang="en-US" dirty="0" err="1" smtClean="0"/>
              <a:t>ACO</a:t>
            </a:r>
            <a:r>
              <a:rPr lang="en-US" dirty="0" smtClean="0"/>
              <a:t>/</a:t>
            </a:r>
            <a:r>
              <a:rPr lang="en-US" dirty="0" err="1" smtClean="0"/>
              <a:t>CIN</a:t>
            </a:r>
            <a:r>
              <a:rPr lang="en-US" dirty="0" smtClean="0"/>
              <a:t> without waiving the privilege?</a:t>
            </a:r>
          </a:p>
          <a:p>
            <a:r>
              <a:rPr lang="en-US" dirty="0" smtClean="0"/>
              <a:t>How does applicable case law affect statutory interpretation?</a:t>
            </a:r>
          </a:p>
          <a:p>
            <a:r>
              <a:rPr lang="en-US" dirty="0" smtClean="0"/>
              <a:t>What impact, if any, of mandated adverse event reporting obligations, i.e., never, events, hospital acquired infections</a:t>
            </a:r>
          </a:p>
          <a:p>
            <a:r>
              <a:rPr lang="en-US" dirty="0" smtClean="0"/>
              <a:t>Do state privilege protections apply to federal claims filed in federal court, </a:t>
            </a:r>
            <a:br>
              <a:rPr lang="en-US" dirty="0" smtClean="0"/>
            </a:br>
            <a:r>
              <a:rPr lang="en-US" dirty="0" smtClean="0"/>
              <a:t>i.e., antitrust, discrimination?</a:t>
            </a:r>
          </a:p>
          <a:p>
            <a:endParaRPr lang="en-US" dirty="0" smtClean="0"/>
          </a:p>
          <a:p>
            <a:endParaRPr lang="en-US" dirty="0"/>
          </a:p>
        </p:txBody>
      </p:sp>
    </p:spTree>
    <p:extLst>
      <p:ext uri="{BB962C8B-B14F-4D97-AF65-F5344CB8AC3E}">
        <p14:creationId xmlns:p14="http://schemas.microsoft.com/office/powerpoint/2010/main" val="1505549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Complete view of an operational ACO/CIN</a:t>
            </a:r>
            <a:endParaRPr lang="en-US" dirty="0"/>
          </a:p>
        </p:txBody>
      </p:sp>
      <p:sp>
        <p:nvSpPr>
          <p:cNvPr id="68" name="Content Placeholder 67"/>
          <p:cNvSpPr>
            <a:spLocks noGrp="1"/>
          </p:cNvSpPr>
          <p:nvPr>
            <p:ph idx="1"/>
          </p:nvPr>
        </p:nvSpPr>
        <p:spPr/>
        <p:txBody>
          <a:bodyPr/>
          <a:lstStyle/>
          <a:p>
            <a:endParaRPr lang="en-US"/>
          </a:p>
        </p:txBody>
      </p:sp>
      <p:sp>
        <p:nvSpPr>
          <p:cNvPr id="4" name="Rectangle 3"/>
          <p:cNvSpPr/>
          <p:nvPr/>
        </p:nvSpPr>
        <p:spPr>
          <a:xfrm>
            <a:off x="3932155" y="1408469"/>
            <a:ext cx="854144" cy="346224"/>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ACO/CIN</a:t>
            </a:r>
            <a:endParaRPr lang="en-US" sz="1200" b="1" dirty="0"/>
          </a:p>
        </p:txBody>
      </p:sp>
      <p:sp>
        <p:nvSpPr>
          <p:cNvPr id="5" name="Rectangle 4"/>
          <p:cNvSpPr/>
          <p:nvPr/>
        </p:nvSpPr>
        <p:spPr>
          <a:xfrm>
            <a:off x="4040767"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CMO</a:t>
            </a:r>
            <a:endParaRPr lang="en-US" sz="1200" b="1" dirty="0"/>
          </a:p>
        </p:txBody>
      </p:sp>
      <p:sp>
        <p:nvSpPr>
          <p:cNvPr id="6" name="Rectangle 5"/>
          <p:cNvSpPr/>
          <p:nvPr/>
        </p:nvSpPr>
        <p:spPr>
          <a:xfrm>
            <a:off x="3320774"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CFO</a:t>
            </a:r>
            <a:endParaRPr lang="en-US" sz="1200" b="1" dirty="0"/>
          </a:p>
        </p:txBody>
      </p:sp>
      <p:sp>
        <p:nvSpPr>
          <p:cNvPr id="7" name="Rectangle 6"/>
          <p:cNvSpPr/>
          <p:nvPr/>
        </p:nvSpPr>
        <p:spPr>
          <a:xfrm>
            <a:off x="4760948"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CNO</a:t>
            </a:r>
            <a:endParaRPr lang="en-US" sz="1200" b="1" dirty="0"/>
          </a:p>
        </p:txBody>
      </p:sp>
      <p:sp>
        <p:nvSpPr>
          <p:cNvPr id="8" name="Rectangle 7"/>
          <p:cNvSpPr/>
          <p:nvPr/>
        </p:nvSpPr>
        <p:spPr>
          <a:xfrm>
            <a:off x="2579053"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sp>
        <p:nvSpPr>
          <p:cNvPr id="9" name="Rectangle 8"/>
          <p:cNvSpPr/>
          <p:nvPr/>
        </p:nvSpPr>
        <p:spPr>
          <a:xfrm>
            <a:off x="5495302"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cxnSp>
        <p:nvCxnSpPr>
          <p:cNvPr id="10" name="Elbow Connector 9"/>
          <p:cNvCxnSpPr>
            <a:stCxn id="8" idx="0"/>
            <a:endCxn id="9" idx="0"/>
          </p:cNvCxnSpPr>
          <p:nvPr/>
        </p:nvCxnSpPr>
        <p:spPr>
          <a:xfrm rot="5400000" flipH="1" flipV="1">
            <a:off x="4350090" y="500686"/>
            <a:ext cx="12190" cy="2916249"/>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2"/>
            <a:endCxn id="5" idx="0"/>
          </p:cNvCxnSpPr>
          <p:nvPr/>
        </p:nvCxnSpPr>
        <p:spPr>
          <a:xfrm flipH="1">
            <a:off x="4353680" y="1754693"/>
            <a:ext cx="5547" cy="204117"/>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7" idx="0"/>
          </p:cNvCxnSpPr>
          <p:nvPr/>
        </p:nvCxnSpPr>
        <p:spPr>
          <a:xfrm>
            <a:off x="5073861"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6" idx="0"/>
          </p:cNvCxnSpPr>
          <p:nvPr/>
        </p:nvCxnSpPr>
        <p:spPr>
          <a:xfrm>
            <a:off x="3633687"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396631" y="3927000"/>
            <a:ext cx="5893362" cy="700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394586">
            <a:off x="1285874" y="4198235"/>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394247">
            <a:off x="1935171" y="4169970"/>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11455356" flipV="1">
            <a:off x="2518856" y="4149351"/>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11796764" flipV="1">
            <a:off x="3223614" y="415719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2332543" flipV="1">
            <a:off x="3816004" y="413890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21080869" flipH="1">
            <a:off x="4423568" y="4260658"/>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20990198" flipH="1">
            <a:off x="4478949" y="4202205"/>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10144644" flipH="1" flipV="1">
            <a:off x="4369142" y="4194872"/>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9803236" flipH="1" flipV="1">
            <a:off x="4430768" y="418774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8338273" flipH="1" flipV="1">
            <a:off x="4300302" y="418142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16200000">
            <a:off x="1154631"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16200000">
            <a:off x="1781945" y="3711486"/>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2435933"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16200000">
            <a:off x="3095556"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rot="16200000">
            <a:off x="3789048" y="373104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rot="16200000">
            <a:off x="4555302" y="378866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rot="16200000">
            <a:off x="5344381"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rot="16200000">
            <a:off x="5982792" y="369947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rot="16200000">
            <a:off x="6620915"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16200000">
            <a:off x="7250966" y="370630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138167"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77355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240895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07564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768005"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537360"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323523"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96430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660507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723508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786053"/>
            <a:ext cx="6788980" cy="100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a:xfrm rot="16200000">
            <a:off x="4331404" y="4697175"/>
            <a:ext cx="232786" cy="9658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0" y="4788415"/>
            <a:ext cx="992195" cy="9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680" y="4141218"/>
            <a:ext cx="995642" cy="604252"/>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48"/>
          <p:cNvSpPr/>
          <p:nvPr/>
        </p:nvSpPr>
        <p:spPr>
          <a:xfrm>
            <a:off x="3058547" y="6263705"/>
            <a:ext cx="2888657" cy="166224"/>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Down Arrow 49"/>
          <p:cNvSpPr/>
          <p:nvPr/>
        </p:nvSpPr>
        <p:spPr>
          <a:xfrm flipV="1">
            <a:off x="4262742" y="5656409"/>
            <a:ext cx="363801" cy="709885"/>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898060"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343114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004276"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4626542"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23501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835071"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3726899" y="5915937"/>
            <a:ext cx="1432934" cy="339738"/>
          </a:xfrm>
          <a:prstGeom prst="rect">
            <a:avLst/>
          </a:prstGeom>
          <a:noFill/>
        </p:spPr>
        <p:txBody>
          <a:bodyPr wrap="none" rtlCol="0">
            <a:spAutoFit/>
          </a:bodyPr>
          <a:lstStyle/>
          <a:p>
            <a:pPr algn="ctr"/>
            <a:r>
              <a:rPr lang="en-US" sz="1700" b="1" dirty="0" smtClean="0"/>
              <a:t>Payer Partners</a:t>
            </a:r>
            <a:endParaRPr lang="en-US" sz="1700" b="1" dirty="0"/>
          </a:p>
        </p:txBody>
      </p:sp>
      <p:sp>
        <p:nvSpPr>
          <p:cNvPr id="58" name="TextBox 57"/>
          <p:cNvSpPr txBox="1"/>
          <p:nvPr/>
        </p:nvSpPr>
        <p:spPr>
          <a:xfrm rot="19515787">
            <a:off x="1122606" y="2929440"/>
            <a:ext cx="701941" cy="280654"/>
          </a:xfrm>
          <a:prstGeom prst="rect">
            <a:avLst/>
          </a:prstGeom>
          <a:noFill/>
        </p:spPr>
        <p:txBody>
          <a:bodyPr wrap="none" rtlCol="0">
            <a:spAutoFit/>
          </a:bodyPr>
          <a:lstStyle/>
          <a:p>
            <a:r>
              <a:rPr lang="en-US" sz="1300" b="1" dirty="0" smtClean="0"/>
              <a:t>Hospice</a:t>
            </a:r>
            <a:endParaRPr lang="en-US" sz="1300" b="1" dirty="0"/>
          </a:p>
        </p:txBody>
      </p:sp>
      <p:sp>
        <p:nvSpPr>
          <p:cNvPr id="59" name="TextBox 58"/>
          <p:cNvSpPr txBox="1"/>
          <p:nvPr/>
        </p:nvSpPr>
        <p:spPr>
          <a:xfrm rot="19515787">
            <a:off x="1645133" y="2803079"/>
            <a:ext cx="1197148" cy="280654"/>
          </a:xfrm>
          <a:prstGeom prst="rect">
            <a:avLst/>
          </a:prstGeom>
          <a:noFill/>
        </p:spPr>
        <p:txBody>
          <a:bodyPr wrap="none" rtlCol="0">
            <a:spAutoFit/>
          </a:bodyPr>
          <a:lstStyle/>
          <a:p>
            <a:r>
              <a:rPr lang="en-US" sz="1300" b="1" dirty="0" smtClean="0"/>
              <a:t>Long Term Care</a:t>
            </a:r>
            <a:endParaRPr lang="en-US" sz="1300" b="1" dirty="0"/>
          </a:p>
        </p:txBody>
      </p:sp>
      <p:sp>
        <p:nvSpPr>
          <p:cNvPr id="60" name="TextBox 59"/>
          <p:cNvSpPr txBox="1"/>
          <p:nvPr/>
        </p:nvSpPr>
        <p:spPr>
          <a:xfrm rot="19515787">
            <a:off x="2248969" y="2895240"/>
            <a:ext cx="910953" cy="280654"/>
          </a:xfrm>
          <a:prstGeom prst="rect">
            <a:avLst/>
          </a:prstGeom>
          <a:noFill/>
        </p:spPr>
        <p:txBody>
          <a:bodyPr wrap="none" rtlCol="0">
            <a:spAutoFit/>
          </a:bodyPr>
          <a:lstStyle/>
          <a:p>
            <a:r>
              <a:rPr lang="en-US" sz="1300" b="1" dirty="0" smtClean="0"/>
              <a:t>Home Care</a:t>
            </a:r>
            <a:endParaRPr lang="en-US" sz="1300" b="1" dirty="0"/>
          </a:p>
        </p:txBody>
      </p:sp>
      <p:sp>
        <p:nvSpPr>
          <p:cNvPr id="61" name="TextBox 60"/>
          <p:cNvSpPr txBox="1"/>
          <p:nvPr/>
        </p:nvSpPr>
        <p:spPr>
          <a:xfrm rot="19515787">
            <a:off x="2710364" y="2841817"/>
            <a:ext cx="1218504" cy="280654"/>
          </a:xfrm>
          <a:prstGeom prst="rect">
            <a:avLst/>
          </a:prstGeom>
          <a:noFill/>
        </p:spPr>
        <p:txBody>
          <a:bodyPr wrap="none" rtlCol="0">
            <a:spAutoFit/>
          </a:bodyPr>
          <a:lstStyle/>
          <a:p>
            <a:r>
              <a:rPr lang="en-US" sz="1300" b="1" dirty="0" smtClean="0"/>
              <a:t>Post Acute Care</a:t>
            </a:r>
            <a:endParaRPr lang="en-US" sz="1300" b="1" dirty="0"/>
          </a:p>
        </p:txBody>
      </p:sp>
      <p:sp>
        <p:nvSpPr>
          <p:cNvPr id="62" name="TextBox 61"/>
          <p:cNvSpPr txBox="1"/>
          <p:nvPr/>
        </p:nvSpPr>
        <p:spPr>
          <a:xfrm rot="19515787">
            <a:off x="3890213" y="2500139"/>
            <a:ext cx="888120" cy="280654"/>
          </a:xfrm>
          <a:prstGeom prst="rect">
            <a:avLst/>
          </a:prstGeom>
          <a:noFill/>
        </p:spPr>
        <p:txBody>
          <a:bodyPr wrap="none" rtlCol="0">
            <a:spAutoFit/>
          </a:bodyPr>
          <a:lstStyle/>
          <a:p>
            <a:r>
              <a:rPr lang="en-US" sz="1300" b="1" dirty="0" smtClean="0"/>
              <a:t>Hospital(s)</a:t>
            </a:r>
            <a:endParaRPr lang="en-US" sz="1300" b="1" dirty="0"/>
          </a:p>
        </p:txBody>
      </p:sp>
      <p:sp>
        <p:nvSpPr>
          <p:cNvPr id="63" name="TextBox 62"/>
          <p:cNvSpPr txBox="1"/>
          <p:nvPr/>
        </p:nvSpPr>
        <p:spPr>
          <a:xfrm rot="19515787">
            <a:off x="4645088" y="2537482"/>
            <a:ext cx="1036264" cy="472680"/>
          </a:xfrm>
          <a:prstGeom prst="rect">
            <a:avLst/>
          </a:prstGeom>
          <a:noFill/>
        </p:spPr>
        <p:txBody>
          <a:bodyPr wrap="none" rtlCol="0">
            <a:spAutoFit/>
          </a:bodyPr>
          <a:lstStyle/>
          <a:p>
            <a:r>
              <a:rPr lang="en-US" sz="1300" b="1" dirty="0" smtClean="0"/>
              <a:t>Primary Care</a:t>
            </a:r>
          </a:p>
          <a:p>
            <a:r>
              <a:rPr lang="en-US" sz="1300" b="1" dirty="0" smtClean="0"/>
              <a:t>Physicians</a:t>
            </a:r>
            <a:endParaRPr lang="en-US" sz="1300" b="1" dirty="0"/>
          </a:p>
        </p:txBody>
      </p:sp>
      <p:sp>
        <p:nvSpPr>
          <p:cNvPr id="64" name="TextBox 63"/>
          <p:cNvSpPr txBox="1"/>
          <p:nvPr/>
        </p:nvSpPr>
        <p:spPr>
          <a:xfrm rot="19515787">
            <a:off x="5253437" y="2891522"/>
            <a:ext cx="864794" cy="280654"/>
          </a:xfrm>
          <a:prstGeom prst="rect">
            <a:avLst/>
          </a:prstGeom>
          <a:noFill/>
        </p:spPr>
        <p:txBody>
          <a:bodyPr wrap="none" rtlCol="0">
            <a:spAutoFit/>
          </a:bodyPr>
          <a:lstStyle/>
          <a:p>
            <a:r>
              <a:rPr lang="en-US" sz="1300" b="1" dirty="0" smtClean="0"/>
              <a:t>Specialists</a:t>
            </a:r>
            <a:endParaRPr lang="en-US" sz="1300" b="1" dirty="0"/>
          </a:p>
        </p:txBody>
      </p:sp>
      <p:sp>
        <p:nvSpPr>
          <p:cNvPr id="65" name="TextBox 64"/>
          <p:cNvSpPr txBox="1"/>
          <p:nvPr/>
        </p:nvSpPr>
        <p:spPr>
          <a:xfrm rot="19515787">
            <a:off x="5860425" y="2725606"/>
            <a:ext cx="1421362" cy="280654"/>
          </a:xfrm>
          <a:prstGeom prst="rect">
            <a:avLst/>
          </a:prstGeom>
          <a:noFill/>
        </p:spPr>
        <p:txBody>
          <a:bodyPr wrap="none" rtlCol="0">
            <a:spAutoFit/>
          </a:bodyPr>
          <a:lstStyle/>
          <a:p>
            <a:r>
              <a:rPr lang="en-US" sz="1300" b="1" dirty="0" smtClean="0"/>
              <a:t>Ancillary Providers</a:t>
            </a:r>
            <a:endParaRPr lang="en-US" sz="1300" b="1" dirty="0"/>
          </a:p>
        </p:txBody>
      </p:sp>
      <p:sp>
        <p:nvSpPr>
          <p:cNvPr id="66" name="TextBox 65"/>
          <p:cNvSpPr txBox="1"/>
          <p:nvPr/>
        </p:nvSpPr>
        <p:spPr>
          <a:xfrm rot="19515787">
            <a:off x="6458909" y="2650129"/>
            <a:ext cx="1684967" cy="280654"/>
          </a:xfrm>
          <a:prstGeom prst="rect">
            <a:avLst/>
          </a:prstGeom>
          <a:noFill/>
        </p:spPr>
        <p:txBody>
          <a:bodyPr wrap="none" rtlCol="0">
            <a:spAutoFit/>
          </a:bodyPr>
          <a:lstStyle/>
          <a:p>
            <a:r>
              <a:rPr lang="en-US" sz="1300" b="1" dirty="0" smtClean="0"/>
              <a:t>Public Health Agencies</a:t>
            </a:r>
            <a:endParaRPr lang="en-US" sz="1300" b="1" dirty="0"/>
          </a:p>
        </p:txBody>
      </p:sp>
      <p:sp>
        <p:nvSpPr>
          <p:cNvPr id="67" name="TextBox 66"/>
          <p:cNvSpPr txBox="1"/>
          <p:nvPr/>
        </p:nvSpPr>
        <p:spPr>
          <a:xfrm rot="19515787">
            <a:off x="7244925" y="2949630"/>
            <a:ext cx="471141" cy="280654"/>
          </a:xfrm>
          <a:prstGeom prst="rect">
            <a:avLst/>
          </a:prstGeom>
          <a:noFill/>
        </p:spPr>
        <p:txBody>
          <a:bodyPr wrap="none" rtlCol="0">
            <a:spAutoFit/>
          </a:bodyPr>
          <a:lstStyle/>
          <a:p>
            <a:r>
              <a:rPr lang="en-US" sz="1300" b="1" dirty="0" smtClean="0"/>
              <a:t>PHO</a:t>
            </a:r>
            <a:endParaRPr lang="en-US" sz="1300" b="1" dirty="0"/>
          </a:p>
        </p:txBody>
      </p:sp>
    </p:spTree>
    <p:extLst>
      <p:ext uri="{BB962C8B-B14F-4D97-AF65-F5344CB8AC3E}">
        <p14:creationId xmlns:p14="http://schemas.microsoft.com/office/powerpoint/2010/main" val="2875504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and Analysis of Illinois Medical Studies Act</a:t>
            </a:r>
            <a:endParaRPr lang="en-US" dirty="0"/>
          </a:p>
        </p:txBody>
      </p:sp>
      <p:sp>
        <p:nvSpPr>
          <p:cNvPr id="3" name="Content Placeholder 2"/>
          <p:cNvSpPr>
            <a:spLocks noGrp="1"/>
          </p:cNvSpPr>
          <p:nvPr>
            <p:ph idx="1"/>
          </p:nvPr>
        </p:nvSpPr>
        <p:spPr/>
        <p:txBody>
          <a:bodyPr/>
          <a:lstStyle/>
          <a:p>
            <a:r>
              <a:rPr lang="en-US" altLang="en-US" dirty="0" smtClean="0"/>
              <a:t>Medical Studies Act</a:t>
            </a:r>
          </a:p>
          <a:p>
            <a:pPr lvl="1"/>
            <a:r>
              <a:rPr lang="en-US" dirty="0" smtClean="0"/>
              <a:t>735 </a:t>
            </a:r>
            <a:r>
              <a:rPr lang="en-US" dirty="0" err="1" smtClean="0"/>
              <a:t>ILCS</a:t>
            </a:r>
            <a:r>
              <a:rPr lang="en-US" dirty="0" smtClean="0"/>
              <a:t> 5/8-2101</a:t>
            </a:r>
          </a:p>
          <a:p>
            <a:pPr lvl="2"/>
            <a:r>
              <a:rPr lang="en-US" dirty="0" smtClean="0"/>
              <a:t>All information, interviews, reports, statements, memoranda, recommendations, letters of reference or other third party confidential assessments of a health care practitioner’s professional competence, or other data.</a:t>
            </a:r>
          </a:p>
          <a:p>
            <a:pPr lvl="2"/>
            <a:r>
              <a:rPr lang="en-US" dirty="0" smtClean="0"/>
              <a:t>Allied medical societies, health maintenance organizations, medical organizations under contract with health maintenance organizations or with insurance or other health care delivery entities or facilities.</a:t>
            </a:r>
          </a:p>
          <a:p>
            <a:pPr lvl="2"/>
            <a:r>
              <a:rPr lang="en-US" dirty="0" smtClean="0"/>
              <a:t>Their agents, committees of ambulatory surgical treatment centers or post-surgical recovery centers or their medical staffs, or committees of licensed or accredited hospitals or their medical staffs.</a:t>
            </a:r>
          </a:p>
          <a:p>
            <a:pPr lvl="2"/>
            <a:endParaRPr lang="en-US" dirty="0" smtClean="0"/>
          </a:p>
        </p:txBody>
      </p:sp>
    </p:spTree>
    <p:extLst>
      <p:ext uri="{BB962C8B-B14F-4D97-AF65-F5344CB8AC3E}">
        <p14:creationId xmlns:p14="http://schemas.microsoft.com/office/powerpoint/2010/main" val="3580735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and Analysis of Illinois Medical Studies Act</a:t>
            </a:r>
            <a:endParaRPr lang="en-US" dirty="0"/>
          </a:p>
        </p:txBody>
      </p:sp>
      <p:sp>
        <p:nvSpPr>
          <p:cNvPr id="3" name="Content Placeholder 2"/>
          <p:cNvSpPr>
            <a:spLocks noGrp="1"/>
          </p:cNvSpPr>
          <p:nvPr>
            <p:ph idx="1"/>
          </p:nvPr>
        </p:nvSpPr>
        <p:spPr/>
        <p:txBody>
          <a:bodyPr/>
          <a:lstStyle/>
          <a:p>
            <a:pPr lvl="2"/>
            <a:r>
              <a:rPr lang="en-US" dirty="0" smtClean="0"/>
              <a:t>Including Patient Care Audit Committees, Medical Care Evaluation Committees, Utilization Review committees, Credential Committees and Executive Committees, or their designees (but not the medical records pertaining to the patient), used in the course of internal quality control or of medical study for the purpose of reducing morbidity or mortality, or for improving patient care or increasing organ and tissue donations.</a:t>
            </a:r>
          </a:p>
          <a:p>
            <a:pPr lvl="2"/>
            <a:r>
              <a:rPr lang="en-US" dirty="0" smtClean="0"/>
              <a:t>Shall be privileged, strictly confidential and shall be used only for medical research, the evaluation and improvement of quality care, or granting, limiting or revoking staff privileges or agreements for services.</a:t>
            </a:r>
          </a:p>
          <a:p>
            <a:pPr lvl="2"/>
            <a:r>
              <a:rPr lang="en-US" dirty="0" smtClean="0"/>
              <a:t>Information can be used in disciplinary hearings and subsequent judicial review.</a:t>
            </a:r>
          </a:p>
          <a:p>
            <a:pPr lvl="2"/>
            <a:endParaRPr lang="en-US" dirty="0" smtClean="0"/>
          </a:p>
        </p:txBody>
      </p:sp>
    </p:spTree>
    <p:extLst>
      <p:ext uri="{BB962C8B-B14F-4D97-AF65-F5344CB8AC3E}">
        <p14:creationId xmlns:p14="http://schemas.microsoft.com/office/powerpoint/2010/main" val="614673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NAMSS 2018 Ed Conf">
      <a:dk1>
        <a:srgbClr val="000000"/>
      </a:dk1>
      <a:lt1>
        <a:srgbClr val="FFFFFF"/>
      </a:lt1>
      <a:dk2>
        <a:srgbClr val="203861"/>
      </a:dk2>
      <a:lt2>
        <a:srgbClr val="FFFFFF"/>
      </a:lt2>
      <a:accent1>
        <a:srgbClr val="F7931D"/>
      </a:accent1>
      <a:accent2>
        <a:srgbClr val="0080C5"/>
      </a:accent2>
      <a:accent3>
        <a:srgbClr val="345E9E"/>
      </a:accent3>
      <a:accent4>
        <a:srgbClr val="203861"/>
      </a:accent4>
      <a:accent5>
        <a:srgbClr val="F7931D"/>
      </a:accent5>
      <a:accent6>
        <a:srgbClr val="0080C5"/>
      </a:accent6>
      <a:hlink>
        <a:srgbClr val="F7931D"/>
      </a:hlink>
      <a:folHlink>
        <a:srgbClr val="0080C5"/>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D7886FFB-EE2C-40F0-BC35-EB05ACFB693A}" vid="{36C91BAD-2EE3-492C-9C8E-4844280343A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2287</Words>
  <Application>Microsoft Office PowerPoint</Application>
  <PresentationFormat>On-screen Show (4:3)</PresentationFormat>
  <Paragraphs>209</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Corbel</vt:lpstr>
      <vt:lpstr>Wingdings</vt:lpstr>
      <vt:lpstr>Theme1</vt:lpstr>
      <vt:lpstr>PowerPoint Presentation</vt:lpstr>
      <vt:lpstr> Maximizing Your Peer Review and Confidentiality Protections under State and Federal Law </vt:lpstr>
      <vt:lpstr>Hypothetical</vt:lpstr>
      <vt:lpstr>Hypothetical</vt:lpstr>
      <vt:lpstr>Hypothetical</vt:lpstr>
      <vt:lpstr>Factors/Questions to be Assessed</vt:lpstr>
      <vt:lpstr>Complete view of an operational ACO/CIN</vt:lpstr>
      <vt:lpstr>Summary and Analysis of Illinois Medical Studies Act</vt:lpstr>
      <vt:lpstr>Summary and Analysis of Illinois Medical Studies Act</vt:lpstr>
      <vt:lpstr>Summary and Analysis of Illinois Medical Studies Act</vt:lpstr>
      <vt:lpstr>Summary and Analysis of Illinois Medical Studies Act</vt:lpstr>
      <vt:lpstr>Complete view of an operational ACO/CIN</vt:lpstr>
      <vt:lpstr>Summary and Analysis of Illinois Medical Studies Act</vt:lpstr>
      <vt:lpstr>Summary and Analysis of Illinois Medical Studies Act</vt:lpstr>
      <vt:lpstr>Complete view of an operational ACO/CIN</vt:lpstr>
      <vt:lpstr>Patient Safety and Quality Improvement Act of 2005</vt:lpstr>
      <vt:lpstr>Patient Safety Act (cont’d)</vt:lpstr>
      <vt:lpstr>Patient Safety Act</vt:lpstr>
      <vt:lpstr>Patient Safety Act</vt:lpstr>
      <vt:lpstr>Complete view of an operational ACO/CIN</vt:lpstr>
      <vt:lpstr>Patient Safety Act (cont’d)</vt:lpstr>
      <vt:lpstr>Patient Safety Act (cont’d)</vt:lpstr>
      <vt:lpstr>Comparison of Medical Studies Act to the Patient Safety Act</vt:lpstr>
      <vt:lpstr>Comparison of Medical Studies Act to the Patient Safety Act</vt:lpstr>
      <vt:lpstr>Factors/Questions to be Assessed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