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handoutMasters/handoutMaster1.xml" ContentType="application/vnd.openxmlformats-officedocument.presentationml.handoutMaster+xml"/>
  <Override PartName="/ppt/theme/theme3.xml" ContentType="application/vnd.openxmlformats-officedocument.theme+xml"/>
  <Override PartName="/docProps/app.xml" ContentType="application/vnd.openxmlformats-officedocument.extended-properties+xml"/>
  <Default Extension="png" ContentType="image/png"/>
  <Default Extension="jpeg" ContentType="image/jpeg"/>
  <Default Extension="rels" ContentType="application/vnd.openxmlformats-package.relationships+xml"/>
  <Default Extension="xml" ContentType="application/xml"/>
  <Default Extension="jpg" ContentType="image/jpeg"/>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53"/>
  </p:notesMasterIdLst>
  <p:handoutMasterIdLst>
    <p:handoutMasterId r:id="rId54"/>
  </p:handoutMasterIdLst>
  <p:sldIdLst>
    <p:sldId id="270" r:id="rId2"/>
    <p:sldId id="280" r:id="rId3"/>
    <p:sldId id="306" r:id="rId4"/>
    <p:sldId id="307" r:id="rId5"/>
    <p:sldId id="311" r:id="rId6"/>
    <p:sldId id="312" r:id="rId7"/>
    <p:sldId id="297" r:id="rId8"/>
    <p:sldId id="313" r:id="rId9"/>
    <p:sldId id="314" r:id="rId10"/>
    <p:sldId id="315" r:id="rId11"/>
    <p:sldId id="296" r:id="rId12"/>
    <p:sldId id="316" r:id="rId13"/>
    <p:sldId id="317" r:id="rId14"/>
    <p:sldId id="318" r:id="rId15"/>
    <p:sldId id="295" r:id="rId16"/>
    <p:sldId id="319" r:id="rId17"/>
    <p:sldId id="320" r:id="rId18"/>
    <p:sldId id="294" r:id="rId19"/>
    <p:sldId id="321" r:id="rId20"/>
    <p:sldId id="322" r:id="rId21"/>
    <p:sldId id="301" r:id="rId22"/>
    <p:sldId id="332" r:id="rId23"/>
    <p:sldId id="333" r:id="rId24"/>
    <p:sldId id="334" r:id="rId25"/>
    <p:sldId id="288" r:id="rId26"/>
    <p:sldId id="323" r:id="rId27"/>
    <p:sldId id="335" r:id="rId28"/>
    <p:sldId id="336" r:id="rId29"/>
    <p:sldId id="324" r:id="rId30"/>
    <p:sldId id="337" r:id="rId31"/>
    <p:sldId id="338" r:id="rId32"/>
    <p:sldId id="304" r:id="rId33"/>
    <p:sldId id="339" r:id="rId34"/>
    <p:sldId id="326" r:id="rId35"/>
    <p:sldId id="340" r:id="rId36"/>
    <p:sldId id="302" r:id="rId37"/>
    <p:sldId id="341" r:id="rId38"/>
    <p:sldId id="327" r:id="rId39"/>
    <p:sldId id="289" r:id="rId40"/>
    <p:sldId id="342" r:id="rId41"/>
    <p:sldId id="328" r:id="rId42"/>
    <p:sldId id="343" r:id="rId43"/>
    <p:sldId id="344" r:id="rId44"/>
    <p:sldId id="345" r:id="rId45"/>
    <p:sldId id="292" r:id="rId46"/>
    <p:sldId id="330" r:id="rId47"/>
    <p:sldId id="346" r:id="rId48"/>
    <p:sldId id="291" r:id="rId49"/>
    <p:sldId id="348" r:id="rId50"/>
    <p:sldId id="305" r:id="rId51"/>
    <p:sldId id="350" r:id="rId52"/>
  </p:sldIdLst>
  <p:sldSz cx="9144000" cy="5143500" type="screen16x9"/>
  <p:notesSz cx="6950075" cy="9236075"/>
  <p:defaultTextStyle>
    <a:defPPr>
      <a:defRPr lang="en-US"/>
    </a:defPPr>
    <a:lvl1pPr algn="l" defTabSz="457200" rtl="0" eaLnBrk="0" fontAlgn="base" hangingPunct="0">
      <a:spcBef>
        <a:spcPct val="0"/>
      </a:spcBef>
      <a:spcAft>
        <a:spcPct val="0"/>
      </a:spcAft>
      <a:defRPr sz="2400" kern="1200">
        <a:solidFill>
          <a:schemeClr val="tx1"/>
        </a:solidFill>
        <a:latin typeface="Times New Roman" charset="0"/>
        <a:ea typeface="ＭＳ Ｐゴシック" charset="-128"/>
        <a:cs typeface="+mn-cs"/>
      </a:defRPr>
    </a:lvl1pPr>
    <a:lvl2pPr marL="457200" algn="l" defTabSz="457200" rtl="0" eaLnBrk="0" fontAlgn="base" hangingPunct="0">
      <a:spcBef>
        <a:spcPct val="0"/>
      </a:spcBef>
      <a:spcAft>
        <a:spcPct val="0"/>
      </a:spcAft>
      <a:defRPr sz="2400" kern="1200">
        <a:solidFill>
          <a:schemeClr val="tx1"/>
        </a:solidFill>
        <a:latin typeface="Times New Roman" charset="0"/>
        <a:ea typeface="ＭＳ Ｐゴシック" charset="-128"/>
        <a:cs typeface="+mn-cs"/>
      </a:defRPr>
    </a:lvl2pPr>
    <a:lvl3pPr marL="914400" algn="l" defTabSz="457200" rtl="0" eaLnBrk="0" fontAlgn="base" hangingPunct="0">
      <a:spcBef>
        <a:spcPct val="0"/>
      </a:spcBef>
      <a:spcAft>
        <a:spcPct val="0"/>
      </a:spcAft>
      <a:defRPr sz="2400" kern="1200">
        <a:solidFill>
          <a:schemeClr val="tx1"/>
        </a:solidFill>
        <a:latin typeface="Times New Roman" charset="0"/>
        <a:ea typeface="ＭＳ Ｐゴシック" charset="-128"/>
        <a:cs typeface="+mn-cs"/>
      </a:defRPr>
    </a:lvl3pPr>
    <a:lvl4pPr marL="1371600" algn="l" defTabSz="457200" rtl="0" eaLnBrk="0" fontAlgn="base" hangingPunct="0">
      <a:spcBef>
        <a:spcPct val="0"/>
      </a:spcBef>
      <a:spcAft>
        <a:spcPct val="0"/>
      </a:spcAft>
      <a:defRPr sz="2400" kern="1200">
        <a:solidFill>
          <a:schemeClr val="tx1"/>
        </a:solidFill>
        <a:latin typeface="Times New Roman" charset="0"/>
        <a:ea typeface="ＭＳ Ｐゴシック" charset="-128"/>
        <a:cs typeface="+mn-cs"/>
      </a:defRPr>
    </a:lvl4pPr>
    <a:lvl5pPr marL="1828800" algn="l" defTabSz="457200" rtl="0" eaLnBrk="0" fontAlgn="base" hangingPunct="0">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565B"/>
    <a:srgbClr val="007582"/>
    <a:srgbClr val="62A70F"/>
    <a:srgbClr val="D22F91"/>
    <a:srgbClr val="DDAE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196"/>
    <p:restoredTop sz="94701"/>
  </p:normalViewPr>
  <p:slideViewPr>
    <p:cSldViewPr snapToGrid="0" snapToObjects="1">
      <p:cViewPr varScale="1">
        <p:scale>
          <a:sx n="122" d="100"/>
          <a:sy n="122" d="100"/>
        </p:scale>
        <p:origin x="108" y="43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&#65279;<?xml version="1.0" encoding="UTF-8" standalone="yes"?>
<Relationships xmlns="http://schemas.openxmlformats.org/package/2006/relationships">
  <Relationship Id="rId2" Type="http://schemas.openxmlformats.org/officeDocument/2006/relationships/slide" Target="slides/slide1.xml" />
  <Relationship Id="rId3" Type="http://schemas.openxmlformats.org/officeDocument/2006/relationships/slide" Target="slides/slide2.xml" />
  <Relationship Id="rId4" Type="http://schemas.openxmlformats.org/officeDocument/2006/relationships/slide" Target="slides/slide3.xml" />
  <Relationship Id="rId5" Type="http://schemas.openxmlformats.org/officeDocument/2006/relationships/slide" Target="slides/slide4.xml" />
  <Relationship Id="rId6" Type="http://schemas.openxmlformats.org/officeDocument/2006/relationships/slide" Target="slides/slide5.xml" />
  <Relationship Id="rId7" Type="http://schemas.openxmlformats.org/officeDocument/2006/relationships/slide" Target="slides/slide6.xml" />
  <Relationship Id="rId8" Type="http://schemas.openxmlformats.org/officeDocument/2006/relationships/slide" Target="slides/slide7.xml" />
  <Relationship Id="rId9" Type="http://schemas.openxmlformats.org/officeDocument/2006/relationships/slide" Target="slides/slide8.xml" />
  <Relationship Id="rId10" Type="http://schemas.openxmlformats.org/officeDocument/2006/relationships/slide" Target="slides/slide9.xml" />
  <Relationship Id="rId11" Type="http://schemas.openxmlformats.org/officeDocument/2006/relationships/slide" Target="slides/slide10.xml" />
  <Relationship Id="rId12" Type="http://schemas.openxmlformats.org/officeDocument/2006/relationships/slide" Target="slides/slide11.xml" />
  <Relationship Id="rId13" Type="http://schemas.openxmlformats.org/officeDocument/2006/relationships/slide" Target="slides/slide12.xml" />
  <Relationship Id="rId14" Type="http://schemas.openxmlformats.org/officeDocument/2006/relationships/slide" Target="slides/slide13.xml" />
  <Relationship Id="rId15" Type="http://schemas.openxmlformats.org/officeDocument/2006/relationships/slide" Target="slides/slide14.xml" />
  <Relationship Id="rId16" Type="http://schemas.openxmlformats.org/officeDocument/2006/relationships/slide" Target="slides/slide15.xml" />
  <Relationship Id="rId17" Type="http://schemas.openxmlformats.org/officeDocument/2006/relationships/slide" Target="slides/slide16.xml" />
  <Relationship Id="rId18" Type="http://schemas.openxmlformats.org/officeDocument/2006/relationships/slide" Target="slides/slide17.xml" />
  <Relationship Id="rId19" Type="http://schemas.openxmlformats.org/officeDocument/2006/relationships/slide" Target="slides/slide18.xml" />
  <Relationship Id="rId20" Type="http://schemas.openxmlformats.org/officeDocument/2006/relationships/slide" Target="slides/slide19.xml" />
  <Relationship Id="rId21" Type="http://schemas.openxmlformats.org/officeDocument/2006/relationships/slide" Target="slides/slide20.xml" />
  <Relationship Id="rId22" Type="http://schemas.openxmlformats.org/officeDocument/2006/relationships/slide" Target="slides/slide21.xml" />
  <Relationship Id="rId23" Type="http://schemas.openxmlformats.org/officeDocument/2006/relationships/slide" Target="slides/slide22.xml" />
  <Relationship Id="rId24" Type="http://schemas.openxmlformats.org/officeDocument/2006/relationships/slide" Target="slides/slide23.xml" />
  <Relationship Id="rId25" Type="http://schemas.openxmlformats.org/officeDocument/2006/relationships/slide" Target="slides/slide24.xml" />
  <Relationship Id="rId26" Type="http://schemas.openxmlformats.org/officeDocument/2006/relationships/slide" Target="slides/slide25.xml" />
  <Relationship Id="rId27" Type="http://schemas.openxmlformats.org/officeDocument/2006/relationships/slide" Target="slides/slide26.xml" />
  <Relationship Id="rId28" Type="http://schemas.openxmlformats.org/officeDocument/2006/relationships/slide" Target="slides/slide27.xml" />
  <Relationship Id="rId29" Type="http://schemas.openxmlformats.org/officeDocument/2006/relationships/slide" Target="slides/slide28.xml" />
  <Relationship Id="rId30" Type="http://schemas.openxmlformats.org/officeDocument/2006/relationships/slide" Target="slides/slide29.xml" />
  <Relationship Id="rId31" Type="http://schemas.openxmlformats.org/officeDocument/2006/relationships/slide" Target="slides/slide30.xml" />
  <Relationship Id="rId32" Type="http://schemas.openxmlformats.org/officeDocument/2006/relationships/slide" Target="slides/slide31.xml" />
  <Relationship Id="rId33" Type="http://schemas.openxmlformats.org/officeDocument/2006/relationships/slide" Target="slides/slide32.xml" />
  <Relationship Id="rId34" Type="http://schemas.openxmlformats.org/officeDocument/2006/relationships/slide" Target="slides/slide33.xml" />
  <Relationship Id="rId35" Type="http://schemas.openxmlformats.org/officeDocument/2006/relationships/slide" Target="slides/slide34.xml" />
  <Relationship Id="rId36" Type="http://schemas.openxmlformats.org/officeDocument/2006/relationships/slide" Target="slides/slide35.xml" />
  <Relationship Id="rId37" Type="http://schemas.openxmlformats.org/officeDocument/2006/relationships/slide" Target="slides/slide36.xml" />
  <Relationship Id="rId38" Type="http://schemas.openxmlformats.org/officeDocument/2006/relationships/slide" Target="slides/slide37.xml" />
  <Relationship Id="rId39" Type="http://schemas.openxmlformats.org/officeDocument/2006/relationships/slide" Target="slides/slide38.xml" />
  <Relationship Id="rId40" Type="http://schemas.openxmlformats.org/officeDocument/2006/relationships/slide" Target="slides/slide39.xml" />
  <Relationship Id="rId41" Type="http://schemas.openxmlformats.org/officeDocument/2006/relationships/slide" Target="slides/slide40.xml" />
  <Relationship Id="rId42" Type="http://schemas.openxmlformats.org/officeDocument/2006/relationships/slide" Target="slides/slide41.xml" />
  <Relationship Id="rId43" Type="http://schemas.openxmlformats.org/officeDocument/2006/relationships/slide" Target="slides/slide42.xml" />
  <Relationship Id="rId44" Type="http://schemas.openxmlformats.org/officeDocument/2006/relationships/slide" Target="slides/slide43.xml" />
  <Relationship Id="rId45" Type="http://schemas.openxmlformats.org/officeDocument/2006/relationships/slide" Target="slides/slide44.xml" />
  <Relationship Id="rId46" Type="http://schemas.openxmlformats.org/officeDocument/2006/relationships/slide" Target="slides/slide45.xml" />
  <Relationship Id="rId47" Type="http://schemas.openxmlformats.org/officeDocument/2006/relationships/slide" Target="slides/slide46.xml" />
  <Relationship Id="rId48" Type="http://schemas.openxmlformats.org/officeDocument/2006/relationships/slide" Target="slides/slide47.xml" />
  <Relationship Id="rId49" Type="http://schemas.openxmlformats.org/officeDocument/2006/relationships/slide" Target="slides/slide48.xml" />
  <Relationship Id="rId50" Type="http://schemas.openxmlformats.org/officeDocument/2006/relationships/slide" Target="slides/slide49.xml" />
  <Relationship Id="rId51" Type="http://schemas.openxmlformats.org/officeDocument/2006/relationships/slide" Target="slides/slide50.xml" />
  <Relationship Id="rId52" Type="http://schemas.openxmlformats.org/officeDocument/2006/relationships/slide" Target="slides/slide51.xml" />
  <Relationship Id="rId55" Type="http://schemas.openxmlformats.org/officeDocument/2006/relationships/presProps" Target="presProps.xml" />
  <Relationship Id="rId53" Type="http://schemas.openxmlformats.org/officeDocument/2006/relationships/notesMaster" Target="notesMasters/notesMaster1.xml" />
  <Relationship Id="rId58" Type="http://schemas.openxmlformats.org/officeDocument/2006/relationships/tableStyles" Target="tableStyles.xml" />
  <Relationship Id="rId56" Type="http://schemas.openxmlformats.org/officeDocument/2006/relationships/viewProps" Target="viewProps.xml" />
  <Relationship Id="rId54" Type="http://schemas.openxmlformats.org/officeDocument/2006/relationships/handoutMaster" Target="handoutMasters/handoutMaster1.xml" />
  <Relationship Id="rId1" Type="http://schemas.openxmlformats.org/officeDocument/2006/relationships/slideMaster" Target="slideMasters/slideMaster1.xml" />
  <Relationship Id="rId57" Type="http://schemas.openxmlformats.org/officeDocument/2006/relationships/theme" Target="theme/theme1.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eaLnBrk="1" hangingPunct="1">
              <a:defRPr sz="1200" smtClean="0"/>
            </a:lvl1pPr>
          </a:lstStyle>
          <a:p>
            <a:pPr>
              <a:defRPr/>
            </a:pPr>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eaLnBrk="1" hangingPunct="1">
              <a:defRPr sz="1200" smtClean="0"/>
            </a:lvl1pPr>
          </a:lstStyle>
          <a:p>
            <a:pPr>
              <a:defRPr/>
            </a:pPr>
            <a:fld id="{456DFFE1-B48F-2B40-9E24-D39507DD06FC}" type="datetimeFigureOut">
              <a:rPr lang="en-US"/>
              <a:pPr>
                <a:defRPr/>
              </a:pPr>
              <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eaLnBrk="1" hangingPunct="1">
              <a:defRPr sz="1200" smtClean="0"/>
            </a:lvl1pPr>
          </a:lstStyle>
          <a:p>
            <a:pPr>
              <a:defRPr/>
            </a:pPr>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eaLnBrk="1" hangingPunct="1">
              <a:defRPr sz="1200" smtClean="0"/>
            </a:lvl1pPr>
          </a:lstStyle>
          <a:p>
            <a:pPr>
              <a:defRPr/>
            </a:pPr>
            <a:fld id="{5208C95A-2E65-DA4A-8EC8-47276F91CC21}" type="slidenum">
              <a:rPr lang="en-US"/>
              <a:pPr>
                <a:defRPr/>
              </a:pPr>
              <a:t>‹#›</a:t>
            </a:fld>
            <a:endParaRPr lang="en-US" dirty="0"/>
          </a:p>
        </p:txBody>
      </p:sp>
    </p:spTree>
    <p:extLst>
      <p:ext uri="{BB962C8B-B14F-4D97-AF65-F5344CB8AC3E}">
        <p14:creationId xmlns:p14="http://schemas.microsoft.com/office/powerpoint/2010/main" val="2704830859"/>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eaLnBrk="1" hangingPunct="1">
              <a:defRPr sz="1200" smtClean="0"/>
            </a:lvl1pPr>
          </a:lstStyle>
          <a:p>
            <a:pPr>
              <a:defRPr/>
            </a:pPr>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eaLnBrk="1" hangingPunct="1">
              <a:defRPr sz="1200" smtClean="0"/>
            </a:lvl1pPr>
          </a:lstStyle>
          <a:p>
            <a:pPr>
              <a:defRPr/>
            </a:pPr>
            <a:fld id="{A681B419-EC3D-3E4F-8D99-60A51C593694}" type="datetimeFigureOut">
              <a:rPr lang="en-US"/>
              <a:pPr>
                <a:defRPr/>
              </a:pPr>
              <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pPr lvl="0"/>
            <a:endParaRPr lang="en-US" noProof="0"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eaLnBrk="1" hangingPunct="1">
              <a:defRPr sz="1200" smtClean="0"/>
            </a:lvl1pPr>
          </a:lstStyle>
          <a:p>
            <a:pPr>
              <a:defRPr/>
            </a:pPr>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eaLnBrk="1" hangingPunct="1">
              <a:defRPr sz="1200" smtClean="0"/>
            </a:lvl1pPr>
          </a:lstStyle>
          <a:p>
            <a:pPr>
              <a:defRPr/>
            </a:pPr>
            <a:fld id="{99F465BE-32E1-0245-8D67-FDFEF3554397}" type="slidenum">
              <a:rPr lang="en-US"/>
              <a:pPr>
                <a:defRPr/>
              </a:pPr>
              <a:t>‹#›</a:t>
            </a:fld>
            <a:endParaRPr lang="en-US" dirty="0"/>
          </a:p>
        </p:txBody>
      </p:sp>
    </p:spTree>
    <p:extLst>
      <p:ext uri="{BB962C8B-B14F-4D97-AF65-F5344CB8AC3E}">
        <p14:creationId xmlns:p14="http://schemas.microsoft.com/office/powerpoint/2010/main" val="24306723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
<Relationships xmlns="http://schemas.openxmlformats.org/package/2006/relationships">
  <Relationship Id="rId2" Type="http://schemas.openxmlformats.org/officeDocument/2006/relationships/image" Target="../media/image2.jpg" />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2" Type="http://schemas.openxmlformats.org/officeDocument/2006/relationships/image" Target="../media/image10.jpg" />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2" Type="http://schemas.openxmlformats.org/officeDocument/2006/relationships/image" Target="../media/image3.jpg" />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2" Type="http://schemas.openxmlformats.org/officeDocument/2006/relationships/image" Target="../media/image4.jpg" />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2" Type="http://schemas.openxmlformats.org/officeDocument/2006/relationships/image" Target="../media/image5.jpg" />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2" Type="http://schemas.openxmlformats.org/officeDocument/2006/relationships/image" Target="../media/image6.jpg" />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2" Type="http://schemas.openxmlformats.org/officeDocument/2006/relationships/image" Target="../media/image7.jpg" />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2" Type="http://schemas.openxmlformats.org/officeDocument/2006/relationships/image" Target="../media/image8.jpg" />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2" Type="http://schemas.openxmlformats.org/officeDocument/2006/relationships/image" Target="../media/image9.jpg" />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F60481-70BF-8948-B59E-8F5EA4717ADA}"/>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49567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Content Placeholder 2"/>
          <p:cNvSpPr>
            <a:spLocks noGrp="1"/>
          </p:cNvSpPr>
          <p:nvPr>
            <p:ph idx="1"/>
          </p:nvPr>
        </p:nvSpPr>
        <p:spPr>
          <a:xfrm>
            <a:off x="334273" y="927187"/>
            <a:ext cx="8451773" cy="3575540"/>
          </a:xfrm>
        </p:spPr>
        <p:txBody>
          <a:bodyPr/>
          <a:lstStyle>
            <a:lvl1pPr>
              <a:buClr>
                <a:srgbClr val="62A70F"/>
              </a:buClr>
              <a:defRPr>
                <a:solidFill>
                  <a:schemeClr val="tx1"/>
                </a:solidFill>
                <a:latin typeface=""/>
              </a:defRPr>
            </a:lvl1pPr>
            <a:lvl2pPr>
              <a:buClr>
                <a:srgbClr val="62A70F"/>
              </a:buClr>
              <a:defRPr>
                <a:solidFill>
                  <a:schemeClr val="tx1"/>
                </a:solidFill>
                <a:latin typeface=""/>
              </a:defRPr>
            </a:lvl2pPr>
            <a:lvl3pPr marL="1143000" indent="-228600">
              <a:buClr>
                <a:srgbClr val="62A70F"/>
              </a:buClr>
              <a:buFont typeface="Arial" panose="020B0604020202020204" pitchFamily="34" charset="0"/>
              <a:buChar char="•"/>
              <a:defRPr>
                <a:solidFill>
                  <a:schemeClr val="tx1"/>
                </a:solidFill>
                <a:latin typeface=""/>
              </a:defRPr>
            </a:lvl3pPr>
            <a:lvl4pPr>
              <a:buClr>
                <a:srgbClr val="62A70F"/>
              </a:buClr>
              <a:defRPr>
                <a:solidFill>
                  <a:schemeClr val="tx1"/>
                </a:solidFill>
                <a:latin typeface=""/>
              </a:defRPr>
            </a:lvl4pPr>
            <a:lvl5pPr>
              <a:buClr>
                <a:srgbClr val="62A70F"/>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1"/>
          <p:cNvSpPr>
            <a:spLocks noGrp="1"/>
          </p:cNvSpPr>
          <p:nvPr>
            <p:ph type="title"/>
          </p:nvPr>
        </p:nvSpPr>
        <p:spPr>
          <a:xfrm>
            <a:off x="334273" y="256109"/>
            <a:ext cx="8451773" cy="556317"/>
          </a:xfrm>
          <a:prstGeom prst="rect">
            <a:avLst/>
          </a:prstGeom>
        </p:spPr>
        <p:txBody>
          <a:bodyPr vert="horz" lIns="0" tIns="0" rIns="0" bIns="0"/>
          <a:lstStyle>
            <a:lvl1pPr algn="l">
              <a:defRPr sz="3200" b="1">
                <a:solidFill>
                  <a:srgbClr val="54565B"/>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39961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p:nvPr>
        </p:nvSpPr>
        <p:spPr>
          <a:xfrm>
            <a:off x="334273" y="1054778"/>
            <a:ext cx="8451773" cy="3575540"/>
          </a:xfrm>
        </p:spPr>
        <p:txBody>
          <a:bodyPr/>
          <a:lstStyle>
            <a:lvl1pPr>
              <a:buClr>
                <a:srgbClr val="62A70F"/>
              </a:buClr>
              <a:defRPr>
                <a:solidFill>
                  <a:schemeClr val="tx1"/>
                </a:solidFill>
                <a:latin typeface=""/>
              </a:defRPr>
            </a:lvl1pPr>
            <a:lvl2pPr>
              <a:buClr>
                <a:srgbClr val="62A70F"/>
              </a:buClr>
              <a:defRPr>
                <a:solidFill>
                  <a:schemeClr val="tx1"/>
                </a:solidFill>
                <a:latin typeface=""/>
              </a:defRPr>
            </a:lvl2pPr>
            <a:lvl3pPr marL="1143000" indent="-228600">
              <a:buClr>
                <a:srgbClr val="62A70F"/>
              </a:buClr>
              <a:buFont typeface="Arial" panose="020B0604020202020204" pitchFamily="34" charset="0"/>
              <a:buChar char="•"/>
              <a:defRPr>
                <a:solidFill>
                  <a:schemeClr val="tx1"/>
                </a:solidFill>
                <a:latin typeface=""/>
              </a:defRPr>
            </a:lvl3pPr>
            <a:lvl4pPr>
              <a:buClr>
                <a:srgbClr val="62A70F"/>
              </a:buClr>
              <a:defRPr>
                <a:solidFill>
                  <a:schemeClr val="tx1"/>
                </a:solidFill>
                <a:latin typeface=""/>
              </a:defRPr>
            </a:lvl4pPr>
            <a:lvl5pPr>
              <a:buClr>
                <a:srgbClr val="62A70F"/>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1"/>
          <p:cNvSpPr>
            <a:spLocks noGrp="1"/>
          </p:cNvSpPr>
          <p:nvPr>
            <p:ph type="title"/>
          </p:nvPr>
        </p:nvSpPr>
        <p:spPr>
          <a:xfrm>
            <a:off x="334273" y="383700"/>
            <a:ext cx="8451773" cy="556317"/>
          </a:xfrm>
          <a:prstGeom prst="rect">
            <a:avLst/>
          </a:prstGeom>
        </p:spPr>
        <p:txBody>
          <a:bodyPr vert="horz" lIns="0" tIns="0" rIns="0" bIns="0"/>
          <a:lstStyle>
            <a:lvl1pPr algn="l">
              <a:defRPr sz="3200" b="1">
                <a:solidFill>
                  <a:srgbClr val="54565B"/>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0716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61D6F1-F75E-3642-A9A7-D07B2E9CEE7C}"/>
              </a:ext>
            </a:extLst>
          </p:cNvPr>
          <p:cNvPicPr>
            <a:picLocks noChangeAspect="1"/>
          </p:cNvPicPr>
          <p:nvPr userDrawn="1"/>
        </p:nvPicPr>
        <p:blipFill>
          <a:blip r:embed="rId2"/>
          <a:stretch>
            <a:fillRect/>
          </a:stretch>
        </p:blipFill>
        <p:spPr>
          <a:xfrm>
            <a:off x="0" y="0"/>
            <a:ext cx="9144000" cy="5143500"/>
          </a:xfrm>
          <a:prstGeom prst="rect">
            <a:avLst/>
          </a:prstGeom>
        </p:spPr>
      </p:pic>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A59A2E-AD78-1D4D-AE70-09DC9FD7A659}"/>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1" name="Text Placeholder 10"/>
          <p:cNvSpPr>
            <a:spLocks noGrp="1"/>
          </p:cNvSpPr>
          <p:nvPr>
            <p:ph type="body" sz="quarter" idx="10"/>
          </p:nvPr>
        </p:nvSpPr>
        <p:spPr>
          <a:xfrm>
            <a:off x="1329129" y="1840674"/>
            <a:ext cx="6485741" cy="590647"/>
          </a:xfrm>
          <a:noFill/>
        </p:spPr>
        <p:txBody>
          <a:bodyPr/>
          <a:lstStyle>
            <a:lvl1pPr marL="0" marR="0" indent="0" algn="ctr" defTabSz="457200" rtl="0" eaLnBrk="1" fontAlgn="auto" latinLnBrk="0" hangingPunct="1">
              <a:lnSpc>
                <a:spcPct val="100000"/>
              </a:lnSpc>
              <a:spcBef>
                <a:spcPct val="20000"/>
              </a:spcBef>
              <a:spcAft>
                <a:spcPts val="0"/>
              </a:spcAft>
              <a:buClr>
                <a:schemeClr val="accent1"/>
              </a:buClr>
              <a:buSzTx/>
              <a:buFont typeface="Arial"/>
              <a:buNone/>
              <a:tabLst/>
              <a:defRPr sz="4800" b="1" i="0">
                <a:solidFill>
                  <a:schemeClr val="bg1"/>
                </a:solidFill>
                <a:latin typeface="Arial"/>
              </a:defRPr>
            </a:lvl1pPr>
          </a:lstStyle>
          <a:p>
            <a:pPr lvl="0"/>
            <a:r>
              <a:rPr lang="en-US" smtClean="0"/>
              <a:t>Click to edit Master text styles</a:t>
            </a:r>
          </a:p>
        </p:txBody>
      </p:sp>
      <p:sp>
        <p:nvSpPr>
          <p:cNvPr id="13" name="Text Placeholder 12"/>
          <p:cNvSpPr>
            <a:spLocks noGrp="1"/>
          </p:cNvSpPr>
          <p:nvPr>
            <p:ph type="body" sz="quarter" idx="11"/>
          </p:nvPr>
        </p:nvSpPr>
        <p:spPr>
          <a:xfrm>
            <a:off x="1329128" y="2550601"/>
            <a:ext cx="6485741" cy="299184"/>
          </a:xfrm>
        </p:spPr>
        <p:txBody>
          <a:bodyPr/>
          <a:lstStyle>
            <a:lvl1pPr marL="0" indent="0" algn="ctr">
              <a:buNone/>
              <a:defRPr sz="2200" b="0" i="1">
                <a:solidFill>
                  <a:schemeClr val="tx1">
                    <a:lumMod val="20000"/>
                    <a:lumOff val="80000"/>
                  </a:schemeClr>
                </a:solidFill>
                <a:latin typeface="Arial"/>
              </a:defRPr>
            </a:lvl1pPr>
          </a:lstStyle>
          <a:p>
            <a:pPr lvl="0"/>
            <a:r>
              <a:rPr lang="en-US" smtClean="0"/>
              <a:t>Click to edit Master text styles</a:t>
            </a:r>
          </a:p>
        </p:txBody>
      </p:sp>
    </p:spTree>
    <p:extLst>
      <p:ext uri="{BB962C8B-B14F-4D97-AF65-F5344CB8AC3E}">
        <p14:creationId xmlns:p14="http://schemas.microsoft.com/office/powerpoint/2010/main" val="3029978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A59A2E-AD78-1D4D-AE70-09DC9FD7A659}"/>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1" name="Text Placeholder 10"/>
          <p:cNvSpPr>
            <a:spLocks noGrp="1"/>
          </p:cNvSpPr>
          <p:nvPr>
            <p:ph type="body" sz="quarter" idx="10"/>
          </p:nvPr>
        </p:nvSpPr>
        <p:spPr>
          <a:xfrm>
            <a:off x="1329129" y="1840674"/>
            <a:ext cx="6485741" cy="590647"/>
          </a:xfrm>
          <a:noFill/>
        </p:spPr>
        <p:txBody>
          <a:bodyPr/>
          <a:lstStyle>
            <a:lvl1pPr marL="0" marR="0" indent="0" algn="ctr" defTabSz="457200" rtl="0" eaLnBrk="1" fontAlgn="auto" latinLnBrk="0" hangingPunct="1">
              <a:lnSpc>
                <a:spcPct val="100000"/>
              </a:lnSpc>
              <a:spcBef>
                <a:spcPct val="20000"/>
              </a:spcBef>
              <a:spcAft>
                <a:spcPts val="0"/>
              </a:spcAft>
              <a:buClr>
                <a:schemeClr val="accent1"/>
              </a:buClr>
              <a:buSzTx/>
              <a:buFont typeface="Arial"/>
              <a:buNone/>
              <a:tabLst/>
              <a:defRPr sz="4800" b="1" i="0">
                <a:solidFill>
                  <a:schemeClr val="bg1"/>
                </a:solidFill>
                <a:latin typeface="Arial"/>
              </a:defRPr>
            </a:lvl1pPr>
          </a:lstStyle>
          <a:p>
            <a:pPr lvl="0"/>
            <a:r>
              <a:rPr lang="en-US" smtClean="0"/>
              <a:t>Click to edit Master text styles</a:t>
            </a:r>
          </a:p>
        </p:txBody>
      </p:sp>
      <p:sp>
        <p:nvSpPr>
          <p:cNvPr id="13" name="Text Placeholder 12"/>
          <p:cNvSpPr>
            <a:spLocks noGrp="1"/>
          </p:cNvSpPr>
          <p:nvPr>
            <p:ph type="body" sz="quarter" idx="11"/>
          </p:nvPr>
        </p:nvSpPr>
        <p:spPr>
          <a:xfrm>
            <a:off x="1329128" y="2550601"/>
            <a:ext cx="6485741" cy="299184"/>
          </a:xfrm>
        </p:spPr>
        <p:txBody>
          <a:bodyPr/>
          <a:lstStyle>
            <a:lvl1pPr marL="0" indent="0" algn="ctr">
              <a:buNone/>
              <a:defRPr sz="2200" b="0" i="1">
                <a:solidFill>
                  <a:schemeClr val="tx1">
                    <a:lumMod val="20000"/>
                    <a:lumOff val="80000"/>
                  </a:schemeClr>
                </a:solidFill>
                <a:latin typeface="Arial"/>
              </a:defRPr>
            </a:lvl1pPr>
          </a:lstStyle>
          <a:p>
            <a:pPr lvl="0"/>
            <a:r>
              <a:rPr lang="en-US" smtClean="0"/>
              <a:t>Click to 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A59A2E-AD78-1D4D-AE70-09DC9FD7A659}"/>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1" name="Text Placeholder 10"/>
          <p:cNvSpPr>
            <a:spLocks noGrp="1"/>
          </p:cNvSpPr>
          <p:nvPr>
            <p:ph type="body" sz="quarter" idx="10"/>
          </p:nvPr>
        </p:nvSpPr>
        <p:spPr>
          <a:xfrm>
            <a:off x="1329129" y="1840674"/>
            <a:ext cx="6485741" cy="590647"/>
          </a:xfrm>
          <a:noFill/>
        </p:spPr>
        <p:txBody>
          <a:bodyPr/>
          <a:lstStyle>
            <a:lvl1pPr marL="0" marR="0" indent="0" algn="ctr" defTabSz="457200" rtl="0" eaLnBrk="1" fontAlgn="auto" latinLnBrk="0" hangingPunct="1">
              <a:lnSpc>
                <a:spcPct val="100000"/>
              </a:lnSpc>
              <a:spcBef>
                <a:spcPct val="20000"/>
              </a:spcBef>
              <a:spcAft>
                <a:spcPts val="0"/>
              </a:spcAft>
              <a:buClr>
                <a:schemeClr val="accent1"/>
              </a:buClr>
              <a:buSzTx/>
              <a:buFont typeface="Arial"/>
              <a:buNone/>
              <a:tabLst/>
              <a:defRPr sz="4800" b="1" i="0">
                <a:solidFill>
                  <a:schemeClr val="bg1"/>
                </a:solidFill>
                <a:latin typeface="Arial"/>
              </a:defRPr>
            </a:lvl1pPr>
          </a:lstStyle>
          <a:p>
            <a:pPr lvl="0"/>
            <a:r>
              <a:rPr lang="en-US" smtClean="0"/>
              <a:t>Click to edit Master text styles</a:t>
            </a:r>
          </a:p>
        </p:txBody>
      </p:sp>
      <p:sp>
        <p:nvSpPr>
          <p:cNvPr id="13" name="Text Placeholder 12"/>
          <p:cNvSpPr>
            <a:spLocks noGrp="1"/>
          </p:cNvSpPr>
          <p:nvPr>
            <p:ph type="body" sz="quarter" idx="11"/>
          </p:nvPr>
        </p:nvSpPr>
        <p:spPr>
          <a:xfrm>
            <a:off x="1329128" y="2550601"/>
            <a:ext cx="6485741" cy="299184"/>
          </a:xfrm>
        </p:spPr>
        <p:txBody>
          <a:bodyPr/>
          <a:lstStyle>
            <a:lvl1pPr marL="0" indent="0" algn="ctr">
              <a:buNone/>
              <a:defRPr sz="2200" b="0" i="1">
                <a:solidFill>
                  <a:schemeClr val="tx1">
                    <a:lumMod val="20000"/>
                    <a:lumOff val="80000"/>
                  </a:schemeClr>
                </a:solidFill>
                <a:latin typeface="Arial"/>
              </a:defRPr>
            </a:lvl1pPr>
          </a:lstStyle>
          <a:p>
            <a:pPr lvl="0"/>
            <a:r>
              <a:rPr lang="en-US" smtClean="0"/>
              <a:t>Click to edit Master text styles</a:t>
            </a:r>
          </a:p>
        </p:txBody>
      </p:sp>
    </p:spTree>
    <p:extLst>
      <p:ext uri="{BB962C8B-B14F-4D97-AF65-F5344CB8AC3E}">
        <p14:creationId xmlns:p14="http://schemas.microsoft.com/office/powerpoint/2010/main" val="530276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A59A2E-AD78-1D4D-AE70-09DC9FD7A659}"/>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1" name="Text Placeholder 10"/>
          <p:cNvSpPr>
            <a:spLocks noGrp="1"/>
          </p:cNvSpPr>
          <p:nvPr>
            <p:ph type="body" sz="quarter" idx="10"/>
          </p:nvPr>
        </p:nvSpPr>
        <p:spPr>
          <a:xfrm>
            <a:off x="1329129" y="1840674"/>
            <a:ext cx="6485741" cy="590647"/>
          </a:xfrm>
          <a:noFill/>
        </p:spPr>
        <p:txBody>
          <a:bodyPr/>
          <a:lstStyle>
            <a:lvl1pPr marL="0" marR="0" indent="0" algn="ctr" defTabSz="457200" rtl="0" eaLnBrk="1" fontAlgn="auto" latinLnBrk="0" hangingPunct="1">
              <a:lnSpc>
                <a:spcPct val="100000"/>
              </a:lnSpc>
              <a:spcBef>
                <a:spcPct val="20000"/>
              </a:spcBef>
              <a:spcAft>
                <a:spcPts val="0"/>
              </a:spcAft>
              <a:buClr>
                <a:schemeClr val="accent1"/>
              </a:buClr>
              <a:buSzTx/>
              <a:buFont typeface="Arial"/>
              <a:buNone/>
              <a:tabLst/>
              <a:defRPr sz="4800" b="1" i="0">
                <a:solidFill>
                  <a:schemeClr val="bg1"/>
                </a:solidFill>
                <a:latin typeface="Arial"/>
              </a:defRPr>
            </a:lvl1pPr>
          </a:lstStyle>
          <a:p>
            <a:pPr lvl="0"/>
            <a:r>
              <a:rPr lang="en-US" smtClean="0"/>
              <a:t>Click to edit Master text styles</a:t>
            </a:r>
          </a:p>
        </p:txBody>
      </p:sp>
      <p:sp>
        <p:nvSpPr>
          <p:cNvPr id="13" name="Text Placeholder 12"/>
          <p:cNvSpPr>
            <a:spLocks noGrp="1"/>
          </p:cNvSpPr>
          <p:nvPr>
            <p:ph type="body" sz="quarter" idx="11"/>
          </p:nvPr>
        </p:nvSpPr>
        <p:spPr>
          <a:xfrm>
            <a:off x="1329128" y="2550601"/>
            <a:ext cx="6485741" cy="299184"/>
          </a:xfrm>
        </p:spPr>
        <p:txBody>
          <a:bodyPr/>
          <a:lstStyle>
            <a:lvl1pPr marL="0" indent="0" algn="ctr">
              <a:buNone/>
              <a:defRPr sz="2200" b="0" i="1">
                <a:solidFill>
                  <a:schemeClr val="tx1">
                    <a:lumMod val="20000"/>
                    <a:lumOff val="80000"/>
                  </a:schemeClr>
                </a:solidFill>
                <a:latin typeface="Arial"/>
              </a:defRPr>
            </a:lvl1pPr>
          </a:lstStyle>
          <a:p>
            <a:pPr lvl="0"/>
            <a:r>
              <a:rPr lang="en-US" smtClean="0"/>
              <a:t>Click to edit Master text styles</a:t>
            </a:r>
          </a:p>
        </p:txBody>
      </p:sp>
    </p:spTree>
    <p:extLst>
      <p:ext uri="{BB962C8B-B14F-4D97-AF65-F5344CB8AC3E}">
        <p14:creationId xmlns:p14="http://schemas.microsoft.com/office/powerpoint/2010/main" val="2423851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A59A2E-AD78-1D4D-AE70-09DC9FD7A659}"/>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1" name="Text Placeholder 10"/>
          <p:cNvSpPr>
            <a:spLocks noGrp="1"/>
          </p:cNvSpPr>
          <p:nvPr>
            <p:ph type="body" sz="quarter" idx="10"/>
          </p:nvPr>
        </p:nvSpPr>
        <p:spPr>
          <a:xfrm>
            <a:off x="1329129" y="1840674"/>
            <a:ext cx="6485741" cy="590647"/>
          </a:xfrm>
          <a:noFill/>
        </p:spPr>
        <p:txBody>
          <a:bodyPr/>
          <a:lstStyle>
            <a:lvl1pPr marL="0" marR="0" indent="0" algn="ctr" defTabSz="457200" rtl="0" eaLnBrk="1" fontAlgn="auto" latinLnBrk="0" hangingPunct="1">
              <a:lnSpc>
                <a:spcPct val="100000"/>
              </a:lnSpc>
              <a:spcBef>
                <a:spcPct val="20000"/>
              </a:spcBef>
              <a:spcAft>
                <a:spcPts val="0"/>
              </a:spcAft>
              <a:buClr>
                <a:schemeClr val="accent1"/>
              </a:buClr>
              <a:buSzTx/>
              <a:buFont typeface="Arial"/>
              <a:buNone/>
              <a:tabLst/>
              <a:defRPr sz="4800" b="1" i="0">
                <a:solidFill>
                  <a:schemeClr val="bg1"/>
                </a:solidFill>
                <a:latin typeface="Arial"/>
              </a:defRPr>
            </a:lvl1pPr>
          </a:lstStyle>
          <a:p>
            <a:pPr lvl="0"/>
            <a:r>
              <a:rPr lang="en-US" smtClean="0"/>
              <a:t>Click to edit Master text styles</a:t>
            </a:r>
          </a:p>
        </p:txBody>
      </p:sp>
      <p:sp>
        <p:nvSpPr>
          <p:cNvPr id="13" name="Text Placeholder 12"/>
          <p:cNvSpPr>
            <a:spLocks noGrp="1"/>
          </p:cNvSpPr>
          <p:nvPr>
            <p:ph type="body" sz="quarter" idx="11"/>
          </p:nvPr>
        </p:nvSpPr>
        <p:spPr>
          <a:xfrm>
            <a:off x="1329128" y="2550601"/>
            <a:ext cx="6485741" cy="299184"/>
          </a:xfrm>
        </p:spPr>
        <p:txBody>
          <a:bodyPr/>
          <a:lstStyle>
            <a:lvl1pPr marL="0" indent="0" algn="ctr">
              <a:buNone/>
              <a:defRPr sz="2200" b="0" i="1">
                <a:solidFill>
                  <a:schemeClr val="tx1">
                    <a:lumMod val="20000"/>
                    <a:lumOff val="80000"/>
                  </a:schemeClr>
                </a:solidFill>
                <a:latin typeface="Arial"/>
              </a:defRPr>
            </a:lvl1pPr>
          </a:lstStyle>
          <a:p>
            <a:pPr lvl="0"/>
            <a:r>
              <a:rPr lang="en-US" smtClean="0"/>
              <a:t>Click to edit Master text styles</a:t>
            </a:r>
          </a:p>
        </p:txBody>
      </p:sp>
    </p:spTree>
    <p:extLst>
      <p:ext uri="{BB962C8B-B14F-4D97-AF65-F5344CB8AC3E}">
        <p14:creationId xmlns:p14="http://schemas.microsoft.com/office/powerpoint/2010/main" val="3505470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A59A2E-AD78-1D4D-AE70-09DC9FD7A659}"/>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1" name="Text Placeholder 10"/>
          <p:cNvSpPr>
            <a:spLocks noGrp="1"/>
          </p:cNvSpPr>
          <p:nvPr>
            <p:ph type="body" sz="quarter" idx="10"/>
          </p:nvPr>
        </p:nvSpPr>
        <p:spPr>
          <a:xfrm>
            <a:off x="1329129" y="1840674"/>
            <a:ext cx="6485741" cy="590647"/>
          </a:xfrm>
          <a:noFill/>
        </p:spPr>
        <p:txBody>
          <a:bodyPr/>
          <a:lstStyle>
            <a:lvl1pPr marL="0" marR="0" indent="0" algn="ctr" defTabSz="457200" rtl="0" eaLnBrk="1" fontAlgn="auto" latinLnBrk="0" hangingPunct="1">
              <a:lnSpc>
                <a:spcPct val="100000"/>
              </a:lnSpc>
              <a:spcBef>
                <a:spcPct val="20000"/>
              </a:spcBef>
              <a:spcAft>
                <a:spcPts val="0"/>
              </a:spcAft>
              <a:buClr>
                <a:schemeClr val="accent1"/>
              </a:buClr>
              <a:buSzTx/>
              <a:buFont typeface="Arial"/>
              <a:buNone/>
              <a:tabLst/>
              <a:defRPr sz="4800" b="1" i="0">
                <a:solidFill>
                  <a:schemeClr val="bg1"/>
                </a:solidFill>
                <a:latin typeface="Arial"/>
              </a:defRPr>
            </a:lvl1pPr>
          </a:lstStyle>
          <a:p>
            <a:pPr lvl="0"/>
            <a:r>
              <a:rPr lang="en-US" smtClean="0"/>
              <a:t>Click to edit Master text styles</a:t>
            </a:r>
          </a:p>
        </p:txBody>
      </p:sp>
      <p:sp>
        <p:nvSpPr>
          <p:cNvPr id="13" name="Text Placeholder 12"/>
          <p:cNvSpPr>
            <a:spLocks noGrp="1"/>
          </p:cNvSpPr>
          <p:nvPr>
            <p:ph type="body" sz="quarter" idx="11"/>
          </p:nvPr>
        </p:nvSpPr>
        <p:spPr>
          <a:xfrm>
            <a:off x="1329128" y="2550601"/>
            <a:ext cx="6485741" cy="299184"/>
          </a:xfrm>
        </p:spPr>
        <p:txBody>
          <a:bodyPr/>
          <a:lstStyle>
            <a:lvl1pPr marL="0" indent="0" algn="ctr">
              <a:buNone/>
              <a:defRPr sz="2200" b="0" i="1">
                <a:solidFill>
                  <a:schemeClr val="tx1">
                    <a:lumMod val="20000"/>
                    <a:lumOff val="80000"/>
                  </a:schemeClr>
                </a:solidFill>
                <a:latin typeface="Arial"/>
              </a:defRPr>
            </a:lvl1pPr>
          </a:lstStyle>
          <a:p>
            <a:pPr lvl="0"/>
            <a:r>
              <a:rPr lang="en-US" smtClean="0"/>
              <a:t>Click to edit Master text styles</a:t>
            </a:r>
          </a:p>
        </p:txBody>
      </p:sp>
    </p:spTree>
    <p:extLst>
      <p:ext uri="{BB962C8B-B14F-4D97-AF65-F5344CB8AC3E}">
        <p14:creationId xmlns:p14="http://schemas.microsoft.com/office/powerpoint/2010/main" val="1583005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385198" y="1105784"/>
            <a:ext cx="8451773" cy="3299829"/>
          </a:xfrm>
        </p:spPr>
        <p:txBody>
          <a:bodyPr/>
          <a:lstStyle>
            <a:lvl1pPr marL="342900" indent="-342900">
              <a:lnSpc>
                <a:spcPct val="100000"/>
              </a:lnSpc>
              <a:spcBef>
                <a:spcPts val="600"/>
              </a:spcBef>
              <a:buClr>
                <a:srgbClr val="62A70F"/>
              </a:buClr>
              <a:buFont typeface="Arial" panose="020B0604020202020204" pitchFamily="34" charset="0"/>
              <a:buChar char="•"/>
              <a:defRPr sz="1850" b="0" u="none">
                <a:solidFill>
                  <a:schemeClr val="tx1"/>
                </a:solidFill>
                <a:latin typeface="Arial" panose="020B0604020202020204" pitchFamily="34" charset="0"/>
                <a:cs typeface="Arial" panose="020B0604020202020204" pitchFamily="34" charset="0"/>
              </a:defRPr>
            </a:lvl1pPr>
            <a:lvl2pPr marL="1085850" indent="-342900">
              <a:lnSpc>
                <a:spcPct val="100000"/>
              </a:lnSpc>
              <a:spcBef>
                <a:spcPts val="600"/>
              </a:spcBef>
              <a:buClr>
                <a:srgbClr val="62A70F"/>
              </a:buClr>
              <a:buFont typeface="Wingdings" panose="05000000000000000000" pitchFamily="2" charset="2"/>
              <a:buChar char="§"/>
              <a:tabLst>
                <a:tab pos="1085850" algn="l"/>
              </a:tabLst>
              <a:defRPr sz="1850">
                <a:solidFill>
                  <a:schemeClr val="tx1"/>
                </a:solidFill>
                <a:latin typeface="Arial" panose="020B0604020202020204" pitchFamily="34" charset="0"/>
                <a:cs typeface="Arial" panose="020B0604020202020204" pitchFamily="34" charset="0"/>
              </a:defRPr>
            </a:lvl2pPr>
            <a:lvl3pPr marL="1374775" indent="-342900">
              <a:lnSpc>
                <a:spcPct val="100000"/>
              </a:lnSpc>
              <a:spcBef>
                <a:spcPts val="600"/>
              </a:spcBef>
              <a:buClr>
                <a:srgbClr val="62A70F"/>
              </a:buClr>
              <a:buFont typeface="Arial" panose="020B0604020202020204" pitchFamily="34" charset="0"/>
              <a:buChar char="–"/>
              <a:defRPr sz="1850">
                <a:solidFill>
                  <a:schemeClr val="tx1"/>
                </a:solidFill>
                <a:latin typeface="Arial" panose="020B0604020202020204" pitchFamily="34" charset="0"/>
                <a:cs typeface="Arial" panose="020B0604020202020204" pitchFamily="34" charset="0"/>
              </a:defRPr>
            </a:lvl3pPr>
            <a:lvl4pPr>
              <a:lnSpc>
                <a:spcPct val="100000"/>
              </a:lnSpc>
              <a:spcBef>
                <a:spcPts val="600"/>
              </a:spcBef>
              <a:buClr>
                <a:srgbClr val="62A70F"/>
              </a:buClr>
              <a:defRPr sz="1850">
                <a:solidFill>
                  <a:schemeClr val="tx1"/>
                </a:solidFill>
                <a:latin typeface="Arial" panose="020B0604020202020204" pitchFamily="34" charset="0"/>
                <a:cs typeface="Arial" panose="020B0604020202020204" pitchFamily="34" charset="0"/>
              </a:defRPr>
            </a:lvl4pPr>
            <a:lvl5pPr>
              <a:lnSpc>
                <a:spcPct val="100000"/>
              </a:lnSpc>
              <a:spcBef>
                <a:spcPts val="600"/>
              </a:spcBef>
              <a:buClr>
                <a:srgbClr val="62A70F"/>
              </a:buClr>
              <a:defRPr sz="185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	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322675" y="279292"/>
            <a:ext cx="8451773" cy="619477"/>
          </a:xfrm>
          <a:prstGeom prst="rect">
            <a:avLst/>
          </a:prstGeom>
        </p:spPr>
        <p:txBody>
          <a:bodyPr vert="horz" lIns="0" tIns="0" rIns="0" bIns="0"/>
          <a:lstStyle>
            <a:lvl1pPr algn="l">
              <a:defRPr sz="3200" b="1">
                <a:solidFill>
                  <a:srgbClr val="54565B"/>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75208513"/>
      </p:ext>
    </p:extLst>
  </p:cSld>
  <p:clrMapOvr>
    <a:masterClrMapping/>
  </p:clrMapOvr>
  <p:timing>
    <p:tnLst>
      <p:par>
        <p:cTn id="1" dur="indefinite" restart="never" nodeType="tmRoot"/>
      </p:par>
    </p:tnLst>
  </p:timing>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image" Target="../media/image1.jpg"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46508" y="1054482"/>
            <a:ext cx="8450262" cy="350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 name="Title Placeholder 2"/>
          <p:cNvSpPr>
            <a:spLocks noGrp="1"/>
          </p:cNvSpPr>
          <p:nvPr>
            <p:ph type="title"/>
          </p:nvPr>
        </p:nvSpPr>
        <p:spPr>
          <a:xfrm>
            <a:off x="346508" y="333760"/>
            <a:ext cx="8450262" cy="514032"/>
          </a:xfrm>
          <a:prstGeom prst="rect">
            <a:avLst/>
          </a:prstGeom>
        </p:spPr>
        <p:txBody>
          <a:bodyPr vert="horz" lIns="0" tIns="0" rIns="0" bIns="0" rtlCol="0" anchor="t" anchorCtr="0">
            <a:normAutofit/>
          </a:bodyPr>
          <a:lstStyle/>
          <a:p>
            <a:r>
              <a:rPr lang="en-US" smtClean="0"/>
              <a:t>Click to edit Master title style</a:t>
            </a:r>
            <a:endParaRPr lang="en-US" dirty="0"/>
          </a:p>
        </p:txBody>
      </p:sp>
      <p:cxnSp>
        <p:nvCxnSpPr>
          <p:cNvPr id="4" name="Straight Connector 3">
            <a:extLst>
              <a:ext uri="{FF2B5EF4-FFF2-40B4-BE49-F238E27FC236}">
                <a16:creationId xmlns:a16="http://schemas.microsoft.com/office/drawing/2014/main" id="{8504A80C-BFC0-EE4B-ACDC-7A4E1BBA24C5}"/>
              </a:ext>
            </a:extLst>
          </p:cNvPr>
          <p:cNvCxnSpPr/>
          <p:nvPr/>
        </p:nvCxnSpPr>
        <p:spPr>
          <a:xfrm>
            <a:off x="0" y="967568"/>
            <a:ext cx="5879805" cy="0"/>
          </a:xfrm>
          <a:prstGeom prst="line">
            <a:avLst/>
          </a:prstGeom>
          <a:ln>
            <a:solidFill>
              <a:srgbClr val="007582"/>
            </a:solidFill>
          </a:ln>
          <a:effectLst/>
        </p:spPr>
        <p:style>
          <a:lnRef idx="2">
            <a:schemeClr val="dk1"/>
          </a:lnRef>
          <a:fillRef idx="0">
            <a:schemeClr val="dk1"/>
          </a:fillRef>
          <a:effectRef idx="1">
            <a:schemeClr val="dk1"/>
          </a:effectRef>
          <a:fontRef idx="minor">
            <a:schemeClr val="tx1"/>
          </a:fontRef>
        </p:style>
      </p:cxnSp>
      <p:sp>
        <p:nvSpPr>
          <p:cNvPr id="6" name="Rectangle 5"/>
          <p:cNvSpPr/>
          <p:nvPr userDrawn="1"/>
        </p:nvSpPr>
        <p:spPr>
          <a:xfrm>
            <a:off x="7971692" y="4829907"/>
            <a:ext cx="825078" cy="19896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fld id="{5159EBB6-4DD1-4E61-B6EF-0A6D55C200FA}" type="slidenum">
              <a:rPr lang="en-US" sz="900" smtClean="0">
                <a:solidFill>
                  <a:schemeClr val="tx1"/>
                </a:solidFill>
              </a:rPr>
              <a:pPr algn="r"/>
              <a:t>‹#›</a:t>
            </a:fld>
            <a:endParaRPr lang="en-US" sz="9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95" r:id="rId1"/>
    <p:sldLayoutId id="2147483700" r:id="rId2"/>
    <p:sldLayoutId id="2147483702" r:id="rId3"/>
    <p:sldLayoutId id="2147483699" r:id="rId4"/>
    <p:sldLayoutId id="2147483703" r:id="rId5"/>
    <p:sldLayoutId id="2147483704" r:id="rId6"/>
    <p:sldLayoutId id="2147483705" r:id="rId7"/>
    <p:sldLayoutId id="2147483706" r:id="rId8"/>
    <p:sldLayoutId id="2147483698" r:id="rId9"/>
    <p:sldLayoutId id="2147483694" r:id="rId10"/>
    <p:sldLayoutId id="2147483707" r:id="rId11"/>
  </p:sldLayoutIdLst>
  <p:timing>
    <p:tnLst>
      <p:par>
        <p:cTn id="1" dur="indefinite" restart="never" nodeType="tmRoot"/>
      </p:par>
    </p:tnLst>
  </p:timing>
  <p:hf hdr="0" dt="0"/>
  <p:txStyles>
    <p:titleStyle>
      <a:lvl1pPr algn="l" defTabSz="457200" rtl="0" eaLnBrk="1" fontAlgn="base" hangingPunct="1">
        <a:spcBef>
          <a:spcPct val="0"/>
        </a:spcBef>
        <a:spcAft>
          <a:spcPct val="0"/>
        </a:spcAft>
        <a:defRPr sz="3200" b="1" kern="1200">
          <a:solidFill>
            <a:srgbClr val="54565B"/>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rgbClr val="62A70F"/>
        </a:buClr>
        <a:buFont typeface="Arial" charset="0"/>
        <a:buChar char="•"/>
        <a:defRPr sz="2000" kern="1200">
          <a:solidFill>
            <a:schemeClr val="tx1"/>
          </a:solidFill>
          <a:latin typeface="Arial" charset="0"/>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62A70F"/>
        </a:buClr>
        <a:buFont typeface="Arial" charset="0"/>
        <a:buChar char="•"/>
        <a:defRPr sz="2000" kern="1200">
          <a:solidFill>
            <a:schemeClr val="tx1"/>
          </a:solidFill>
          <a:latin typeface="Arial" charset="0"/>
          <a:ea typeface="ＭＳ Ｐゴシック" charset="0"/>
          <a:cs typeface="+mn-cs"/>
        </a:defRPr>
      </a:lvl2pPr>
      <a:lvl3pPr marL="1143000" indent="-228600" algn="l" defTabSz="457200" rtl="0" eaLnBrk="1" fontAlgn="base" hangingPunct="1">
        <a:spcBef>
          <a:spcPct val="20000"/>
        </a:spcBef>
        <a:spcAft>
          <a:spcPct val="0"/>
        </a:spcAft>
        <a:buClr>
          <a:srgbClr val="62A70F"/>
        </a:buClr>
        <a:buFont typeface="Arial" panose="020B0604020202020204" pitchFamily="34" charset="0"/>
        <a:buChar char="•"/>
        <a:defRPr sz="2000" kern="1200">
          <a:solidFill>
            <a:schemeClr val="tx1"/>
          </a:solidFill>
          <a:latin typeface="Arial" charset="0"/>
          <a:ea typeface="ＭＳ Ｐゴシック" charset="0"/>
          <a:cs typeface="+mn-cs"/>
        </a:defRPr>
      </a:lvl3pPr>
      <a:lvl4pPr marL="1600200" indent="-228600" algn="l" defTabSz="457200" rtl="0" eaLnBrk="1" fontAlgn="base" hangingPunct="1">
        <a:spcBef>
          <a:spcPct val="20000"/>
        </a:spcBef>
        <a:spcAft>
          <a:spcPct val="0"/>
        </a:spcAft>
        <a:buClr>
          <a:srgbClr val="62A70F"/>
        </a:buClr>
        <a:buFont typeface="Arial" charset="0"/>
        <a:buChar char="•"/>
        <a:defRPr sz="2000" kern="1200">
          <a:solidFill>
            <a:schemeClr val="tx1"/>
          </a:solidFill>
          <a:latin typeface="Arial" charset="0"/>
          <a:ea typeface="ＭＳ Ｐゴシック" charset="0"/>
          <a:cs typeface="+mn-cs"/>
        </a:defRPr>
      </a:lvl4pPr>
      <a:lvl5pPr marL="2057400" indent="-228600" algn="l" defTabSz="457200" rtl="0" eaLnBrk="1" fontAlgn="base" hangingPunct="1">
        <a:spcBef>
          <a:spcPct val="20000"/>
        </a:spcBef>
        <a:spcAft>
          <a:spcPct val="0"/>
        </a:spcAft>
        <a:buClr>
          <a:srgbClr val="62A70F"/>
        </a:buClr>
        <a:buFont typeface="Arial" charset="0"/>
        <a:buChar char="•"/>
        <a:defRPr sz="2000" kern="1200">
          <a:solidFill>
            <a:schemeClr val="tx1"/>
          </a:solidFill>
          <a:latin typeface="Arial"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11.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12.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13.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14.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15.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16.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17.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18.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19.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0.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21.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22.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23.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24.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25.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26.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27.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28.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29.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3.xml.rels>&#65279;<?xml version="1.0" encoding="UTF-8" standalone="yes"?>
<Relationships xmlns="http://schemas.openxmlformats.org/package/2006/relationships">
  <Relationship Id="rId3" Type="http://schemas.openxmlformats.org/officeDocument/2006/relationships/image" Target="../media/image11.png" />
  <Relationship Id="rId2" Type="http://schemas.openxmlformats.org/officeDocument/2006/relationships/hyperlink" Target="mailto:michael.callahan@kattenlaw.com" TargetMode="External" />
  <Relationship Id="rId1" Type="http://schemas.openxmlformats.org/officeDocument/2006/relationships/slideLayout" Target="../slideLayouts/slideLayout9.xml" />
</Relationships>
</file>

<file path=ppt/slides/_rels/slide30.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31.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32.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33.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34.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35.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36.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37.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38.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39.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4.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40.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41.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42.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43.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44.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45.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46.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47.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48.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49.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5.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50.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51.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6.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7.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8.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_rels/slide9.xml.rels>&#65279;<?xml version="1.0" encoding="UTF-8" standalone="yes"?>
<Relationships xmlns="http://schemas.openxmlformats.org/package/2006/relationships">
  <Relationship Id="rId1" Type="http://schemas.openxmlformats.org/officeDocument/2006/relationships/slideLayout" Target="../slideLayouts/slideLayout9.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339" y="4798646"/>
            <a:ext cx="695570" cy="28916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800" dirty="0" smtClean="0">
                <a:ln w="0"/>
                <a:solidFill>
                  <a:schemeClr val="tx1"/>
                </a:solidFill>
              </a:rPr>
              <a:t>134061637</a:t>
            </a:r>
            <a:endParaRPr lang="en-US" sz="800" dirty="0">
              <a:ln w="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198" y="1015814"/>
            <a:ext cx="8451773" cy="3614708"/>
          </a:xfrm>
        </p:spPr>
        <p:txBody>
          <a:bodyPr/>
          <a:lstStyle/>
          <a:p>
            <a:pPr lvl="1"/>
            <a:r>
              <a:rPr lang="en-US" dirty="0"/>
              <a:t>The practitioner is privileged at the distant site </a:t>
            </a:r>
            <a:r>
              <a:rPr lang="en-US" dirty="0" smtClean="0"/>
              <a:t>for services </a:t>
            </a:r>
            <a:r>
              <a:rPr lang="en-US" dirty="0"/>
              <a:t>to be provided </a:t>
            </a:r>
            <a:r>
              <a:rPr lang="en-US" dirty="0" smtClean="0"/>
              <a:t>at </a:t>
            </a:r>
            <a:r>
              <a:rPr lang="en-US" dirty="0"/>
              <a:t>the originating site;</a:t>
            </a:r>
          </a:p>
          <a:p>
            <a:pPr lvl="1"/>
            <a:r>
              <a:rPr lang="en-US" dirty="0" smtClean="0"/>
              <a:t>The distant site provides the originating site with the current list  of license independent practitioner’s privileges;</a:t>
            </a:r>
          </a:p>
          <a:p>
            <a:pPr lvl="1"/>
            <a:r>
              <a:rPr lang="en-US" dirty="0" smtClean="0"/>
              <a:t>The originating site provides to the distant site information relating to the practitioner’s quality of care, treatment, and services including adverse outcomes, several events and patients’ complaint.  </a:t>
            </a:r>
          </a:p>
          <a:p>
            <a:pPr lvl="1"/>
            <a:r>
              <a:rPr lang="en-US" dirty="0" smtClean="0"/>
              <a:t>The distant site also must provide this information to the originating site.</a:t>
            </a:r>
          </a:p>
          <a:p>
            <a:pPr>
              <a:spcBef>
                <a:spcPts val="300"/>
              </a:spcBef>
            </a:pPr>
            <a:r>
              <a:rPr lang="en-US" dirty="0" smtClean="0"/>
              <a:t>As long as the standards are met, the hospital, the MEC and Board Directors may reasonably rely on the credentialing privileging decisions of the Teleradiology group.  </a:t>
            </a:r>
          </a:p>
          <a:p>
            <a:endParaRPr lang="en-US" dirty="0"/>
          </a:p>
        </p:txBody>
      </p:sp>
      <p:sp>
        <p:nvSpPr>
          <p:cNvPr id="3" name="Title 2"/>
          <p:cNvSpPr>
            <a:spLocks noGrp="1"/>
          </p:cNvSpPr>
          <p:nvPr>
            <p:ph type="title"/>
          </p:nvPr>
        </p:nvSpPr>
        <p:spPr/>
        <p:txBody>
          <a:bodyPr/>
          <a:lstStyle/>
          <a:p>
            <a:r>
              <a:rPr lang="en-US" dirty="0" smtClean="0"/>
              <a:t> Most Difficult MSP Questions</a:t>
            </a:r>
            <a:endParaRPr lang="en-US" dirty="0"/>
          </a:p>
        </p:txBody>
      </p:sp>
    </p:spTree>
    <p:extLst>
      <p:ext uri="{BB962C8B-B14F-4D97-AF65-F5344CB8AC3E}">
        <p14:creationId xmlns:p14="http://schemas.microsoft.com/office/powerpoint/2010/main" val="4095250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198" y="1105784"/>
            <a:ext cx="8451773" cy="3544370"/>
          </a:xfrm>
        </p:spPr>
        <p:txBody>
          <a:bodyPr/>
          <a:lstStyle/>
          <a:p>
            <a:pPr marL="0" indent="0">
              <a:buNone/>
            </a:pPr>
            <a:r>
              <a:rPr lang="en-US" b="1" u="sng" dirty="0" smtClean="0"/>
              <a:t>Question No. 3</a:t>
            </a:r>
          </a:p>
          <a:p>
            <a:r>
              <a:rPr lang="en-US" dirty="0" smtClean="0"/>
              <a:t>We have an agreement for medical staff services with a hospital in our network that employees the medical staff. There was a term created called an "Expanded Affiliate" and this term described a clinician that was employed by the larger hospital for greater than 180 days and wanted to apply for membership and privileges at one of the other hospitals in the network. The hospital receives a mini-version of the full credentials file that includes a CV (usually from the time they applied to large hospital and not current), a recommendation from the chief of services, a picture of the applicant and the department they work in, and their current credentials. We do not receive PSV of Education, Recent References, NYS required insurance verification, and other items. Is this ever an acceptable practice/process?</a:t>
            </a:r>
            <a:endParaRPr lang="en-US" dirty="0"/>
          </a:p>
        </p:txBody>
      </p:sp>
      <p:sp>
        <p:nvSpPr>
          <p:cNvPr id="3" name="Title 2"/>
          <p:cNvSpPr>
            <a:spLocks noGrp="1"/>
          </p:cNvSpPr>
          <p:nvPr>
            <p:ph type="title"/>
          </p:nvPr>
        </p:nvSpPr>
        <p:spPr/>
        <p:txBody>
          <a:bodyPr/>
          <a:lstStyle/>
          <a:p>
            <a:r>
              <a:rPr lang="en-US" dirty="0" smtClean="0"/>
              <a:t> Most Difficult MSP Questions</a:t>
            </a:r>
            <a:endParaRPr lang="en-US" dirty="0"/>
          </a:p>
        </p:txBody>
      </p:sp>
    </p:spTree>
    <p:extLst>
      <p:ext uri="{BB962C8B-B14F-4D97-AF65-F5344CB8AC3E}">
        <p14:creationId xmlns:p14="http://schemas.microsoft.com/office/powerpoint/2010/main" val="811358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198" y="1105784"/>
            <a:ext cx="8451773" cy="3544370"/>
          </a:xfrm>
        </p:spPr>
        <p:txBody>
          <a:bodyPr/>
          <a:lstStyle/>
          <a:p>
            <a:pPr marL="0" indent="0">
              <a:buNone/>
            </a:pPr>
            <a:r>
              <a:rPr lang="en-US" b="1" u="sng" dirty="0" smtClean="0"/>
              <a:t>Response</a:t>
            </a:r>
            <a:r>
              <a:rPr lang="en-US" b="1" dirty="0" smtClean="0"/>
              <a:t>:</a:t>
            </a:r>
          </a:p>
          <a:p>
            <a:pPr lvl="0"/>
            <a:r>
              <a:rPr lang="en-US" dirty="0"/>
              <a:t>While I can appreciate the </a:t>
            </a:r>
            <a:r>
              <a:rPr lang="en-US" dirty="0" smtClean="0"/>
              <a:t>network's interest </a:t>
            </a:r>
            <a:r>
              <a:rPr lang="en-US" dirty="0"/>
              <a:t>in trying to efficiently “onboard” </a:t>
            </a:r>
            <a:r>
              <a:rPr lang="en-US" dirty="0" smtClean="0"/>
              <a:t>a physician </a:t>
            </a:r>
            <a:r>
              <a:rPr lang="en-US" dirty="0"/>
              <a:t>employed by one hospital in its </a:t>
            </a:r>
            <a:r>
              <a:rPr lang="en-US" dirty="0" smtClean="0"/>
              <a:t>network to </a:t>
            </a:r>
            <a:r>
              <a:rPr lang="en-US" dirty="0"/>
              <a:t>obtain membership and clinical privileges at </a:t>
            </a:r>
            <a:r>
              <a:rPr lang="en-US" dirty="0" smtClean="0"/>
              <a:t>another network facility</a:t>
            </a:r>
            <a:r>
              <a:rPr lang="en-US" dirty="0"/>
              <a:t>, I believe the practice described in this question raises both accreditation and potential liability issues.</a:t>
            </a:r>
          </a:p>
          <a:p>
            <a:pPr lvl="0"/>
            <a:r>
              <a:rPr lang="en-US" dirty="0"/>
              <a:t>I </a:t>
            </a:r>
            <a:r>
              <a:rPr lang="en-US" dirty="0" smtClean="0"/>
              <a:t>am assuming </a:t>
            </a:r>
            <a:r>
              <a:rPr lang="en-US" dirty="0"/>
              <a:t>that the system does not have a single unified medical staff.</a:t>
            </a:r>
          </a:p>
          <a:p>
            <a:pPr lvl="0"/>
            <a:r>
              <a:rPr lang="en-US" dirty="0"/>
              <a:t>Under Joint Commission’s standards, every hospital with a CCN must collect data for FPPE relating a practitioner’s performance within its own hospital although it can be supplemented with information for another system hospital</a:t>
            </a:r>
            <a:r>
              <a:rPr lang="en-US" dirty="0" smtClean="0"/>
              <a:t>. It would not be acceptable to simply add this physician as a new member of the medical staff without applying this FPPE requirement.</a:t>
            </a:r>
            <a:endParaRPr lang="en-US" dirty="0"/>
          </a:p>
          <a:p>
            <a:endParaRPr lang="en-US" b="1" u="sng" dirty="0" smtClean="0"/>
          </a:p>
        </p:txBody>
      </p:sp>
      <p:sp>
        <p:nvSpPr>
          <p:cNvPr id="3" name="Title 2"/>
          <p:cNvSpPr>
            <a:spLocks noGrp="1"/>
          </p:cNvSpPr>
          <p:nvPr>
            <p:ph type="title"/>
          </p:nvPr>
        </p:nvSpPr>
        <p:spPr/>
        <p:txBody>
          <a:bodyPr/>
          <a:lstStyle/>
          <a:p>
            <a:r>
              <a:rPr lang="en-US" dirty="0" smtClean="0"/>
              <a:t> Most Difficult MSP Questions</a:t>
            </a:r>
            <a:endParaRPr lang="en-US" dirty="0"/>
          </a:p>
        </p:txBody>
      </p:sp>
    </p:spTree>
    <p:extLst>
      <p:ext uri="{BB962C8B-B14F-4D97-AF65-F5344CB8AC3E}">
        <p14:creationId xmlns:p14="http://schemas.microsoft.com/office/powerpoint/2010/main" val="2138659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198" y="1105784"/>
            <a:ext cx="8451773" cy="3544370"/>
          </a:xfrm>
        </p:spPr>
        <p:txBody>
          <a:bodyPr/>
          <a:lstStyle/>
          <a:p>
            <a:r>
              <a:rPr lang="en-US" dirty="0" smtClean="0"/>
              <a:t>In </a:t>
            </a:r>
            <a:r>
              <a:rPr lang="en-US" dirty="0"/>
              <a:t>many systems, the credentialing and privileging criteria </a:t>
            </a:r>
            <a:r>
              <a:rPr lang="en-US" dirty="0" smtClean="0"/>
              <a:t>are not </a:t>
            </a:r>
            <a:r>
              <a:rPr lang="en-US" dirty="0"/>
              <a:t>necessarily the same.  Although, the question </a:t>
            </a:r>
            <a:r>
              <a:rPr lang="en-US" dirty="0" smtClean="0"/>
              <a:t>seems </a:t>
            </a:r>
            <a:r>
              <a:rPr lang="en-US" dirty="0"/>
              <a:t>to imply that the larger hospital may have more detailed criteria such that the physician would meet the standards for both, this is not always the case.  </a:t>
            </a:r>
          </a:p>
          <a:p>
            <a:pPr lvl="0"/>
            <a:r>
              <a:rPr lang="en-US" dirty="0"/>
              <a:t>It is not clear whether the system utilizes a CVO or other centralized credentialing process.  If it does, then its collection </a:t>
            </a:r>
            <a:r>
              <a:rPr lang="en-US" dirty="0" smtClean="0"/>
              <a:t>of </a:t>
            </a:r>
            <a:r>
              <a:rPr lang="en-US" dirty="0"/>
              <a:t>primary source verification from approved sources or from its own sources could be sufficient but should be verified if only sending a </a:t>
            </a:r>
            <a:r>
              <a:rPr lang="en-US" dirty="0" smtClean="0"/>
              <a:t>“mini-version of </a:t>
            </a:r>
            <a:r>
              <a:rPr lang="en-US" dirty="0"/>
              <a:t>the full credential </a:t>
            </a:r>
            <a:r>
              <a:rPr lang="en-US" dirty="0" smtClean="0"/>
              <a:t>file”.  Why the </a:t>
            </a:r>
            <a:r>
              <a:rPr lang="en-US" dirty="0"/>
              <a:t>full file is not being sent is somewhat confusing.  </a:t>
            </a:r>
          </a:p>
          <a:p>
            <a:endParaRPr lang="en-US" b="1" u="sng" dirty="0" smtClean="0"/>
          </a:p>
        </p:txBody>
      </p:sp>
      <p:sp>
        <p:nvSpPr>
          <p:cNvPr id="3" name="Title 2"/>
          <p:cNvSpPr>
            <a:spLocks noGrp="1"/>
          </p:cNvSpPr>
          <p:nvPr>
            <p:ph type="title"/>
          </p:nvPr>
        </p:nvSpPr>
        <p:spPr/>
        <p:txBody>
          <a:bodyPr/>
          <a:lstStyle/>
          <a:p>
            <a:r>
              <a:rPr lang="en-US" dirty="0" smtClean="0"/>
              <a:t> Most Difficult MSP Questions</a:t>
            </a:r>
            <a:endParaRPr lang="en-US" dirty="0"/>
          </a:p>
        </p:txBody>
      </p:sp>
    </p:spTree>
    <p:extLst>
      <p:ext uri="{BB962C8B-B14F-4D97-AF65-F5344CB8AC3E}">
        <p14:creationId xmlns:p14="http://schemas.microsoft.com/office/powerpoint/2010/main" val="2791045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198" y="1105784"/>
            <a:ext cx="8451773" cy="3544370"/>
          </a:xfrm>
        </p:spPr>
        <p:txBody>
          <a:bodyPr/>
          <a:lstStyle/>
          <a:p>
            <a:pPr lvl="0"/>
            <a:r>
              <a:rPr lang="en-US" dirty="0" smtClean="0"/>
              <a:t>If </a:t>
            </a:r>
            <a:r>
              <a:rPr lang="en-US" dirty="0"/>
              <a:t>there is no </a:t>
            </a:r>
            <a:r>
              <a:rPr lang="en-US" dirty="0" smtClean="0"/>
              <a:t>CVO </a:t>
            </a:r>
            <a:r>
              <a:rPr lang="en-US" dirty="0"/>
              <a:t>or similar centralized credentialing process through a system-wide </a:t>
            </a:r>
            <a:r>
              <a:rPr lang="en-US" dirty="0" smtClean="0"/>
              <a:t>credentials </a:t>
            </a:r>
            <a:r>
              <a:rPr lang="en-US" dirty="0"/>
              <a:t>committee, it is my opinion that the process being utilized is likely not compliance with the </a:t>
            </a:r>
            <a:r>
              <a:rPr lang="en-US" dirty="0" smtClean="0"/>
              <a:t>accreditation standards</a:t>
            </a:r>
            <a:r>
              <a:rPr lang="en-US" dirty="0"/>
              <a:t>. </a:t>
            </a:r>
            <a:endParaRPr lang="en-US" dirty="0" smtClean="0"/>
          </a:p>
          <a:p>
            <a:r>
              <a:rPr lang="en-US" dirty="0"/>
              <a:t>It is </a:t>
            </a:r>
            <a:r>
              <a:rPr lang="en-US" dirty="0" smtClean="0"/>
              <a:t>unclear </a:t>
            </a:r>
            <a:r>
              <a:rPr lang="en-US" dirty="0"/>
              <a:t>whether the hospital would be receiving other information that typically would be requested concerning issues about current competency, behavior issues, etc.  Moreover, it is </a:t>
            </a:r>
            <a:r>
              <a:rPr lang="en-US" dirty="0" smtClean="0"/>
              <a:t>also unclear as to the </a:t>
            </a:r>
            <a:r>
              <a:rPr lang="en-US" dirty="0"/>
              <a:t>time gap between </a:t>
            </a:r>
            <a:r>
              <a:rPr lang="en-US" dirty="0" smtClean="0"/>
              <a:t>when the physician's membership </a:t>
            </a:r>
            <a:r>
              <a:rPr lang="en-US" dirty="0"/>
              <a:t>and clinical privileges at the larger hospital </a:t>
            </a:r>
            <a:r>
              <a:rPr lang="en-US" dirty="0" smtClean="0"/>
              <a:t>were granted and when he becomes an “Expanded Affiliate" at the other hospital.</a:t>
            </a:r>
            <a:endParaRPr lang="en-US" dirty="0"/>
          </a:p>
          <a:p>
            <a:pPr lvl="0"/>
            <a:endParaRPr lang="en-US" dirty="0"/>
          </a:p>
          <a:p>
            <a:endParaRPr lang="en-US" b="1" u="sng" dirty="0" smtClean="0"/>
          </a:p>
        </p:txBody>
      </p:sp>
      <p:sp>
        <p:nvSpPr>
          <p:cNvPr id="3" name="Title 2"/>
          <p:cNvSpPr>
            <a:spLocks noGrp="1"/>
          </p:cNvSpPr>
          <p:nvPr>
            <p:ph type="title"/>
          </p:nvPr>
        </p:nvSpPr>
        <p:spPr/>
        <p:txBody>
          <a:bodyPr/>
          <a:lstStyle/>
          <a:p>
            <a:r>
              <a:rPr lang="en-US" dirty="0" smtClean="0"/>
              <a:t> Most Difficult MSP Questions</a:t>
            </a:r>
            <a:endParaRPr lang="en-US" dirty="0"/>
          </a:p>
        </p:txBody>
      </p:sp>
    </p:spTree>
    <p:extLst>
      <p:ext uri="{BB962C8B-B14F-4D97-AF65-F5344CB8AC3E}">
        <p14:creationId xmlns:p14="http://schemas.microsoft.com/office/powerpoint/2010/main" val="3631339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u="sng" dirty="0" smtClean="0"/>
              <a:t>Question No. 4</a:t>
            </a:r>
          </a:p>
          <a:p>
            <a:r>
              <a:rPr lang="en-US" dirty="0" smtClean="0"/>
              <a:t>What is needed for a network to share quality data among hospitals? Departmental committee meetings and peer review is done at the larger hospital. They review cases from across the network, however, the site specific information is not shared with the site. I think this is due to a fear of discoverability of the information once shared. How can this information be shared and remain confidential and protected?</a:t>
            </a:r>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 </a:t>
            </a:r>
            <a:r>
              <a:rPr lang="en-US" dirty="0"/>
              <a:t>Most Difficult MSP Questions</a:t>
            </a:r>
          </a:p>
        </p:txBody>
      </p:sp>
    </p:spTree>
    <p:extLst>
      <p:ext uri="{BB962C8B-B14F-4D97-AF65-F5344CB8AC3E}">
        <p14:creationId xmlns:p14="http://schemas.microsoft.com/office/powerpoint/2010/main" val="811358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u="sng" dirty="0" smtClean="0"/>
              <a:t>Response</a:t>
            </a:r>
            <a:r>
              <a:rPr lang="en-US" b="1" dirty="0" smtClean="0"/>
              <a:t>:</a:t>
            </a:r>
            <a:endParaRPr lang="en-US" b="1" u="sng" dirty="0" smtClean="0"/>
          </a:p>
          <a:p>
            <a:pPr lvl="0"/>
            <a:r>
              <a:rPr lang="en-US" dirty="0" smtClean="0"/>
              <a:t>The answer depends on what actual information the network is seeking to share with all of its system facilities and hospitals.  The answer also depends on whether the hospital is seeking privilege protections under state and/or federal law.  The scope of privilege protections and how the information can or cannot be shared is very different from state to state.</a:t>
            </a:r>
          </a:p>
          <a:p>
            <a:pPr lvl="0"/>
            <a:r>
              <a:rPr lang="en-US" dirty="0" smtClean="0"/>
              <a:t>The </a:t>
            </a:r>
            <a:r>
              <a:rPr lang="en-US" dirty="0"/>
              <a:t>privileged protections, however, under the Patient’s Safety and Quality Improvement Act of 2005 </a:t>
            </a:r>
            <a:r>
              <a:rPr lang="en-US" dirty="0" smtClean="0"/>
              <a:t>are typically </a:t>
            </a:r>
            <a:r>
              <a:rPr lang="en-US" dirty="0"/>
              <a:t>broader and would allow for the sharing of quality data, </a:t>
            </a:r>
            <a:r>
              <a:rPr lang="en-US" dirty="0" smtClean="0"/>
              <a:t>peer review </a:t>
            </a:r>
            <a:r>
              <a:rPr lang="en-US" dirty="0"/>
              <a:t>and related information among “affiliated providers” within a hospital network without the fear of waving the privilege </a:t>
            </a:r>
            <a:r>
              <a:rPr lang="en-US" dirty="0" smtClean="0"/>
              <a:t>protections.  </a:t>
            </a:r>
            <a:endParaRPr lang="en-US" dirty="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 </a:t>
            </a:r>
            <a:r>
              <a:rPr lang="en-US" dirty="0"/>
              <a:t>Most Difficult MSP Questions</a:t>
            </a:r>
          </a:p>
        </p:txBody>
      </p:sp>
    </p:spTree>
    <p:extLst>
      <p:ext uri="{BB962C8B-B14F-4D97-AF65-F5344CB8AC3E}">
        <p14:creationId xmlns:p14="http://schemas.microsoft.com/office/powerpoint/2010/main" val="463657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However</a:t>
            </a:r>
            <a:r>
              <a:rPr lang="en-US" dirty="0"/>
              <a:t>, if the “quality data” is the </a:t>
            </a:r>
            <a:r>
              <a:rPr lang="en-US" dirty="0" smtClean="0"/>
              <a:t>de-identified </a:t>
            </a:r>
            <a:r>
              <a:rPr lang="en-US" dirty="0"/>
              <a:t>so is not to indicate either the hospital or the physician and is simply “data” as opposed to a </a:t>
            </a:r>
            <a:r>
              <a:rPr lang="en-US" dirty="0" smtClean="0"/>
              <a:t>peer review </a:t>
            </a:r>
            <a:r>
              <a:rPr lang="en-US" dirty="0"/>
              <a:t>analysis, RCA or other similar </a:t>
            </a:r>
            <a:r>
              <a:rPr lang="en-US" dirty="0" smtClean="0"/>
              <a:t>information, the </a:t>
            </a:r>
            <a:r>
              <a:rPr lang="en-US" dirty="0"/>
              <a:t>concern about the discoverability is </a:t>
            </a:r>
            <a:r>
              <a:rPr lang="en-US" dirty="0" smtClean="0"/>
              <a:t>lessened because </a:t>
            </a:r>
            <a:r>
              <a:rPr lang="en-US" dirty="0"/>
              <a:t>the information will not be that specific or likely to provide a plaintiff or other person much information relating to a specific adverse event. </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a:t>Most Difficult MSP Questions</a:t>
            </a:r>
          </a:p>
        </p:txBody>
      </p:sp>
    </p:spTree>
    <p:extLst>
      <p:ext uri="{BB962C8B-B14F-4D97-AF65-F5344CB8AC3E}">
        <p14:creationId xmlns:p14="http://schemas.microsoft.com/office/powerpoint/2010/main" val="2175419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198" y="1035446"/>
            <a:ext cx="8451773" cy="3677231"/>
          </a:xfrm>
        </p:spPr>
        <p:txBody>
          <a:bodyPr/>
          <a:lstStyle/>
          <a:p>
            <a:pPr marL="0" indent="0">
              <a:buNone/>
            </a:pPr>
            <a:r>
              <a:rPr lang="en-US" b="1" u="sng" dirty="0" smtClean="0"/>
              <a:t>Question No. 5</a:t>
            </a:r>
          </a:p>
          <a:p>
            <a:r>
              <a:rPr lang="en-US" dirty="0" smtClean="0"/>
              <a:t>How do we make peer review about improving patient care rather than feeling punitive and putting providers in a defensive position?</a:t>
            </a:r>
          </a:p>
          <a:p>
            <a:pPr marL="0" indent="0">
              <a:buNone/>
            </a:pPr>
            <a:r>
              <a:rPr lang="en-US" b="1" u="sng" dirty="0" smtClean="0"/>
              <a:t>Response</a:t>
            </a:r>
            <a:r>
              <a:rPr lang="en-US" b="1" dirty="0" smtClean="0"/>
              <a:t>:</a:t>
            </a:r>
          </a:p>
          <a:p>
            <a:pPr lvl="0"/>
            <a:r>
              <a:rPr lang="en-US" dirty="0" smtClean="0"/>
              <a:t>Many </a:t>
            </a:r>
            <a:r>
              <a:rPr lang="en-US" dirty="0"/>
              <a:t>hospitals and medical staffs have moved towards what is called a “just culture” approach to peer review which </a:t>
            </a:r>
            <a:r>
              <a:rPr lang="en-US" dirty="0" smtClean="0"/>
              <a:t>avoids the </a:t>
            </a:r>
            <a:r>
              <a:rPr lang="en-US" dirty="0"/>
              <a:t>blame game and the singling out </a:t>
            </a:r>
            <a:r>
              <a:rPr lang="en-US" dirty="0" smtClean="0"/>
              <a:t>of individuals for disciplinary measures </a:t>
            </a:r>
            <a:r>
              <a:rPr lang="en-US" dirty="0"/>
              <a:t>and instead looks for ways to work with physicians and other practitioners </a:t>
            </a:r>
            <a:r>
              <a:rPr lang="en-US" dirty="0" smtClean="0"/>
              <a:t>when quality </a:t>
            </a:r>
            <a:r>
              <a:rPr lang="en-US" dirty="0"/>
              <a:t>and/or behavior issues arise.</a:t>
            </a:r>
          </a:p>
          <a:p>
            <a:endParaRPr lang="en-US" b="1" dirty="0"/>
          </a:p>
        </p:txBody>
      </p:sp>
      <p:sp>
        <p:nvSpPr>
          <p:cNvPr id="3" name="Title 2"/>
          <p:cNvSpPr>
            <a:spLocks noGrp="1"/>
          </p:cNvSpPr>
          <p:nvPr>
            <p:ph type="title"/>
          </p:nvPr>
        </p:nvSpPr>
        <p:spPr/>
        <p:txBody>
          <a:bodyPr/>
          <a:lstStyle/>
          <a:p>
            <a:r>
              <a:rPr lang="en-US" dirty="0" smtClean="0"/>
              <a:t> Most Difficult MSP Questions</a:t>
            </a:r>
            <a:endParaRPr lang="en-US" dirty="0"/>
          </a:p>
        </p:txBody>
      </p:sp>
    </p:spTree>
    <p:extLst>
      <p:ext uri="{BB962C8B-B14F-4D97-AF65-F5344CB8AC3E}">
        <p14:creationId xmlns:p14="http://schemas.microsoft.com/office/powerpoint/2010/main" val="811358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198" y="1105784"/>
            <a:ext cx="8451773" cy="3560001"/>
          </a:xfrm>
        </p:spPr>
        <p:txBody>
          <a:bodyPr/>
          <a:lstStyle/>
          <a:p>
            <a:r>
              <a:rPr lang="en-US" dirty="0"/>
              <a:t>In order to help achieve this outcome, an emphasis should be placed on utilizing </a:t>
            </a:r>
            <a:r>
              <a:rPr lang="en-US" dirty="0" smtClean="0"/>
              <a:t>non-disciplinary remedial </a:t>
            </a:r>
            <a:r>
              <a:rPr lang="en-US" dirty="0"/>
              <a:t>measures which were applied at the very outset of when an issue is identified with the goal of helping the physician to “get back on track</a:t>
            </a:r>
            <a:r>
              <a:rPr lang="en-US" dirty="0" smtClean="0"/>
              <a:t>."</a:t>
            </a:r>
            <a:endParaRPr lang="en-US" dirty="0"/>
          </a:p>
          <a:p>
            <a:pPr lvl="0"/>
            <a:r>
              <a:rPr lang="en-US" dirty="0" smtClean="0"/>
              <a:t>These </a:t>
            </a:r>
            <a:r>
              <a:rPr lang="en-US" dirty="0"/>
              <a:t>efforts include but are not limited to </a:t>
            </a:r>
            <a:r>
              <a:rPr lang="en-US" dirty="0" smtClean="0"/>
              <a:t>collegial intervention</a:t>
            </a:r>
            <a:r>
              <a:rPr lang="en-US" dirty="0"/>
              <a:t>, monitoring, additional education, and </a:t>
            </a:r>
            <a:r>
              <a:rPr lang="en-US" dirty="0" smtClean="0"/>
              <a:t>other remedial measures which </a:t>
            </a:r>
            <a:r>
              <a:rPr lang="en-US" dirty="0"/>
              <a:t>do </a:t>
            </a:r>
            <a:r>
              <a:rPr lang="en-US" u="sng" dirty="0"/>
              <a:t>not</a:t>
            </a:r>
            <a:r>
              <a:rPr lang="en-US" dirty="0"/>
              <a:t> trigger hearing requirements or reports to the Data Bank.</a:t>
            </a:r>
          </a:p>
          <a:p>
            <a:pPr lvl="0"/>
            <a:endParaRPr lang="en-US" dirty="0"/>
          </a:p>
          <a:p>
            <a:endParaRPr lang="en-US" b="1" dirty="0"/>
          </a:p>
        </p:txBody>
      </p:sp>
      <p:sp>
        <p:nvSpPr>
          <p:cNvPr id="3" name="Title 2"/>
          <p:cNvSpPr>
            <a:spLocks noGrp="1"/>
          </p:cNvSpPr>
          <p:nvPr>
            <p:ph type="title"/>
          </p:nvPr>
        </p:nvSpPr>
        <p:spPr/>
        <p:txBody>
          <a:bodyPr/>
          <a:lstStyle/>
          <a:p>
            <a:r>
              <a:rPr lang="en-US" dirty="0" smtClean="0"/>
              <a:t> Most Difficult MSP Questions</a:t>
            </a:r>
            <a:endParaRPr lang="en-US" dirty="0"/>
          </a:p>
        </p:txBody>
      </p:sp>
    </p:spTree>
    <p:extLst>
      <p:ext uri="{BB962C8B-B14F-4D97-AF65-F5344CB8AC3E}">
        <p14:creationId xmlns:p14="http://schemas.microsoft.com/office/powerpoint/2010/main" val="1381461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2891" y="193476"/>
            <a:ext cx="7838832" cy="1938992"/>
          </a:xfrm>
          <a:prstGeom prst="rect">
            <a:avLst/>
          </a:prstGeom>
        </p:spPr>
        <p:txBody>
          <a:bodyPr wrap="square">
            <a:spAutoFit/>
          </a:bodyPr>
          <a:lstStyle/>
          <a:p>
            <a:pPr indent="1085850"/>
            <a:r>
              <a:rPr lang="en-US" b="1" dirty="0" smtClean="0">
                <a:solidFill>
                  <a:srgbClr val="17365D"/>
                </a:solidFill>
              </a:rPr>
              <a:t> Most Difficult MSP Questions</a:t>
            </a:r>
          </a:p>
          <a:p>
            <a:endParaRPr lang="en-US" dirty="0"/>
          </a:p>
          <a:p>
            <a:pPr marL="1312863" indent="-1312863"/>
            <a:r>
              <a:rPr lang="en-US" b="1" dirty="0" smtClean="0">
                <a:solidFill>
                  <a:srgbClr val="3F3F3F"/>
                </a:solidFill>
              </a:rPr>
              <a:t>Date:	Wednesday</a:t>
            </a:r>
            <a:r>
              <a:rPr lang="en-US" b="1" dirty="0">
                <a:solidFill>
                  <a:srgbClr val="3F3F3F"/>
                </a:solidFill>
              </a:rPr>
              <a:t>, June 20</a:t>
            </a:r>
            <a:r>
              <a:rPr lang="en-US" b="1" baseline="30000" dirty="0">
                <a:solidFill>
                  <a:srgbClr val="3F3F3F"/>
                </a:solidFill>
              </a:rPr>
              <a:t>th</a:t>
            </a:r>
            <a:r>
              <a:rPr lang="en-US" b="1" dirty="0">
                <a:solidFill>
                  <a:srgbClr val="3F3F3F"/>
                </a:solidFill>
              </a:rPr>
              <a:t>, 2018</a:t>
            </a:r>
            <a:br>
              <a:rPr lang="en-US" b="1" dirty="0">
                <a:solidFill>
                  <a:srgbClr val="3F3F3F"/>
                </a:solidFill>
              </a:rPr>
            </a:br>
            <a:r>
              <a:rPr lang="en-US" b="1" dirty="0">
                <a:solidFill>
                  <a:srgbClr val="3F3F3F"/>
                </a:solidFill>
              </a:rPr>
              <a:t>Time: 1:00 – 2:00 pm ET (12:00 – 1:00 pm CT)</a:t>
            </a:r>
            <a:br>
              <a:rPr lang="en-US" b="1" dirty="0">
                <a:solidFill>
                  <a:srgbClr val="3F3F3F"/>
                </a:solidFill>
              </a:rPr>
            </a:br>
            <a:endParaRPr lang="en-US" dirty="0"/>
          </a:p>
        </p:txBody>
      </p:sp>
      <p:sp>
        <p:nvSpPr>
          <p:cNvPr id="3" name="Rectangle 2"/>
          <p:cNvSpPr/>
          <p:nvPr/>
        </p:nvSpPr>
        <p:spPr>
          <a:xfrm>
            <a:off x="1062891" y="1752178"/>
            <a:ext cx="4809330" cy="461665"/>
          </a:xfrm>
          <a:prstGeom prst="rect">
            <a:avLst/>
          </a:prstGeom>
        </p:spPr>
        <p:txBody>
          <a:bodyPr wrap="none">
            <a:spAutoFit/>
          </a:bodyPr>
          <a:lstStyle/>
          <a:p>
            <a:r>
              <a:rPr lang="en-US" b="1" dirty="0" smtClean="0">
                <a:solidFill>
                  <a:srgbClr val="3F3F3F"/>
                </a:solidFill>
              </a:rPr>
              <a:t>Speaker:	Michael R. Callahan</a:t>
            </a:r>
            <a:r>
              <a:rPr lang="en-US" b="1" dirty="0">
                <a:solidFill>
                  <a:srgbClr val="3F3F3F"/>
                </a:solidFill>
              </a:rPr>
              <a:t>, JD</a:t>
            </a:r>
            <a:endParaRPr lang="en-US" dirty="0"/>
          </a:p>
        </p:txBody>
      </p:sp>
      <p:sp>
        <p:nvSpPr>
          <p:cNvPr id="4" name="Rectangle 3"/>
          <p:cNvSpPr/>
          <p:nvPr/>
        </p:nvSpPr>
        <p:spPr>
          <a:xfrm>
            <a:off x="125046" y="3587262"/>
            <a:ext cx="4259385" cy="146929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 Box 8"/>
          <p:cNvSpPr txBox="1">
            <a:spLocks noChangeArrowheads="1"/>
          </p:cNvSpPr>
          <p:nvPr/>
        </p:nvSpPr>
        <p:spPr bwMode="auto">
          <a:xfrm>
            <a:off x="219838" y="3587262"/>
            <a:ext cx="5207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spcAft>
                <a:spcPct val="25000"/>
              </a:spcAft>
              <a:buClr>
                <a:srgbClr val="C5A901"/>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C5A901"/>
              </a:buClr>
              <a:buChar char="•"/>
              <a:defRPr sz="2200">
                <a:solidFill>
                  <a:schemeClr val="tx1"/>
                </a:solidFill>
                <a:latin typeface="Arial" charset="0"/>
              </a:defRPr>
            </a:lvl2pPr>
            <a:lvl3pPr marL="1143000" indent="-228600" eaLnBrk="0" hangingPunct="0">
              <a:spcBef>
                <a:spcPct val="30000"/>
              </a:spcBef>
              <a:spcAft>
                <a:spcPct val="25000"/>
              </a:spcAft>
              <a:buClr>
                <a:srgbClr val="C5A901"/>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C5A901"/>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9pPr>
          </a:lstStyle>
          <a:p>
            <a:pPr marL="0" marR="0" lvl="0" indent="0" defTabSz="914400" eaLnBrk="1" fontAlgn="auto" latinLnBrk="0" hangingPunct="1">
              <a:lnSpc>
                <a:spcPct val="100000"/>
              </a:lnSpc>
              <a:spcBef>
                <a:spcPct val="50000"/>
              </a:spcBef>
              <a:spcAft>
                <a:spcPct val="0"/>
              </a:spcAft>
              <a:buClrTx/>
              <a:buSzTx/>
              <a:buFont typeface="Wingdings" pitchFamily="2" charset="2"/>
              <a:buNone/>
              <a:tabLst/>
              <a:defRPr/>
            </a:pPr>
            <a:r>
              <a:rPr kumimoji="0" lang="fi-FI" altLang="en-US" sz="1600" b="0" i="0" u="none" strike="noStrike" kern="0" cap="none" spc="0" normalizeH="0" baseline="0" noProof="0" dirty="0">
                <a:ln>
                  <a:noFill/>
                </a:ln>
                <a:solidFill>
                  <a:srgbClr val="004961"/>
                </a:solidFill>
                <a:effectLst/>
                <a:uLnTx/>
                <a:uFillTx/>
                <a:latin typeface="Arial" charset="0"/>
                <a:ea typeface="+mn-ea"/>
              </a:rPr>
              <a:t>Michael R. Callahan</a:t>
            </a:r>
            <a:br>
              <a:rPr kumimoji="0" lang="fi-FI" altLang="en-US" sz="1600" b="0" i="0" u="none" strike="noStrike" kern="0" cap="none" spc="0" normalizeH="0" baseline="0" noProof="0" dirty="0">
                <a:ln>
                  <a:noFill/>
                </a:ln>
                <a:solidFill>
                  <a:srgbClr val="004961"/>
                </a:solidFill>
                <a:effectLst/>
                <a:uLnTx/>
                <a:uFillTx/>
                <a:latin typeface="Arial" charset="0"/>
                <a:ea typeface="+mn-ea"/>
              </a:rPr>
            </a:br>
            <a:r>
              <a:rPr kumimoji="0" lang="fi-FI" altLang="en-US" sz="1600" b="0" i="0" u="none" strike="noStrike" kern="0" cap="none" spc="0" normalizeH="0" baseline="0" noProof="0" dirty="0">
                <a:ln>
                  <a:noFill/>
                </a:ln>
                <a:solidFill>
                  <a:srgbClr val="000000"/>
                </a:solidFill>
                <a:effectLst/>
                <a:uLnTx/>
                <a:uFillTx/>
                <a:latin typeface="Arial" charset="0"/>
                <a:ea typeface="+mn-ea"/>
              </a:rPr>
              <a:t>Katten Muchin Rosenman LLP</a:t>
            </a:r>
            <a:br>
              <a:rPr kumimoji="0" lang="fi-FI" altLang="en-US" sz="1600" b="0" i="0" u="none" strike="noStrike" kern="0" cap="none" spc="0" normalizeH="0" baseline="0" noProof="0" dirty="0">
                <a:ln>
                  <a:noFill/>
                </a:ln>
                <a:solidFill>
                  <a:srgbClr val="000000"/>
                </a:solidFill>
                <a:effectLst/>
                <a:uLnTx/>
                <a:uFillTx/>
                <a:latin typeface="Arial" charset="0"/>
                <a:ea typeface="+mn-ea"/>
              </a:rPr>
            </a:br>
            <a:r>
              <a:rPr kumimoji="0" lang="fi-FI" altLang="en-US" sz="1600" b="0" i="0" u="none" strike="noStrike" kern="0" cap="none" spc="0" normalizeH="0" baseline="0" noProof="0" dirty="0">
                <a:ln>
                  <a:noFill/>
                </a:ln>
                <a:solidFill>
                  <a:srgbClr val="000000"/>
                </a:solidFill>
                <a:effectLst/>
                <a:uLnTx/>
                <a:uFillTx/>
                <a:latin typeface="Arial" charset="0"/>
                <a:ea typeface="+mn-ea"/>
              </a:rPr>
              <a:t>312-902-5634 (phone)</a:t>
            </a:r>
            <a:br>
              <a:rPr kumimoji="0" lang="fi-FI" altLang="en-US" sz="1600" b="0" i="0" u="none" strike="noStrike" kern="0" cap="none" spc="0" normalizeH="0" baseline="0" noProof="0" dirty="0">
                <a:ln>
                  <a:noFill/>
                </a:ln>
                <a:solidFill>
                  <a:srgbClr val="000000"/>
                </a:solidFill>
                <a:effectLst/>
                <a:uLnTx/>
                <a:uFillTx/>
                <a:latin typeface="Arial" charset="0"/>
                <a:ea typeface="+mn-ea"/>
              </a:rPr>
            </a:br>
            <a:r>
              <a:rPr kumimoji="0" lang="fi-FI" altLang="en-US" sz="1600" b="0" i="0" u="none" strike="noStrike" kern="0" cap="none" spc="0" normalizeH="0" baseline="0" noProof="0" dirty="0">
                <a:ln>
                  <a:noFill/>
                </a:ln>
                <a:solidFill>
                  <a:srgbClr val="000000"/>
                </a:solidFill>
                <a:effectLst/>
                <a:uLnTx/>
                <a:uFillTx/>
                <a:latin typeface="Arial" charset="0"/>
                <a:ea typeface="+mn-ea"/>
              </a:rPr>
              <a:t>michael.callahan@kattenlaw.com</a:t>
            </a:r>
          </a:p>
        </p:txBody>
      </p:sp>
      <p:sp>
        <p:nvSpPr>
          <p:cNvPr id="6" name="Rectangle 5"/>
          <p:cNvSpPr/>
          <p:nvPr/>
        </p:nvSpPr>
        <p:spPr>
          <a:xfrm>
            <a:off x="70339" y="4876800"/>
            <a:ext cx="695570" cy="21101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800" dirty="0" smtClean="0">
                <a:ln w="0"/>
                <a:solidFill>
                  <a:schemeClr val="tx1"/>
                </a:solidFill>
              </a:rPr>
              <a:t>134061637</a:t>
            </a:r>
            <a:endParaRPr lang="en-US" sz="800" dirty="0">
              <a:ln w="0"/>
              <a:solidFill>
                <a:schemeClr val="tx1"/>
              </a:solidFill>
            </a:endParaRPr>
          </a:p>
        </p:txBody>
      </p:sp>
    </p:spTree>
    <p:extLst>
      <p:ext uri="{BB962C8B-B14F-4D97-AF65-F5344CB8AC3E}">
        <p14:creationId xmlns:p14="http://schemas.microsoft.com/office/powerpoint/2010/main" val="350602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198" y="1105784"/>
            <a:ext cx="8451773" cy="3560001"/>
          </a:xfrm>
        </p:spPr>
        <p:txBody>
          <a:bodyPr/>
          <a:lstStyle/>
          <a:p>
            <a:r>
              <a:rPr lang="en-US" dirty="0"/>
              <a:t>But actions speak louder than words or policies and therefore efforts to educate and promote a just culture approach to these issues as well as developing and using Code of Conduct/Disruptive Behavior policies and physician’s wellness procedures also are options to consider using </a:t>
            </a:r>
            <a:r>
              <a:rPr lang="en-US" dirty="0" smtClean="0"/>
              <a:t>in lieu of </a:t>
            </a:r>
            <a:r>
              <a:rPr lang="en-US" dirty="0"/>
              <a:t>the standard corrective action process.  </a:t>
            </a:r>
          </a:p>
          <a:p>
            <a:r>
              <a:rPr lang="en-US" dirty="0" smtClean="0"/>
              <a:t>I  </a:t>
            </a:r>
            <a:r>
              <a:rPr lang="en-US" dirty="0"/>
              <a:t>have found that when physicians can </a:t>
            </a:r>
            <a:r>
              <a:rPr lang="en-US" dirty="0" smtClean="0"/>
              <a:t>openly acknowledge </a:t>
            </a:r>
            <a:r>
              <a:rPr lang="en-US" dirty="0"/>
              <a:t>that mistakes were made or that they could do better without fear of reprisal, they are much more willing to work with  hospitals and medical staffs </a:t>
            </a:r>
            <a:r>
              <a:rPr lang="en-US" dirty="0" smtClean="0"/>
              <a:t>so </a:t>
            </a:r>
            <a:r>
              <a:rPr lang="en-US" dirty="0"/>
              <a:t>as to avoid </a:t>
            </a:r>
            <a:r>
              <a:rPr lang="en-US" dirty="0" smtClean="0"/>
              <a:t>these problems in the future.  </a:t>
            </a:r>
            <a:endParaRPr lang="en-US" dirty="0"/>
          </a:p>
          <a:p>
            <a:pPr lvl="0"/>
            <a:endParaRPr lang="en-US" dirty="0"/>
          </a:p>
          <a:p>
            <a:endParaRPr lang="en-US" b="1" dirty="0"/>
          </a:p>
        </p:txBody>
      </p:sp>
      <p:sp>
        <p:nvSpPr>
          <p:cNvPr id="3" name="Title 2"/>
          <p:cNvSpPr>
            <a:spLocks noGrp="1"/>
          </p:cNvSpPr>
          <p:nvPr>
            <p:ph type="title"/>
          </p:nvPr>
        </p:nvSpPr>
        <p:spPr/>
        <p:txBody>
          <a:bodyPr/>
          <a:lstStyle/>
          <a:p>
            <a:r>
              <a:rPr lang="en-US" dirty="0" smtClean="0"/>
              <a:t> Most Difficult MSP Questions</a:t>
            </a:r>
            <a:endParaRPr lang="en-US" dirty="0"/>
          </a:p>
        </p:txBody>
      </p:sp>
    </p:spTree>
    <p:extLst>
      <p:ext uri="{BB962C8B-B14F-4D97-AF65-F5344CB8AC3E}">
        <p14:creationId xmlns:p14="http://schemas.microsoft.com/office/powerpoint/2010/main" val="907767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u="sng" dirty="0" smtClean="0"/>
              <a:t>Question No. 6</a:t>
            </a:r>
          </a:p>
          <a:p>
            <a:r>
              <a:rPr lang="en-US" dirty="0" smtClean="0"/>
              <a:t>It is sometimes difficult to determine who within our organization is able to see credentialing information without compromising peer review protections. HR does request references during their screening of new hires but the peer references sent from credentialing are much more in depth. If we receive a reference that speaks to competence, are we able to share with HR without causing compromise? It seems logical that we would want hiring managers and HR to be aware of concerns that we may uncover.</a:t>
            </a:r>
          </a:p>
          <a:p>
            <a:pPr marL="0" indent="0">
              <a:buNone/>
            </a:pPr>
            <a:endParaRPr lang="en-US" b="1" dirty="0" smtClean="0"/>
          </a:p>
        </p:txBody>
      </p:sp>
      <p:sp>
        <p:nvSpPr>
          <p:cNvPr id="3" name="Title 2"/>
          <p:cNvSpPr>
            <a:spLocks noGrp="1"/>
          </p:cNvSpPr>
          <p:nvPr>
            <p:ph type="title"/>
          </p:nvPr>
        </p:nvSpPr>
        <p:spPr/>
        <p:txBody>
          <a:bodyPr/>
          <a:lstStyle/>
          <a:p>
            <a:r>
              <a:rPr lang="en-US" dirty="0" smtClean="0"/>
              <a:t> </a:t>
            </a:r>
            <a:r>
              <a:rPr lang="en-US" dirty="0"/>
              <a:t>Most Difficult MSP Questions</a:t>
            </a:r>
          </a:p>
        </p:txBody>
      </p:sp>
    </p:spTree>
    <p:extLst>
      <p:ext uri="{BB962C8B-B14F-4D97-AF65-F5344CB8AC3E}">
        <p14:creationId xmlns:p14="http://schemas.microsoft.com/office/powerpoint/2010/main" val="570066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u="sng" dirty="0" smtClean="0"/>
              <a:t>Response</a:t>
            </a:r>
            <a:r>
              <a:rPr lang="en-US" b="1" dirty="0" smtClean="0"/>
              <a:t>:</a:t>
            </a:r>
          </a:p>
          <a:p>
            <a:pPr marL="347472" indent="-347472">
              <a:spcAft>
                <a:spcPts val="0"/>
              </a:spcAft>
              <a:buSzPts val="1850"/>
            </a:pPr>
            <a:r>
              <a:rPr lang="en-US" dirty="0" smtClean="0">
                <a:solidFill>
                  <a:srgbClr val="58595B"/>
                </a:solidFill>
                <a:ea typeface="ＭＳ Ｐゴシック" panose="020B0600070205080204" pitchFamily="34" charset="-128"/>
              </a:rPr>
              <a:t>As a general rule, privileged peer review, quality information including personal health information (PHI) under HIPAA should only be shared with individuals who need the information to carry out their job or related responsibilities.  There should be hospital policies which already govern how the information is used and shared throughout the hospital or a healthcare system.</a:t>
            </a:r>
          </a:p>
          <a:p>
            <a:pPr marL="0" indent="0">
              <a:buNone/>
            </a:pPr>
            <a:endParaRPr lang="en-US" b="1" dirty="0" smtClean="0"/>
          </a:p>
        </p:txBody>
      </p:sp>
      <p:sp>
        <p:nvSpPr>
          <p:cNvPr id="3" name="Title 2"/>
          <p:cNvSpPr>
            <a:spLocks noGrp="1"/>
          </p:cNvSpPr>
          <p:nvPr>
            <p:ph type="title"/>
          </p:nvPr>
        </p:nvSpPr>
        <p:spPr/>
        <p:txBody>
          <a:bodyPr/>
          <a:lstStyle/>
          <a:p>
            <a:r>
              <a:rPr lang="en-US" dirty="0" smtClean="0"/>
              <a:t> </a:t>
            </a:r>
            <a:r>
              <a:rPr lang="en-US" dirty="0"/>
              <a:t>Most Difficult MSP Questions</a:t>
            </a:r>
          </a:p>
        </p:txBody>
      </p:sp>
    </p:spTree>
    <p:extLst>
      <p:ext uri="{BB962C8B-B14F-4D97-AF65-F5344CB8AC3E}">
        <p14:creationId xmlns:p14="http://schemas.microsoft.com/office/powerpoint/2010/main" val="1687696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7472" indent="-347472">
              <a:spcAft>
                <a:spcPts val="0"/>
              </a:spcAft>
              <a:buSzPts val="1850"/>
            </a:pPr>
            <a:r>
              <a:rPr lang="en-US" dirty="0" smtClean="0">
                <a:solidFill>
                  <a:srgbClr val="58595B"/>
                </a:solidFill>
                <a:ea typeface="ＭＳ Ｐゴシック" panose="020B0600070205080204" pitchFamily="34" charset="-128"/>
              </a:rPr>
              <a:t>There is absolutely no problem sharing this information with HR.  In fact, if you did not share areas of concern, poor reviews or other information which could would have affected the hiring decision, you could be subject to a negligent credentialing and/or negligent hiring claim because the hospital would be held directly responsible for any negligence committed by its employees.</a:t>
            </a:r>
          </a:p>
          <a:p>
            <a:pPr marL="347472" indent="-347472">
              <a:spcAft>
                <a:spcPts val="0"/>
              </a:spcAft>
              <a:buSzPts val="1850"/>
            </a:pPr>
            <a:r>
              <a:rPr lang="en-US" dirty="0" smtClean="0">
                <a:solidFill>
                  <a:srgbClr val="58595B"/>
                </a:solidFill>
                <a:ea typeface="ＭＳ Ｐゴシック" panose="020B0600070205080204" pitchFamily="34" charset="-128"/>
              </a:rPr>
              <a:t>For the same reason you would not want to withhold this type of information from a department chair, the MEC, or the Board of Directors, you would not want to withhold the information from HR. </a:t>
            </a:r>
          </a:p>
          <a:p>
            <a:pPr marL="0" indent="0">
              <a:buNone/>
            </a:pPr>
            <a:endParaRPr lang="en-US" b="1" dirty="0" smtClean="0"/>
          </a:p>
        </p:txBody>
      </p:sp>
      <p:sp>
        <p:nvSpPr>
          <p:cNvPr id="3" name="Title 2"/>
          <p:cNvSpPr>
            <a:spLocks noGrp="1"/>
          </p:cNvSpPr>
          <p:nvPr>
            <p:ph type="title"/>
          </p:nvPr>
        </p:nvSpPr>
        <p:spPr/>
        <p:txBody>
          <a:bodyPr/>
          <a:lstStyle/>
          <a:p>
            <a:r>
              <a:rPr lang="en-US" dirty="0" smtClean="0"/>
              <a:t> </a:t>
            </a:r>
            <a:r>
              <a:rPr lang="en-US" dirty="0"/>
              <a:t>Most Difficult MSP Questions</a:t>
            </a:r>
          </a:p>
        </p:txBody>
      </p:sp>
    </p:spTree>
    <p:extLst>
      <p:ext uri="{BB962C8B-B14F-4D97-AF65-F5344CB8AC3E}">
        <p14:creationId xmlns:p14="http://schemas.microsoft.com/office/powerpoint/2010/main" val="2128266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7472" indent="-347472">
              <a:spcAft>
                <a:spcPts val="0"/>
              </a:spcAft>
              <a:buSzPts val="1850"/>
            </a:pPr>
            <a:r>
              <a:rPr lang="en-US" dirty="0" smtClean="0">
                <a:solidFill>
                  <a:srgbClr val="58595B"/>
                </a:solidFill>
                <a:ea typeface="ＭＳ Ｐゴシック" panose="020B0600070205080204" pitchFamily="34" charset="-128"/>
              </a:rPr>
              <a:t>That being said, once you get past the initial employment stage, you need to be mindful of the fact that most if not all information shared with HR would likely go into the employee's employment file.  Employees are entitled access to their files if it is a HR versus a medical staff quality file, for example.</a:t>
            </a:r>
          </a:p>
          <a:p>
            <a:pPr marL="347472" indent="-347472">
              <a:spcAft>
                <a:spcPts val="0"/>
              </a:spcAft>
              <a:buSzPts val="1850"/>
            </a:pPr>
            <a:r>
              <a:rPr lang="en-US" dirty="0" smtClean="0">
                <a:solidFill>
                  <a:srgbClr val="58595B"/>
                </a:solidFill>
                <a:ea typeface="ＭＳ Ｐゴシック" panose="020B0600070205080204" pitchFamily="34" charset="-128"/>
              </a:rPr>
              <a:t>Therefore, in-house counsel and others need to be careful about information which is being shared with HR.  In addition, if the hospital is participating with a patient’s safety organization (“PSO”), information that is privileged patient safety work product cannot be used by HR for disciplinary purposes, i.e., termination or suspensions. </a:t>
            </a:r>
          </a:p>
          <a:p>
            <a:pPr marL="347472" indent="-347472">
              <a:spcAft>
                <a:spcPts val="0"/>
              </a:spcAft>
              <a:buSzPts val="1850"/>
            </a:pPr>
            <a:endParaRPr lang="en-US" dirty="0"/>
          </a:p>
          <a:p>
            <a:pPr marL="0" indent="0">
              <a:buNone/>
            </a:pPr>
            <a:endParaRPr lang="en-US" b="1" dirty="0" smtClean="0"/>
          </a:p>
        </p:txBody>
      </p:sp>
      <p:sp>
        <p:nvSpPr>
          <p:cNvPr id="3" name="Title 2"/>
          <p:cNvSpPr>
            <a:spLocks noGrp="1"/>
          </p:cNvSpPr>
          <p:nvPr>
            <p:ph type="title"/>
          </p:nvPr>
        </p:nvSpPr>
        <p:spPr/>
        <p:txBody>
          <a:bodyPr/>
          <a:lstStyle/>
          <a:p>
            <a:r>
              <a:rPr lang="en-US" dirty="0" smtClean="0"/>
              <a:t> </a:t>
            </a:r>
            <a:r>
              <a:rPr lang="en-US" dirty="0"/>
              <a:t>Most Difficult MSP Questions</a:t>
            </a:r>
          </a:p>
        </p:txBody>
      </p:sp>
    </p:spTree>
    <p:extLst>
      <p:ext uri="{BB962C8B-B14F-4D97-AF65-F5344CB8AC3E}">
        <p14:creationId xmlns:p14="http://schemas.microsoft.com/office/powerpoint/2010/main" val="1981051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198" y="1105784"/>
            <a:ext cx="8451773" cy="3486094"/>
          </a:xfrm>
        </p:spPr>
        <p:txBody>
          <a:bodyPr/>
          <a:lstStyle/>
          <a:p>
            <a:pPr marL="0" indent="0">
              <a:buNone/>
            </a:pPr>
            <a:r>
              <a:rPr lang="en-US" b="1" u="sng" dirty="0" smtClean="0"/>
              <a:t>Question No. 7</a:t>
            </a:r>
          </a:p>
          <a:p>
            <a:r>
              <a:rPr lang="en-US" dirty="0" smtClean="0"/>
              <a:t>Joint Commission FAQ says for OPPE / FPPE review, and low volume providers you must review data, (even if no data available), then at reappointment, you follow your reappointment guidelines of obtaining references, documentation of privileges requested, etc. </a:t>
            </a:r>
          </a:p>
          <a:p>
            <a:r>
              <a:rPr lang="en-US" dirty="0" smtClean="0"/>
              <a:t>Do you need to obtain outside quality information and/or references, every 6 months at the OPPE / FPPE review cycle?</a:t>
            </a:r>
          </a:p>
          <a:p>
            <a:endParaRPr lang="en-US" dirty="0" smtClean="0"/>
          </a:p>
          <a:p>
            <a:endParaRPr lang="en-US" dirty="0" smtClean="0"/>
          </a:p>
          <a:p>
            <a:pPr lvl="0"/>
            <a:endParaRPr lang="en-US" dirty="0" smtClean="0"/>
          </a:p>
        </p:txBody>
      </p:sp>
      <p:sp>
        <p:nvSpPr>
          <p:cNvPr id="3" name="Title 2"/>
          <p:cNvSpPr>
            <a:spLocks noGrp="1"/>
          </p:cNvSpPr>
          <p:nvPr>
            <p:ph type="title"/>
          </p:nvPr>
        </p:nvSpPr>
        <p:spPr/>
        <p:txBody>
          <a:bodyPr/>
          <a:lstStyle/>
          <a:p>
            <a:r>
              <a:rPr lang="en-US" dirty="0" smtClean="0"/>
              <a:t> Most Difficult MSP Questions</a:t>
            </a:r>
            <a:endParaRPr lang="en-US" dirty="0"/>
          </a:p>
        </p:txBody>
      </p:sp>
    </p:spTree>
    <p:extLst>
      <p:ext uri="{BB962C8B-B14F-4D97-AF65-F5344CB8AC3E}">
        <p14:creationId xmlns:p14="http://schemas.microsoft.com/office/powerpoint/2010/main" val="8113588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u="sng" dirty="0" smtClean="0"/>
              <a:t>Response</a:t>
            </a:r>
            <a:r>
              <a:rPr lang="en-US" b="1" dirty="0" smtClean="0"/>
              <a:t>:</a:t>
            </a:r>
            <a:endParaRPr lang="en-US" b="1" u="sng" dirty="0" smtClean="0"/>
          </a:p>
          <a:p>
            <a:r>
              <a:rPr lang="en-US" dirty="0" smtClean="0"/>
              <a:t>My question is whether the individual low volume provider is being placed in the correct category.  In other words, should they be in a category where they have medical staff membership only, but no clinical privileges? </a:t>
            </a:r>
          </a:p>
          <a:p>
            <a:r>
              <a:rPr lang="en-US" dirty="0" smtClean="0"/>
              <a:t>When clinical privileges are provided, and FPPE for new providers is required.  If you cannot collect sufficient information within six months to adequately access current competency then consider expanding the FPPE for an additional six months.</a:t>
            </a:r>
          </a:p>
          <a:p>
            <a:endParaRPr lang="en-US" dirty="0" smtClean="0"/>
          </a:p>
          <a:p>
            <a:endParaRPr lang="en-US" dirty="0" smtClean="0"/>
          </a:p>
          <a:p>
            <a:pPr lvl="0"/>
            <a:endParaRPr lang="en-US" dirty="0" smtClean="0"/>
          </a:p>
        </p:txBody>
      </p:sp>
      <p:sp>
        <p:nvSpPr>
          <p:cNvPr id="3" name="Title 2"/>
          <p:cNvSpPr>
            <a:spLocks noGrp="1"/>
          </p:cNvSpPr>
          <p:nvPr>
            <p:ph type="title"/>
          </p:nvPr>
        </p:nvSpPr>
        <p:spPr/>
        <p:txBody>
          <a:bodyPr/>
          <a:lstStyle/>
          <a:p>
            <a:r>
              <a:rPr lang="en-US" dirty="0" smtClean="0"/>
              <a:t> Most Difficult MSP Questions</a:t>
            </a:r>
            <a:endParaRPr lang="en-US" dirty="0"/>
          </a:p>
        </p:txBody>
      </p:sp>
    </p:spTree>
    <p:extLst>
      <p:ext uri="{BB962C8B-B14F-4D97-AF65-F5344CB8AC3E}">
        <p14:creationId xmlns:p14="http://schemas.microsoft.com/office/powerpoint/2010/main" val="3972657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addition, you are able to obtain, and should attempt to obtain, additional information relevant to the FPPE criteria which you have created from other sources.  Those efforts and whether you are or not successful should be documented.  Moreover, you should place the burden n the physician to provide you this information.</a:t>
            </a:r>
          </a:p>
          <a:p>
            <a:r>
              <a:rPr lang="en-US" dirty="0" smtClean="0"/>
              <a:t>The problem with low provider data is that the information is sometimes very scarce particularly if the practitioner is not really active anymore.  This may obligate you to obtain information from their practice or practice group or even managed care providers and payers which are tracking compliance with quality metrics and standards.</a:t>
            </a:r>
          </a:p>
          <a:p>
            <a:endParaRPr lang="en-US" dirty="0" smtClean="0"/>
          </a:p>
          <a:p>
            <a:endParaRPr lang="en-US" dirty="0" smtClean="0"/>
          </a:p>
          <a:p>
            <a:pPr lvl="0"/>
            <a:endParaRPr lang="en-US" dirty="0" smtClean="0"/>
          </a:p>
        </p:txBody>
      </p:sp>
      <p:sp>
        <p:nvSpPr>
          <p:cNvPr id="3" name="Title 2"/>
          <p:cNvSpPr>
            <a:spLocks noGrp="1"/>
          </p:cNvSpPr>
          <p:nvPr>
            <p:ph type="title"/>
          </p:nvPr>
        </p:nvSpPr>
        <p:spPr/>
        <p:txBody>
          <a:bodyPr/>
          <a:lstStyle/>
          <a:p>
            <a:r>
              <a:rPr lang="en-US" dirty="0" smtClean="0"/>
              <a:t> Most Difficult MSP Questions</a:t>
            </a:r>
            <a:endParaRPr lang="en-US" dirty="0"/>
          </a:p>
        </p:txBody>
      </p:sp>
    </p:spTree>
    <p:extLst>
      <p:ext uri="{BB962C8B-B14F-4D97-AF65-F5344CB8AC3E}">
        <p14:creationId xmlns:p14="http://schemas.microsoft.com/office/powerpoint/2010/main" val="5235312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at the end of day, despite your efforts, you are not really able to obtain adequate documentation as to current competency you run the risk of maintaining practitioners who are not currently competent. Therefore privileges and memberships arguably could lapse or they could be transferred to a different staff category that does not require clinical privileges. Another alternative would be to reduce the scope of those privileges and/or engage in concurrent reviews of their in-patient and other services rendered in order to attempt to determine whether there are any problems or competency issues.</a:t>
            </a:r>
          </a:p>
          <a:p>
            <a:pPr marL="0" indent="0">
              <a:buNone/>
            </a:pPr>
            <a:r>
              <a:rPr lang="en-US" dirty="0" smtClean="0"/>
              <a:t> </a:t>
            </a:r>
          </a:p>
          <a:p>
            <a:endParaRPr lang="en-US" dirty="0" smtClean="0"/>
          </a:p>
          <a:p>
            <a:pPr lvl="0"/>
            <a:endParaRPr lang="en-US" dirty="0" smtClean="0"/>
          </a:p>
        </p:txBody>
      </p:sp>
      <p:sp>
        <p:nvSpPr>
          <p:cNvPr id="3" name="Title 2"/>
          <p:cNvSpPr>
            <a:spLocks noGrp="1"/>
          </p:cNvSpPr>
          <p:nvPr>
            <p:ph type="title"/>
          </p:nvPr>
        </p:nvSpPr>
        <p:spPr/>
        <p:txBody>
          <a:bodyPr/>
          <a:lstStyle/>
          <a:p>
            <a:r>
              <a:rPr lang="en-US" dirty="0" smtClean="0"/>
              <a:t> Most Difficult MSP Questions</a:t>
            </a:r>
            <a:endParaRPr lang="en-US" dirty="0"/>
          </a:p>
        </p:txBody>
      </p:sp>
    </p:spTree>
    <p:extLst>
      <p:ext uri="{BB962C8B-B14F-4D97-AF65-F5344CB8AC3E}">
        <p14:creationId xmlns:p14="http://schemas.microsoft.com/office/powerpoint/2010/main" val="4031686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u="sng" dirty="0" smtClean="0"/>
              <a:t>Question No. 8</a:t>
            </a:r>
          </a:p>
          <a:p>
            <a:r>
              <a:rPr lang="en-US" dirty="0" smtClean="0"/>
              <a:t>How to verify current competence for physicians and mid-levels. TJC requires proof of current competence - what are the best ways to do this?</a:t>
            </a:r>
          </a:p>
          <a:p>
            <a:pPr marL="0" indent="0">
              <a:buNone/>
            </a:pPr>
            <a:r>
              <a:rPr lang="en-US" b="1" u="sng" dirty="0" smtClean="0"/>
              <a:t>Response</a:t>
            </a:r>
            <a:r>
              <a:rPr lang="en-US" b="1" dirty="0" smtClean="0"/>
              <a:t>:</a:t>
            </a:r>
            <a:endParaRPr lang="en-US" b="1" u="sng" dirty="0" smtClean="0"/>
          </a:p>
          <a:p>
            <a:r>
              <a:rPr lang="en-US" dirty="0" smtClean="0"/>
              <a:t>At this point in time, the application, forms and questionnaires utilized by those hospitals are very comprehensive.  If the physician provides complete responses and the hospital follows up with any and all additional questions which may arise from either a completed questionnaire or the application then it should possess sufficient information that determine whether a physician is currently competent.  </a:t>
            </a:r>
          </a:p>
          <a:p>
            <a:endParaRPr lang="en-US" dirty="0" smtClean="0"/>
          </a:p>
          <a:p>
            <a:pPr lvl="0"/>
            <a:endParaRPr lang="en-US" dirty="0" smtClean="0"/>
          </a:p>
        </p:txBody>
      </p:sp>
      <p:sp>
        <p:nvSpPr>
          <p:cNvPr id="3" name="Title 2"/>
          <p:cNvSpPr>
            <a:spLocks noGrp="1"/>
          </p:cNvSpPr>
          <p:nvPr>
            <p:ph type="title"/>
          </p:nvPr>
        </p:nvSpPr>
        <p:spPr/>
        <p:txBody>
          <a:bodyPr/>
          <a:lstStyle/>
          <a:p>
            <a:r>
              <a:rPr lang="en-US" dirty="0" smtClean="0"/>
              <a:t> Most Difficult MSP Questions</a:t>
            </a:r>
            <a:endParaRPr lang="en-US" dirty="0"/>
          </a:p>
        </p:txBody>
      </p:sp>
    </p:spTree>
    <p:extLst>
      <p:ext uri="{BB962C8B-B14F-4D97-AF65-F5344CB8AC3E}">
        <p14:creationId xmlns:p14="http://schemas.microsoft.com/office/powerpoint/2010/main" val="2276612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Speaker Bio</a:t>
            </a:r>
            <a:endParaRPr lang="en-US" dirty="0"/>
          </a:p>
        </p:txBody>
      </p:sp>
      <p:sp>
        <p:nvSpPr>
          <p:cNvPr id="4" name="object 4"/>
          <p:cNvSpPr txBox="1">
            <a:spLocks noGrp="1"/>
          </p:cNvSpPr>
          <p:nvPr>
            <p:ph idx="1"/>
          </p:nvPr>
        </p:nvSpPr>
        <p:spPr>
          <a:xfrm>
            <a:off x="773723" y="1034683"/>
            <a:ext cx="8063248" cy="3801041"/>
          </a:xfrm>
          <a:prstGeom prst="rect">
            <a:avLst/>
          </a:prstGeom>
        </p:spPr>
        <p:txBody>
          <a:bodyPr vert="horz" wrap="square" lIns="0" tIns="0" rIns="0" bIns="0" rtlCol="0">
            <a:spAutoFit/>
          </a:bodyPr>
          <a:lstStyle/>
          <a:p>
            <a:pPr marL="0" indent="0">
              <a:lnSpc>
                <a:spcPct val="100000"/>
              </a:lnSpc>
              <a:buNone/>
            </a:pPr>
            <a:r>
              <a:rPr sz="1400" b="1" dirty="0" smtClean="0">
                <a:solidFill>
                  <a:srgbClr val="000018"/>
                </a:solidFill>
                <a:latin typeface="Arial"/>
                <a:cs typeface="Arial"/>
              </a:rPr>
              <a:t>Michael </a:t>
            </a:r>
            <a:r>
              <a:rPr sz="1400" b="1" spc="-5" dirty="0" smtClean="0">
                <a:solidFill>
                  <a:srgbClr val="000018"/>
                </a:solidFill>
                <a:latin typeface="Arial"/>
                <a:cs typeface="Arial"/>
              </a:rPr>
              <a:t>R. Callahan, Partner </a:t>
            </a:r>
            <a:r>
              <a:rPr sz="1400" b="1" dirty="0" smtClean="0">
                <a:solidFill>
                  <a:srgbClr val="000018"/>
                </a:solidFill>
                <a:latin typeface="Arial"/>
                <a:cs typeface="Arial"/>
              </a:rPr>
              <a:t>-</a:t>
            </a:r>
            <a:r>
              <a:rPr sz="1400" b="1" spc="5" dirty="0" smtClean="0">
                <a:solidFill>
                  <a:srgbClr val="000018"/>
                </a:solidFill>
                <a:latin typeface="Arial"/>
                <a:cs typeface="Arial"/>
              </a:rPr>
              <a:t> </a:t>
            </a:r>
            <a:r>
              <a:rPr sz="1400" b="1" u="heavy" spc="-10" dirty="0" smtClean="0">
                <a:solidFill>
                  <a:srgbClr val="009999"/>
                </a:solidFill>
                <a:latin typeface="Arial"/>
                <a:cs typeface="Arial"/>
                <a:hlinkClick r:id="rId2"/>
              </a:rPr>
              <a:t>michael.callahan@kattenlaw.com</a:t>
            </a:r>
            <a:endParaRPr lang="en-US" sz="1400" b="1" u="heavy" spc="-10" dirty="0" smtClean="0">
              <a:solidFill>
                <a:srgbClr val="009999"/>
              </a:solidFill>
              <a:latin typeface="Arial"/>
              <a:cs typeface="Arial"/>
            </a:endParaRPr>
          </a:p>
          <a:p>
            <a:pPr marL="0" indent="0">
              <a:buNone/>
            </a:pPr>
            <a:r>
              <a:rPr lang="en-US" sz="1050" dirty="0"/>
              <a:t>Michael R. Callahan assists hospital, health system and medical staff clients on a variety of health care legal issues related to accountable care organizations (ACOs), patient safety organizations (PSOs), health care antitrust issues, Health Insurance Portability and Accountability Act (HIPAA) and regulatory compliance, accreditation matters, general corporate transactions, medical staff credentialing and hospital/medical staff relations.</a:t>
            </a:r>
          </a:p>
          <a:p>
            <a:pPr marL="0" indent="0">
              <a:buNone/>
            </a:pPr>
            <a:r>
              <a:rPr lang="en-US" sz="1050" dirty="0"/>
              <a:t>Michael's peers regard him as "one of the top guys […] for credentialing—he's got a wealth of experience" (</a:t>
            </a:r>
            <a:r>
              <a:rPr lang="en-US" sz="1050" i="1" dirty="0"/>
              <a:t>Chambers USA</a:t>
            </a:r>
            <a:r>
              <a:rPr lang="en-US" sz="1050" dirty="0"/>
              <a:t>). Additionally, his clients describe him as "always responsive and timely with assistance," and say he is "informed, professional and extremely helpful" and "would recommend him without reservation" (</a:t>
            </a:r>
            <a:r>
              <a:rPr lang="en-US" sz="1050" i="1" dirty="0"/>
              <a:t>Chambers USA</a:t>
            </a:r>
            <a:r>
              <a:rPr lang="en-US" sz="1050" dirty="0"/>
              <a:t>). Michael's clients also commend his versatility, and say "He is willing to put on the hat of an executive or entrepreneur while still giving legal advice," according to</a:t>
            </a:r>
            <a:r>
              <a:rPr lang="en-US" sz="1050" i="1" dirty="0"/>
              <a:t> Chambers USA.</a:t>
            </a:r>
            <a:endParaRPr lang="en-US" sz="1050" dirty="0"/>
          </a:p>
          <a:p>
            <a:pPr marL="0" indent="0">
              <a:buNone/>
            </a:pPr>
            <a:r>
              <a:rPr lang="en-US" sz="1050" dirty="0"/>
              <a:t>He is a frequent speaker on topics including ACOs, health care reform, PSOs, health care liability and peer review matters. He has presented around the country before organizations such as the American Health Lawyers Association, the American Medical Association, the American Hospital Association, the American Bar Association, the American College of Healthcare Executives, the National Association Medical Staff Services, the National Association for Healthcare Quality and the American Society for Healthcare Risk Management.</a:t>
            </a:r>
          </a:p>
          <a:p>
            <a:pPr marL="0" indent="0">
              <a:buNone/>
            </a:pPr>
            <a:r>
              <a:rPr lang="en-US" sz="1050" dirty="0"/>
              <a:t>Michael recently served as chair of the Medical Staff Credentialing and Peer Review Practice Group of the American Health Lawyers Association. He also was appointed as the public member representative on the board of directors of the National Association Medical Staff Services.</a:t>
            </a:r>
          </a:p>
          <a:p>
            <a:pPr marL="0" indent="0">
              <a:buNone/>
            </a:pPr>
            <a:r>
              <a:rPr lang="en-US" sz="1050" dirty="0"/>
              <a:t>He was an adjunct professor in DePaul University's Master of Laws in Health Law Program, where he taught a course on managed care. After law school, he served as a law clerk to Justice Daniel P. Ward of the Illinois Supreme Court.</a:t>
            </a:r>
          </a:p>
          <a:p>
            <a:pPr marL="0" indent="0">
              <a:lnSpc>
                <a:spcPct val="100000"/>
              </a:lnSpc>
              <a:buNone/>
            </a:pPr>
            <a:endParaRPr sz="1400" dirty="0" smtClean="0">
              <a:latin typeface="Arial"/>
              <a:cs typeface="Arial"/>
            </a:endParaRPr>
          </a:p>
        </p:txBody>
      </p:sp>
      <p:pic>
        <p:nvPicPr>
          <p:cNvPr id="2" name="Picture 1"/>
          <p:cNvPicPr>
            <a:picLocks noChangeAspect="1"/>
          </p:cNvPicPr>
          <p:nvPr/>
        </p:nvPicPr>
        <p:blipFill>
          <a:blip r:embed="rId3"/>
          <a:stretch>
            <a:fillRect/>
          </a:stretch>
        </p:blipFill>
        <p:spPr>
          <a:xfrm>
            <a:off x="1" y="1034683"/>
            <a:ext cx="747084" cy="731520"/>
          </a:xfrm>
          <a:prstGeom prst="rect">
            <a:avLst/>
          </a:prstGeom>
        </p:spPr>
      </p:pic>
    </p:spTree>
    <p:extLst>
      <p:ext uri="{BB962C8B-B14F-4D97-AF65-F5344CB8AC3E}">
        <p14:creationId xmlns:p14="http://schemas.microsoft.com/office/powerpoint/2010/main" val="3795287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198" y="1106905"/>
            <a:ext cx="8451773" cy="3545306"/>
          </a:xfrm>
        </p:spPr>
        <p:txBody>
          <a:bodyPr/>
          <a:lstStyle/>
          <a:p>
            <a:r>
              <a:rPr lang="en-US" dirty="0" smtClean="0"/>
              <a:t>Other sources of incrimination which are being requested by hospitals include surgical or procedural logs and outcomes, quality/performance improvement reports generated by other hospitals and/or payors, direct communications with department in chairs and section chiefs where the physician has staff membership and clinical privileges, and reaching out to other sources such as surgery centers, clinic and nursing homes.</a:t>
            </a:r>
          </a:p>
          <a:p>
            <a:r>
              <a:rPr lang="en-US" dirty="0" smtClean="0"/>
              <a:t>There is only so much information you can obtain but keep in mind the physician has the burden of producing any and all information you need and if not provided, the application should be considered withdrawn and  not further processed.</a:t>
            </a:r>
          </a:p>
        </p:txBody>
      </p:sp>
      <p:sp>
        <p:nvSpPr>
          <p:cNvPr id="3" name="Title 2"/>
          <p:cNvSpPr>
            <a:spLocks noGrp="1"/>
          </p:cNvSpPr>
          <p:nvPr>
            <p:ph type="title"/>
          </p:nvPr>
        </p:nvSpPr>
        <p:spPr/>
        <p:txBody>
          <a:bodyPr/>
          <a:lstStyle/>
          <a:p>
            <a:r>
              <a:rPr lang="en-US" dirty="0" smtClean="0"/>
              <a:t> Most Difficult MSP Questions</a:t>
            </a:r>
            <a:endParaRPr lang="en-US" dirty="0"/>
          </a:p>
        </p:txBody>
      </p:sp>
    </p:spTree>
    <p:extLst>
      <p:ext uri="{BB962C8B-B14F-4D97-AF65-F5344CB8AC3E}">
        <p14:creationId xmlns:p14="http://schemas.microsoft.com/office/powerpoint/2010/main" val="273383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198" y="1106905"/>
            <a:ext cx="8451773" cy="3545306"/>
          </a:xfrm>
        </p:spPr>
        <p:txBody>
          <a:bodyPr/>
          <a:lstStyle/>
          <a:p>
            <a:r>
              <a:rPr lang="en-US" dirty="0" smtClean="0"/>
              <a:t>Keep in mind too, the physician would be under a FPPE plan which is another effective way of determining current competency within your hospital.</a:t>
            </a:r>
          </a:p>
          <a:p>
            <a:r>
              <a:rPr lang="en-US" dirty="0" smtClean="0"/>
              <a:t>Furthermore, most hospital and medical staff use a “core privileging” approach which assumes competency to perform a set number of procedures based on the fact that they have graduated from an accredited medical school and residency training program, is duly licensed to practice medicine and more often than not has been practicing for some period of time so to gain additional experience.</a:t>
            </a:r>
          </a:p>
        </p:txBody>
      </p:sp>
      <p:sp>
        <p:nvSpPr>
          <p:cNvPr id="3" name="Title 2"/>
          <p:cNvSpPr>
            <a:spLocks noGrp="1"/>
          </p:cNvSpPr>
          <p:nvPr>
            <p:ph type="title"/>
          </p:nvPr>
        </p:nvSpPr>
        <p:spPr/>
        <p:txBody>
          <a:bodyPr/>
          <a:lstStyle/>
          <a:p>
            <a:r>
              <a:rPr lang="en-US" dirty="0" smtClean="0"/>
              <a:t> Most Difficult MSP Questions</a:t>
            </a:r>
            <a:endParaRPr lang="en-US" dirty="0"/>
          </a:p>
        </p:txBody>
      </p:sp>
    </p:spTree>
    <p:extLst>
      <p:ext uri="{BB962C8B-B14F-4D97-AF65-F5344CB8AC3E}">
        <p14:creationId xmlns:p14="http://schemas.microsoft.com/office/powerpoint/2010/main" val="9701530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u="sng" dirty="0" smtClean="0"/>
              <a:t>Question No. 9</a:t>
            </a:r>
          </a:p>
          <a:p>
            <a:r>
              <a:rPr lang="en-US" dirty="0" smtClean="0"/>
              <a:t>The process for opening a new hospital was very challenging. If you have no medical staff, what is the correct process to get bylaws approved? Is Board approval enough? We can't credential providers without bylaws or policies and procedures. Do they need to go back through for medical staff approval once we have credentialed some voting members of medical staff?</a:t>
            </a:r>
          </a:p>
          <a:p>
            <a:pPr marL="0" indent="0">
              <a:buNone/>
            </a:pPr>
            <a:r>
              <a:rPr lang="en-US" b="1" u="sng" dirty="0" smtClean="0"/>
              <a:t>Response</a:t>
            </a:r>
            <a:r>
              <a:rPr lang="en-US" b="1" dirty="0" smtClean="0"/>
              <a:t>:</a:t>
            </a:r>
            <a:endParaRPr lang="en-US" dirty="0" smtClean="0"/>
          </a:p>
          <a:p>
            <a:r>
              <a:rPr lang="en-US" dirty="0" smtClean="0"/>
              <a:t>This is an interesting question.  The first thing I would do is to contact the appropriate accrediting body in order to get their response on how you would proceed.  </a:t>
            </a:r>
          </a:p>
          <a:p>
            <a:endParaRPr lang="en-US" dirty="0" smtClean="0"/>
          </a:p>
          <a:p>
            <a:pPr lvl="0"/>
            <a:endParaRPr lang="en-US" dirty="0" smtClean="0"/>
          </a:p>
        </p:txBody>
      </p:sp>
      <p:sp>
        <p:nvSpPr>
          <p:cNvPr id="3" name="Title 2"/>
          <p:cNvSpPr>
            <a:spLocks noGrp="1"/>
          </p:cNvSpPr>
          <p:nvPr>
            <p:ph type="title"/>
          </p:nvPr>
        </p:nvSpPr>
        <p:spPr/>
        <p:txBody>
          <a:bodyPr/>
          <a:lstStyle/>
          <a:p>
            <a:r>
              <a:rPr lang="en-US" dirty="0" smtClean="0"/>
              <a:t> </a:t>
            </a:r>
            <a:r>
              <a:rPr lang="en-US" dirty="0"/>
              <a:t>Most Difficult MSP Questions</a:t>
            </a:r>
          </a:p>
        </p:txBody>
      </p:sp>
    </p:spTree>
    <p:extLst>
      <p:ext uri="{BB962C8B-B14F-4D97-AF65-F5344CB8AC3E}">
        <p14:creationId xmlns:p14="http://schemas.microsoft.com/office/powerpoint/2010/main" val="34114054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the new hospital part of an existing hospital system for which there would be one or more other similarly situated hospitals whose bylaws have been approved by the medical staff and by a board of directors, you arguably could use those bylaws and policies on a type of interim basis. You could then process new physicians, some of whom might already be physicians on the medical staff on other system hospitals, so that you have a core group of physicians approved by the Board.  This core group could then be the members who can work through the adoption of the interim bylaws you are using or a new set of bylaws so that you have the appropriate process and procedures in place consistent with the accreditation and other legal guidelines. </a:t>
            </a:r>
          </a:p>
          <a:p>
            <a:pPr lvl="0"/>
            <a:endParaRPr lang="en-US" dirty="0" smtClean="0"/>
          </a:p>
        </p:txBody>
      </p:sp>
      <p:sp>
        <p:nvSpPr>
          <p:cNvPr id="3" name="Title 2"/>
          <p:cNvSpPr>
            <a:spLocks noGrp="1"/>
          </p:cNvSpPr>
          <p:nvPr>
            <p:ph type="title"/>
          </p:nvPr>
        </p:nvSpPr>
        <p:spPr/>
        <p:txBody>
          <a:bodyPr/>
          <a:lstStyle/>
          <a:p>
            <a:r>
              <a:rPr lang="en-US" dirty="0" smtClean="0"/>
              <a:t> </a:t>
            </a:r>
            <a:r>
              <a:rPr lang="en-US" dirty="0"/>
              <a:t>Most Difficult MSP Questions</a:t>
            </a:r>
          </a:p>
        </p:txBody>
      </p:sp>
    </p:spTree>
    <p:extLst>
      <p:ext uri="{BB962C8B-B14F-4D97-AF65-F5344CB8AC3E}">
        <p14:creationId xmlns:p14="http://schemas.microsoft.com/office/powerpoint/2010/main" val="38591783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u="sng" dirty="0" smtClean="0"/>
              <a:t>Question No. 10</a:t>
            </a:r>
          </a:p>
          <a:p>
            <a:r>
              <a:rPr lang="en-US" dirty="0" smtClean="0"/>
              <a:t>Do we as a hospital still need to have a provisional review period (having turned in 10 forms showing proctoring or chart reviews) for new providers added to staff.</a:t>
            </a:r>
          </a:p>
          <a:p>
            <a:pPr marL="0" indent="0">
              <a:buNone/>
            </a:pPr>
            <a:r>
              <a:rPr lang="en-US" b="1" u="sng" dirty="0" smtClean="0"/>
              <a:t>Response</a:t>
            </a:r>
            <a:r>
              <a:rPr lang="en-US" b="1" dirty="0" smtClean="0"/>
              <a:t>:</a:t>
            </a:r>
            <a:endParaRPr lang="en-US" b="1" u="sng" dirty="0" smtClean="0"/>
          </a:p>
          <a:p>
            <a:r>
              <a:rPr lang="en-US" dirty="0" smtClean="0"/>
              <a:t>The provisional review </a:t>
            </a:r>
            <a:r>
              <a:rPr lang="en-US" dirty="0"/>
              <a:t>has essentially been replaced by the FPPE process assuming that you are following this accreditation standard under </a:t>
            </a:r>
            <a:r>
              <a:rPr lang="en-US" dirty="0" smtClean="0"/>
              <a:t>The </a:t>
            </a:r>
            <a:r>
              <a:rPr lang="en-US" dirty="0"/>
              <a:t>Joint Commission.  Under </a:t>
            </a:r>
            <a:r>
              <a:rPr lang="en-US" dirty="0" smtClean="0"/>
              <a:t>this process </a:t>
            </a:r>
            <a:r>
              <a:rPr lang="en-US" dirty="0"/>
              <a:t>you need to have specific criteria which you are tracking department by department </a:t>
            </a:r>
            <a:r>
              <a:rPr lang="en-US" dirty="0" smtClean="0"/>
              <a:t>and therefore </a:t>
            </a:r>
            <a:r>
              <a:rPr lang="en-US" dirty="0"/>
              <a:t>your current process may not be in compliance.  </a:t>
            </a:r>
          </a:p>
          <a:p>
            <a:endParaRPr lang="en-US" dirty="0" smtClean="0"/>
          </a:p>
          <a:p>
            <a:endParaRPr lang="en-US" dirty="0" smtClean="0"/>
          </a:p>
          <a:p>
            <a:pPr lvl="0"/>
            <a:endParaRPr lang="en-US" dirty="0" smtClean="0"/>
          </a:p>
        </p:txBody>
      </p:sp>
      <p:sp>
        <p:nvSpPr>
          <p:cNvPr id="3" name="Title 2"/>
          <p:cNvSpPr>
            <a:spLocks noGrp="1"/>
          </p:cNvSpPr>
          <p:nvPr>
            <p:ph type="title"/>
          </p:nvPr>
        </p:nvSpPr>
        <p:spPr/>
        <p:txBody>
          <a:bodyPr/>
          <a:lstStyle/>
          <a:p>
            <a:r>
              <a:rPr lang="en-US" dirty="0" smtClean="0"/>
              <a:t> </a:t>
            </a:r>
            <a:r>
              <a:rPr lang="en-US" dirty="0"/>
              <a:t>Most Difficult MSP Questions</a:t>
            </a:r>
          </a:p>
        </p:txBody>
      </p:sp>
    </p:spTree>
    <p:extLst>
      <p:ext uri="{BB962C8B-B14F-4D97-AF65-F5344CB8AC3E}">
        <p14:creationId xmlns:p14="http://schemas.microsoft.com/office/powerpoint/2010/main" val="15193446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Performance against the criteria needs to be tracked and reviewed by appropriate department care and other to determine whether the initial review period should be extended or not</a:t>
            </a:r>
            <a:r>
              <a:rPr lang="en-US" dirty="0" smtClean="0"/>
              <a:t>.</a:t>
            </a:r>
          </a:p>
          <a:p>
            <a:r>
              <a:rPr lang="en-US" dirty="0" smtClean="0"/>
              <a:t>If you abide by this FPPE standard, you can eliminate the "provisional review" approach.</a:t>
            </a:r>
            <a:endParaRPr lang="en-US" dirty="0"/>
          </a:p>
          <a:p>
            <a:endParaRPr lang="en-US" dirty="0" smtClean="0"/>
          </a:p>
          <a:p>
            <a:endParaRPr lang="en-US" dirty="0" smtClean="0"/>
          </a:p>
          <a:p>
            <a:pPr lvl="0"/>
            <a:endParaRPr lang="en-US" dirty="0" smtClean="0"/>
          </a:p>
        </p:txBody>
      </p:sp>
      <p:sp>
        <p:nvSpPr>
          <p:cNvPr id="3" name="Title 2"/>
          <p:cNvSpPr>
            <a:spLocks noGrp="1"/>
          </p:cNvSpPr>
          <p:nvPr>
            <p:ph type="title"/>
          </p:nvPr>
        </p:nvSpPr>
        <p:spPr/>
        <p:txBody>
          <a:bodyPr/>
          <a:lstStyle/>
          <a:p>
            <a:r>
              <a:rPr lang="en-US" dirty="0" smtClean="0"/>
              <a:t> </a:t>
            </a:r>
            <a:r>
              <a:rPr lang="en-US" dirty="0"/>
              <a:t>Most Difficult MSP Questions</a:t>
            </a:r>
          </a:p>
        </p:txBody>
      </p:sp>
    </p:spTree>
    <p:extLst>
      <p:ext uri="{BB962C8B-B14F-4D97-AF65-F5344CB8AC3E}">
        <p14:creationId xmlns:p14="http://schemas.microsoft.com/office/powerpoint/2010/main" val="4734116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198" y="1026695"/>
            <a:ext cx="8451773" cy="3601451"/>
          </a:xfrm>
        </p:spPr>
        <p:txBody>
          <a:bodyPr/>
          <a:lstStyle/>
          <a:p>
            <a:pPr marL="0" indent="0">
              <a:buNone/>
            </a:pPr>
            <a:r>
              <a:rPr lang="en-US" dirty="0" smtClean="0"/>
              <a:t> </a:t>
            </a:r>
            <a:r>
              <a:rPr lang="en-US" b="1" u="sng" dirty="0" smtClean="0"/>
              <a:t>Question No. 11</a:t>
            </a:r>
          </a:p>
          <a:p>
            <a:r>
              <a:rPr lang="en-US" dirty="0" smtClean="0"/>
              <a:t>And when you take somebody off provisional period or if you grant a new privilege, why do you have to also run a NPDB/ State license check, etc., if provider is already on staff?</a:t>
            </a:r>
          </a:p>
          <a:p>
            <a:pPr marL="0" indent="0">
              <a:buNone/>
            </a:pPr>
            <a:r>
              <a:rPr lang="en-US" b="1" u="sng" dirty="0" smtClean="0"/>
              <a:t>Response</a:t>
            </a:r>
            <a:r>
              <a:rPr lang="en-US" b="1" dirty="0" smtClean="0"/>
              <a:t>:</a:t>
            </a:r>
            <a:r>
              <a:rPr lang="en-US" dirty="0" smtClean="0"/>
              <a:t>  </a:t>
            </a:r>
          </a:p>
          <a:p>
            <a:r>
              <a:rPr lang="en-US" dirty="0"/>
              <a:t>Physicians </a:t>
            </a:r>
            <a:r>
              <a:rPr lang="en-US" dirty="0" smtClean="0"/>
              <a:t>initially </a:t>
            </a:r>
            <a:r>
              <a:rPr lang="en-US" dirty="0"/>
              <a:t>appointed to the medical staff typically serve for a one year and, more often than not, a two-year initial period.  Therefore when moving </a:t>
            </a:r>
            <a:r>
              <a:rPr lang="en-US" dirty="0" smtClean="0"/>
              <a:t>past the FPPE </a:t>
            </a:r>
            <a:r>
              <a:rPr lang="en-US" dirty="0"/>
              <a:t>designated time of review, their status as a member of the medical staff really does not </a:t>
            </a:r>
            <a:r>
              <a:rPr lang="en-US" dirty="0" smtClean="0"/>
              <a:t>change. Nor </a:t>
            </a:r>
            <a:r>
              <a:rPr lang="en-US" dirty="0"/>
              <a:t>do the clinical privileges which were given to them at the time they became a member.  Consequently, there is no requirement to run a </a:t>
            </a:r>
            <a:r>
              <a:rPr lang="en-US" dirty="0" smtClean="0"/>
              <a:t>NPDB/state </a:t>
            </a:r>
            <a:r>
              <a:rPr lang="en-US" dirty="0"/>
              <a:t>license check for this individual.</a:t>
            </a:r>
          </a:p>
          <a:p>
            <a:endParaRPr lang="en-US" dirty="0"/>
          </a:p>
        </p:txBody>
      </p:sp>
      <p:sp>
        <p:nvSpPr>
          <p:cNvPr id="3" name="Title 2"/>
          <p:cNvSpPr>
            <a:spLocks noGrp="1"/>
          </p:cNvSpPr>
          <p:nvPr>
            <p:ph type="title"/>
          </p:nvPr>
        </p:nvSpPr>
        <p:spPr/>
        <p:txBody>
          <a:bodyPr/>
          <a:lstStyle/>
          <a:p>
            <a:r>
              <a:rPr lang="en-US" dirty="0" smtClean="0"/>
              <a:t> Most Difficult MSP Questions</a:t>
            </a:r>
            <a:endParaRPr lang="en-US" dirty="0"/>
          </a:p>
        </p:txBody>
      </p:sp>
    </p:spTree>
    <p:extLst>
      <p:ext uri="{BB962C8B-B14F-4D97-AF65-F5344CB8AC3E}">
        <p14:creationId xmlns:p14="http://schemas.microsoft.com/office/powerpoint/2010/main" val="34474569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198" y="1026695"/>
            <a:ext cx="8451773" cy="3601451"/>
          </a:xfrm>
        </p:spPr>
        <p:txBody>
          <a:bodyPr/>
          <a:lstStyle/>
          <a:p>
            <a:pPr marL="0" indent="0">
              <a:buNone/>
            </a:pPr>
            <a:r>
              <a:rPr lang="en-US" dirty="0" smtClean="0"/>
              <a:t> </a:t>
            </a:r>
          </a:p>
          <a:p>
            <a:r>
              <a:rPr lang="en-US" dirty="0"/>
              <a:t>On the other hand, if after this provisional/FPPE period of time the physician is given new privileges </a:t>
            </a:r>
            <a:r>
              <a:rPr lang="en-US" dirty="0" smtClean="0"/>
              <a:t>which were </a:t>
            </a:r>
            <a:r>
              <a:rPr lang="en-US" dirty="0"/>
              <a:t>not provided to him or her once they became a </a:t>
            </a:r>
            <a:r>
              <a:rPr lang="en-US" dirty="0" smtClean="0"/>
              <a:t>member, then </a:t>
            </a:r>
            <a:r>
              <a:rPr lang="en-US" dirty="0"/>
              <a:t>you are obligated to query the Data Bank.  This obligation occurs for any physician who is seeking new privileges and not just for initial </a:t>
            </a:r>
            <a:r>
              <a:rPr lang="en-US" dirty="0" smtClean="0"/>
              <a:t>medical staff </a:t>
            </a:r>
            <a:r>
              <a:rPr lang="en-US" dirty="0"/>
              <a:t>members.</a:t>
            </a:r>
          </a:p>
          <a:p>
            <a:endParaRPr lang="en-US" dirty="0"/>
          </a:p>
        </p:txBody>
      </p:sp>
      <p:sp>
        <p:nvSpPr>
          <p:cNvPr id="3" name="Title 2"/>
          <p:cNvSpPr>
            <a:spLocks noGrp="1"/>
          </p:cNvSpPr>
          <p:nvPr>
            <p:ph type="title"/>
          </p:nvPr>
        </p:nvSpPr>
        <p:spPr/>
        <p:txBody>
          <a:bodyPr/>
          <a:lstStyle/>
          <a:p>
            <a:r>
              <a:rPr lang="en-US" dirty="0" smtClean="0"/>
              <a:t> Most Difficult MSP Questions</a:t>
            </a:r>
            <a:endParaRPr lang="en-US" dirty="0"/>
          </a:p>
        </p:txBody>
      </p:sp>
    </p:spTree>
    <p:extLst>
      <p:ext uri="{BB962C8B-B14F-4D97-AF65-F5344CB8AC3E}">
        <p14:creationId xmlns:p14="http://schemas.microsoft.com/office/powerpoint/2010/main" val="23261464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 </a:t>
            </a:r>
            <a:r>
              <a:rPr lang="en-US" b="1" u="sng" dirty="0" smtClean="0"/>
              <a:t>Question No. 12</a:t>
            </a:r>
          </a:p>
          <a:p>
            <a:r>
              <a:rPr lang="en-US" dirty="0" smtClean="0"/>
              <a:t>Regarding telemedicine and DEA--does a separate DEA need to be obtained in the originating state as well as in the destination state?</a:t>
            </a:r>
          </a:p>
          <a:p>
            <a:pPr marL="0" indent="0">
              <a:buNone/>
            </a:pPr>
            <a:r>
              <a:rPr lang="en-US" b="1" u="sng" dirty="0" smtClean="0"/>
              <a:t>Response</a:t>
            </a:r>
            <a:r>
              <a:rPr lang="en-US" b="1" dirty="0" smtClean="0"/>
              <a:t>:</a:t>
            </a:r>
            <a:r>
              <a:rPr lang="en-US" dirty="0" smtClean="0"/>
              <a:t> </a:t>
            </a:r>
          </a:p>
          <a:p>
            <a:r>
              <a:rPr lang="en-US" dirty="0" smtClean="0"/>
              <a:t>Yes</a:t>
            </a:r>
            <a:r>
              <a:rPr lang="en-US" dirty="0"/>
              <a:t>, there are also other requirements that must be met before </a:t>
            </a:r>
            <a:r>
              <a:rPr lang="en-US" dirty="0" smtClean="0"/>
              <a:t>a telemedicine physician </a:t>
            </a:r>
            <a:r>
              <a:rPr lang="en-US" dirty="0"/>
              <a:t>is able to prescribe control substances such as whether a face to face consultation is required or can </a:t>
            </a:r>
            <a:r>
              <a:rPr lang="en-US" dirty="0" smtClean="0"/>
              <a:t>this obligation be </a:t>
            </a:r>
            <a:r>
              <a:rPr lang="en-US" dirty="0"/>
              <a:t>covered by another physician, etc.  These requirements will vary from state to state.</a:t>
            </a:r>
          </a:p>
          <a:p>
            <a:endParaRPr lang="en-US" dirty="0"/>
          </a:p>
        </p:txBody>
      </p:sp>
      <p:sp>
        <p:nvSpPr>
          <p:cNvPr id="3" name="Title 2"/>
          <p:cNvSpPr>
            <a:spLocks noGrp="1"/>
          </p:cNvSpPr>
          <p:nvPr>
            <p:ph type="title"/>
          </p:nvPr>
        </p:nvSpPr>
        <p:spPr/>
        <p:txBody>
          <a:bodyPr/>
          <a:lstStyle/>
          <a:p>
            <a:r>
              <a:rPr lang="en-US" dirty="0" smtClean="0"/>
              <a:t> Most Difficult MSP Questions</a:t>
            </a:r>
            <a:endParaRPr lang="en-US" dirty="0"/>
          </a:p>
        </p:txBody>
      </p:sp>
    </p:spTree>
    <p:extLst>
      <p:ext uri="{BB962C8B-B14F-4D97-AF65-F5344CB8AC3E}">
        <p14:creationId xmlns:p14="http://schemas.microsoft.com/office/powerpoint/2010/main" val="16064782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u="sng" dirty="0" smtClean="0"/>
              <a:t>Question No. 13</a:t>
            </a:r>
          </a:p>
          <a:p>
            <a:r>
              <a:rPr lang="en-US" dirty="0" smtClean="0"/>
              <a:t>Accreditation Question: TJC has several requirements for annual education materials to be sent to LIPs. Is attestation of receipt by LIPs required?</a:t>
            </a:r>
          </a:p>
          <a:p>
            <a:pPr marL="0" indent="0">
              <a:buNone/>
            </a:pPr>
            <a:r>
              <a:rPr lang="en-US" b="1" u="sng" dirty="0" smtClean="0"/>
              <a:t>Response</a:t>
            </a:r>
            <a:r>
              <a:rPr lang="en-US" dirty="0" smtClean="0"/>
              <a:t>:</a:t>
            </a:r>
          </a:p>
          <a:p>
            <a:r>
              <a:rPr lang="en-US" dirty="0" smtClean="0"/>
              <a:t>In response to the question of how documentation of attendance or participation is required programs can be achieved, The Joint Commission responded as follows:  </a:t>
            </a:r>
          </a:p>
          <a:p>
            <a:pPr lvl="1"/>
            <a:r>
              <a:rPr lang="en-US" dirty="0" smtClean="0"/>
              <a:t>Documentation of attendance can be done in several different ways including not limited to:  </a:t>
            </a:r>
          </a:p>
          <a:p>
            <a:endParaRPr lang="en-US" dirty="0" smtClean="0"/>
          </a:p>
        </p:txBody>
      </p:sp>
      <p:sp>
        <p:nvSpPr>
          <p:cNvPr id="3" name="Title 2"/>
          <p:cNvSpPr>
            <a:spLocks noGrp="1"/>
          </p:cNvSpPr>
          <p:nvPr>
            <p:ph type="title"/>
          </p:nvPr>
        </p:nvSpPr>
        <p:spPr/>
        <p:txBody>
          <a:bodyPr/>
          <a:lstStyle/>
          <a:p>
            <a:r>
              <a:rPr lang="en-US" dirty="0" smtClean="0"/>
              <a:t> Most Difficult MSP Questions</a:t>
            </a:r>
            <a:endParaRPr lang="en-US" dirty="0"/>
          </a:p>
        </p:txBody>
      </p:sp>
    </p:spTree>
    <p:extLst>
      <p:ext uri="{BB962C8B-B14F-4D97-AF65-F5344CB8AC3E}">
        <p14:creationId xmlns:p14="http://schemas.microsoft.com/office/powerpoint/2010/main" val="811358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198" y="1105784"/>
            <a:ext cx="8451773" cy="3778831"/>
          </a:xfrm>
        </p:spPr>
        <p:txBody>
          <a:bodyPr/>
          <a:lstStyle/>
          <a:p>
            <a:pPr marL="0" indent="0">
              <a:buNone/>
            </a:pPr>
            <a:r>
              <a:rPr lang="en-US" b="1" u="sng" dirty="0" smtClean="0"/>
              <a:t>Question No. 1</a:t>
            </a:r>
          </a:p>
          <a:p>
            <a:pPr marL="342900" indent="-342900">
              <a:buFont typeface="Arial" panose="020B0604020202020204" pitchFamily="34" charset="0"/>
              <a:buChar char="•"/>
            </a:pPr>
            <a:r>
              <a:rPr lang="en-US" dirty="0" smtClean="0"/>
              <a:t>How do others handle verifications of international licensures? Do you verify these with the primary source? Do you just not worry about them? I see our policy states all licenses must be verified prior to granting privileges and appointments and TJC notes licenses are verified as well, but no mention or differentiation of type of license.</a:t>
            </a:r>
          </a:p>
          <a:p>
            <a:pPr marL="0" indent="0">
              <a:spcBef>
                <a:spcPts val="600"/>
              </a:spcBef>
              <a:buNone/>
            </a:pPr>
            <a:r>
              <a:rPr lang="en-US" b="1" u="sng" dirty="0" smtClean="0"/>
              <a:t>Response</a:t>
            </a:r>
            <a:r>
              <a:rPr lang="en-US" b="1" dirty="0" smtClean="0"/>
              <a:t>:</a:t>
            </a:r>
            <a:endParaRPr lang="en-US" b="1" u="sng" dirty="0" smtClean="0"/>
          </a:p>
          <a:p>
            <a:r>
              <a:rPr lang="en-US" dirty="0" smtClean="0"/>
              <a:t>The Joint Commission requires healthcare organizations to use “primary sources” to verify certain credentials, including medical school diplomas, specialty training or residency requirements, licenses to practice, registration with a medical or dental council or any other credential required by law, regulation or hospital policy.  </a:t>
            </a:r>
          </a:p>
          <a:p>
            <a:pPr lvl="1"/>
            <a:endParaRPr lang="en-US" dirty="0" smtClean="0"/>
          </a:p>
          <a:p>
            <a:pPr lvl="1"/>
            <a:endParaRPr lang="en-US" dirty="0" smtClean="0"/>
          </a:p>
          <a:p>
            <a:endParaRPr lang="en-US" dirty="0"/>
          </a:p>
        </p:txBody>
      </p:sp>
      <p:sp>
        <p:nvSpPr>
          <p:cNvPr id="3" name="Title 2"/>
          <p:cNvSpPr>
            <a:spLocks noGrp="1"/>
          </p:cNvSpPr>
          <p:nvPr>
            <p:ph type="title"/>
          </p:nvPr>
        </p:nvSpPr>
        <p:spPr/>
        <p:txBody>
          <a:bodyPr/>
          <a:lstStyle/>
          <a:p>
            <a:r>
              <a:rPr lang="en-US" dirty="0" smtClean="0"/>
              <a:t> Most Difficult MSP Questions	</a:t>
            </a:r>
            <a:endParaRPr lang="en-US" dirty="0"/>
          </a:p>
        </p:txBody>
      </p:sp>
    </p:spTree>
    <p:extLst>
      <p:ext uri="{BB962C8B-B14F-4D97-AF65-F5344CB8AC3E}">
        <p14:creationId xmlns:p14="http://schemas.microsoft.com/office/powerpoint/2010/main" val="9384701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2"/>
            <a:r>
              <a:rPr lang="en-US" dirty="0" smtClean="0"/>
              <a:t>Obtaining copies of program certificates. </a:t>
            </a:r>
          </a:p>
          <a:p>
            <a:pPr lvl="2"/>
            <a:r>
              <a:rPr lang="en-US" dirty="0" smtClean="0"/>
              <a:t>Obtaining copies of the information submitted with a license renewal application and CME’s required by the state;</a:t>
            </a:r>
          </a:p>
          <a:p>
            <a:pPr lvl="2"/>
            <a:r>
              <a:rPr lang="en-US" dirty="0" smtClean="0"/>
              <a:t>Obtaining a statement from the license independent practitioner which attests to his/her attendance at CME programs that relate to their area of practice, with the stipulation that proof of attendance and program content will be submitted upon request of the hospital.</a:t>
            </a:r>
          </a:p>
          <a:p>
            <a:endParaRPr lang="en-US" dirty="0" smtClean="0"/>
          </a:p>
          <a:p>
            <a:pPr lvl="1"/>
            <a:endParaRPr lang="en-US" dirty="0" smtClean="0"/>
          </a:p>
          <a:p>
            <a:endParaRPr lang="en-US" dirty="0" smtClean="0"/>
          </a:p>
        </p:txBody>
      </p:sp>
      <p:sp>
        <p:nvSpPr>
          <p:cNvPr id="3" name="Title 2"/>
          <p:cNvSpPr>
            <a:spLocks noGrp="1"/>
          </p:cNvSpPr>
          <p:nvPr>
            <p:ph type="title"/>
          </p:nvPr>
        </p:nvSpPr>
        <p:spPr/>
        <p:txBody>
          <a:bodyPr/>
          <a:lstStyle/>
          <a:p>
            <a:r>
              <a:rPr lang="en-US" dirty="0" smtClean="0"/>
              <a:t> Most Difficult MSP Questions</a:t>
            </a:r>
            <a:endParaRPr lang="en-US" dirty="0"/>
          </a:p>
        </p:txBody>
      </p:sp>
    </p:spTree>
    <p:extLst>
      <p:ext uri="{BB962C8B-B14F-4D97-AF65-F5344CB8AC3E}">
        <p14:creationId xmlns:p14="http://schemas.microsoft.com/office/powerpoint/2010/main" val="21261043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u="sng" dirty="0" smtClean="0"/>
              <a:t>Question No. 14</a:t>
            </a:r>
          </a:p>
          <a:p>
            <a:r>
              <a:rPr lang="en-US" dirty="0" smtClean="0"/>
              <a:t>I am at a small community hospital. When developing privileging criteria the profession organization (such as ACC or GI) often recommends a high number of procedures to maintain competency. However, our physicians may not be able to meet those numeric requirements. What is the best way to handle this? Are we providing a lesser standard of care if our physicians can only perform 40 procedures when 75 are recommended in the professional criteria?</a:t>
            </a:r>
          </a:p>
          <a:p>
            <a:pPr marL="0" indent="0">
              <a:buNone/>
            </a:pPr>
            <a:r>
              <a:rPr lang="en-US" b="1" u="sng" dirty="0"/>
              <a:t>Response</a:t>
            </a:r>
            <a:r>
              <a:rPr lang="en-US" dirty="0"/>
              <a:t>:</a:t>
            </a:r>
            <a:endParaRPr lang="en-US" b="1" u="sng" dirty="0"/>
          </a:p>
          <a:p>
            <a:r>
              <a:rPr lang="en-US" dirty="0"/>
              <a:t>There are a number of professional associations which have established standards to identify how many procedures you need to be done in order </a:t>
            </a:r>
            <a:r>
              <a:rPr lang="en-US" dirty="0" smtClean="0"/>
              <a:t>to</a:t>
            </a:r>
            <a:endParaRPr lang="en-US" dirty="0"/>
          </a:p>
        </p:txBody>
      </p:sp>
      <p:sp>
        <p:nvSpPr>
          <p:cNvPr id="3" name="Title 2"/>
          <p:cNvSpPr>
            <a:spLocks noGrp="1"/>
          </p:cNvSpPr>
          <p:nvPr>
            <p:ph type="title"/>
          </p:nvPr>
        </p:nvSpPr>
        <p:spPr/>
        <p:txBody>
          <a:bodyPr/>
          <a:lstStyle/>
          <a:p>
            <a:r>
              <a:rPr lang="en-US" dirty="0" smtClean="0"/>
              <a:t> </a:t>
            </a:r>
            <a:r>
              <a:rPr lang="en-US" dirty="0"/>
              <a:t>Most Difficult MSP Questions</a:t>
            </a:r>
          </a:p>
        </p:txBody>
      </p:sp>
    </p:spTree>
    <p:extLst>
      <p:ext uri="{BB962C8B-B14F-4D97-AF65-F5344CB8AC3E}">
        <p14:creationId xmlns:p14="http://schemas.microsoft.com/office/powerpoint/2010/main" val="8644676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4488" lvl="1" indent="0">
              <a:buNone/>
            </a:pPr>
            <a:r>
              <a:rPr lang="en-US" dirty="0" smtClean="0"/>
              <a:t>demonstrate </a:t>
            </a:r>
            <a:r>
              <a:rPr lang="en-US" dirty="0"/>
              <a:t>current competency.  I will say that many of these are designed to limit the kinds of physicians who can actually perform these procedures who may be outside the given specialty.</a:t>
            </a:r>
          </a:p>
          <a:p>
            <a:r>
              <a:rPr lang="en-US" dirty="0" smtClean="0"/>
              <a:t>Without further investigation it is difficult to respond as to whether the numbers that are supposedly “required” are indeed legitimate and if there are conflicting standards or arguments about sufficient numbers to demonstrate competency.    </a:t>
            </a:r>
            <a:endParaRPr lang="en-US" dirty="0"/>
          </a:p>
        </p:txBody>
      </p:sp>
      <p:sp>
        <p:nvSpPr>
          <p:cNvPr id="3" name="Title 2"/>
          <p:cNvSpPr>
            <a:spLocks noGrp="1"/>
          </p:cNvSpPr>
          <p:nvPr>
            <p:ph type="title"/>
          </p:nvPr>
        </p:nvSpPr>
        <p:spPr/>
        <p:txBody>
          <a:bodyPr/>
          <a:lstStyle/>
          <a:p>
            <a:r>
              <a:rPr lang="en-US" dirty="0" smtClean="0"/>
              <a:t> </a:t>
            </a:r>
            <a:r>
              <a:rPr lang="en-US" dirty="0"/>
              <a:t>Most Difficult MSP Questions</a:t>
            </a:r>
          </a:p>
        </p:txBody>
      </p:sp>
    </p:spTree>
    <p:extLst>
      <p:ext uri="{BB962C8B-B14F-4D97-AF65-F5344CB8AC3E}">
        <p14:creationId xmlns:p14="http://schemas.microsoft.com/office/powerpoint/2010/main" val="40477143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Where indeed there is a general standard that has been accepted across the physician community and relevant professional associations, the failure to meet those “minimum” requirements does raise the prospect of greater legal liability should an adverse event occur.  The question then becomes whether the hospital understands this risk and decides to allow the procedures to be performed. For example, is it a needed service in the community which cannot otherwise be provided such as at a critical access or smaller hospital.  Sending the patient away to another facility is not always the best answer.    </a:t>
            </a:r>
            <a:endParaRPr lang="en-US" dirty="0"/>
          </a:p>
        </p:txBody>
      </p:sp>
      <p:sp>
        <p:nvSpPr>
          <p:cNvPr id="3" name="Title 2"/>
          <p:cNvSpPr>
            <a:spLocks noGrp="1"/>
          </p:cNvSpPr>
          <p:nvPr>
            <p:ph type="title"/>
          </p:nvPr>
        </p:nvSpPr>
        <p:spPr/>
        <p:txBody>
          <a:bodyPr/>
          <a:lstStyle/>
          <a:p>
            <a:r>
              <a:rPr lang="en-US" dirty="0" smtClean="0"/>
              <a:t> </a:t>
            </a:r>
            <a:r>
              <a:rPr lang="en-US" dirty="0"/>
              <a:t>Most Difficult MSP Questions</a:t>
            </a:r>
          </a:p>
        </p:txBody>
      </p:sp>
    </p:spTree>
    <p:extLst>
      <p:ext uri="{BB962C8B-B14F-4D97-AF65-F5344CB8AC3E}">
        <p14:creationId xmlns:p14="http://schemas.microsoft.com/office/powerpoint/2010/main" val="41414877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other option is that physicians who do not meet the “standard” cannot be provided the privilege and arrangements for referring the patient elsewhere can or should be made.  Again, this is a professional, legal and business judgment for the hospital to make.   </a:t>
            </a:r>
            <a:endParaRPr lang="en-US" dirty="0"/>
          </a:p>
        </p:txBody>
      </p:sp>
      <p:sp>
        <p:nvSpPr>
          <p:cNvPr id="3" name="Title 2"/>
          <p:cNvSpPr>
            <a:spLocks noGrp="1"/>
          </p:cNvSpPr>
          <p:nvPr>
            <p:ph type="title"/>
          </p:nvPr>
        </p:nvSpPr>
        <p:spPr/>
        <p:txBody>
          <a:bodyPr/>
          <a:lstStyle/>
          <a:p>
            <a:r>
              <a:rPr lang="en-US" dirty="0" smtClean="0"/>
              <a:t> </a:t>
            </a:r>
            <a:r>
              <a:rPr lang="en-US" dirty="0"/>
              <a:t>Most Difficult MSP Questions</a:t>
            </a:r>
          </a:p>
        </p:txBody>
      </p:sp>
    </p:spTree>
    <p:extLst>
      <p:ext uri="{BB962C8B-B14F-4D97-AF65-F5344CB8AC3E}">
        <p14:creationId xmlns:p14="http://schemas.microsoft.com/office/powerpoint/2010/main" val="4221294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198" y="1105784"/>
            <a:ext cx="8451773" cy="3567816"/>
          </a:xfrm>
        </p:spPr>
        <p:txBody>
          <a:bodyPr/>
          <a:lstStyle/>
          <a:p>
            <a:pPr marL="0" indent="0">
              <a:buNone/>
            </a:pPr>
            <a:r>
              <a:rPr lang="en-US" b="1" u="sng" dirty="0" smtClean="0"/>
              <a:t>Question No. 15</a:t>
            </a:r>
          </a:p>
          <a:p>
            <a:r>
              <a:rPr lang="en-US" dirty="0" smtClean="0"/>
              <a:t>Most of our physicians are employed. Hospital leadership actively bypasses our Medical Staff leadership when addressing competence/behavior/ professionalism issues with privileged providers, believing an action is not reportable if it isn't taken by the Medical Staff. What are your ideas on taking back our ownership in this arena? If HR conducts an investigation and the department Chairman (Medicine/Pediatrics) fires a physician for behavior or incompetence that jeopardized patient safety, is it reportable? How do we handle an adverse employment decision that impacts privileges so we remain in compliance with regulatory expectations/regulations? What is the MSO obligation to disclose this when verifying a fired provider’s past affiliation?</a:t>
            </a:r>
            <a:endParaRPr lang="en-US" dirty="0"/>
          </a:p>
        </p:txBody>
      </p:sp>
      <p:sp>
        <p:nvSpPr>
          <p:cNvPr id="3" name="Title 2"/>
          <p:cNvSpPr>
            <a:spLocks noGrp="1"/>
          </p:cNvSpPr>
          <p:nvPr>
            <p:ph type="title"/>
          </p:nvPr>
        </p:nvSpPr>
        <p:spPr/>
        <p:txBody>
          <a:bodyPr/>
          <a:lstStyle/>
          <a:p>
            <a:r>
              <a:rPr lang="en-US" dirty="0" smtClean="0"/>
              <a:t> Most Difficult MSP Questions</a:t>
            </a:r>
            <a:endParaRPr lang="en-US" dirty="0"/>
          </a:p>
        </p:txBody>
      </p:sp>
    </p:spTree>
    <p:extLst>
      <p:ext uri="{BB962C8B-B14F-4D97-AF65-F5344CB8AC3E}">
        <p14:creationId xmlns:p14="http://schemas.microsoft.com/office/powerpoint/2010/main" val="8113588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198" y="1105784"/>
            <a:ext cx="8451773" cy="3567816"/>
          </a:xfrm>
        </p:spPr>
        <p:txBody>
          <a:bodyPr/>
          <a:lstStyle/>
          <a:p>
            <a:pPr marL="0" indent="0">
              <a:buNone/>
            </a:pPr>
            <a:r>
              <a:rPr lang="en-US" b="1" u="sng" dirty="0"/>
              <a:t>Response</a:t>
            </a:r>
            <a:r>
              <a:rPr lang="en-US" dirty="0"/>
              <a:t>:</a:t>
            </a:r>
            <a:endParaRPr lang="en-US" b="1" u="sng" dirty="0"/>
          </a:p>
          <a:p>
            <a:r>
              <a:rPr lang="en-US" dirty="0"/>
              <a:t>This is somewhat complicated question and not without some controversy.</a:t>
            </a:r>
          </a:p>
          <a:p>
            <a:r>
              <a:rPr lang="en-US" dirty="0"/>
              <a:t>In most </a:t>
            </a:r>
            <a:r>
              <a:rPr lang="en-US" dirty="0" smtClean="0"/>
              <a:t>physician </a:t>
            </a:r>
            <a:r>
              <a:rPr lang="en-US" dirty="0"/>
              <a:t>employment agreements, the hospital has the right to terminate with or without cause.  In addition, most agreements have what we call a “clean sweep” provision </a:t>
            </a:r>
            <a:r>
              <a:rPr lang="en-US" dirty="0" smtClean="0"/>
              <a:t>whereby </a:t>
            </a:r>
            <a:r>
              <a:rPr lang="en-US" dirty="0"/>
              <a:t>the physician waives any hearing rights that he or she would be entitled to if they were </a:t>
            </a:r>
            <a:r>
              <a:rPr lang="en-US" dirty="0" smtClean="0"/>
              <a:t>an independent </a:t>
            </a:r>
            <a:r>
              <a:rPr lang="en-US" dirty="0"/>
              <a:t>physician</a:t>
            </a:r>
            <a:r>
              <a:rPr lang="en-US" dirty="0" smtClean="0"/>
              <a:t>.</a:t>
            </a:r>
          </a:p>
          <a:p>
            <a:r>
              <a:rPr lang="en-US" dirty="0"/>
              <a:t>The Data Bank is on record that saying that if no professional review action has been taken, i.e., no hearing, then the decision to terminate a physician is not reportable.  </a:t>
            </a:r>
          </a:p>
          <a:p>
            <a:endParaRPr lang="en-US" dirty="0"/>
          </a:p>
        </p:txBody>
      </p:sp>
      <p:sp>
        <p:nvSpPr>
          <p:cNvPr id="3" name="Title 2"/>
          <p:cNvSpPr>
            <a:spLocks noGrp="1"/>
          </p:cNvSpPr>
          <p:nvPr>
            <p:ph type="title"/>
          </p:nvPr>
        </p:nvSpPr>
        <p:spPr/>
        <p:txBody>
          <a:bodyPr/>
          <a:lstStyle/>
          <a:p>
            <a:r>
              <a:rPr lang="en-US" dirty="0" smtClean="0"/>
              <a:t> Most Difficult MSP Questions</a:t>
            </a:r>
            <a:endParaRPr lang="en-US" dirty="0"/>
          </a:p>
        </p:txBody>
      </p:sp>
    </p:spTree>
    <p:extLst>
      <p:ext uri="{BB962C8B-B14F-4D97-AF65-F5344CB8AC3E}">
        <p14:creationId xmlns:p14="http://schemas.microsoft.com/office/powerpoint/2010/main" val="1367297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198" y="1023628"/>
            <a:ext cx="8451773" cy="3673418"/>
          </a:xfrm>
        </p:spPr>
        <p:txBody>
          <a:bodyPr/>
          <a:lstStyle/>
          <a:p>
            <a:r>
              <a:rPr lang="en-US" sz="1800" dirty="0" smtClean="0"/>
              <a:t>Although the hospital, under these circumstances, cannot take advantage of the HCQIA immunity provisions, the physician has the benefit of not being reported to the Data Bank.  In that sense, there is something of a balance that provides a benefit to both parties.  Again, if there is no hearing provided, then the participation of HR and any type of review that leads to the firing by a department chair is not reportable.  </a:t>
            </a:r>
          </a:p>
          <a:p>
            <a:r>
              <a:rPr lang="en-US" sz="1800" dirty="0"/>
              <a:t>That being said, the hospital and medical staff will likely get an inquiry from a third party when he or she applies for a membership </a:t>
            </a:r>
            <a:r>
              <a:rPr lang="en-US" sz="1800" dirty="0" smtClean="0"/>
              <a:t>on another </a:t>
            </a:r>
            <a:r>
              <a:rPr lang="en-US" sz="1800" dirty="0"/>
              <a:t>medical staff.  Although hospitals have no legal requirement to respond to these inquiries, if they do, it must be factual and not misleading.  These responses are sometimes negotiated in advance between the parties.  Needless to say, providing no response will raise red flags which will cause complications when the physician seeks membership elsewhere.  </a:t>
            </a:r>
          </a:p>
          <a:p>
            <a:endParaRPr lang="en-US" dirty="0" smtClean="0"/>
          </a:p>
          <a:p>
            <a:pPr marL="0" indent="0">
              <a:buNone/>
            </a:pPr>
            <a:endParaRPr lang="en-US" b="1" u="sng" dirty="0"/>
          </a:p>
        </p:txBody>
      </p:sp>
      <p:sp>
        <p:nvSpPr>
          <p:cNvPr id="3" name="Title 2"/>
          <p:cNvSpPr>
            <a:spLocks noGrp="1"/>
          </p:cNvSpPr>
          <p:nvPr>
            <p:ph type="title"/>
          </p:nvPr>
        </p:nvSpPr>
        <p:spPr/>
        <p:txBody>
          <a:bodyPr/>
          <a:lstStyle/>
          <a:p>
            <a:r>
              <a:rPr lang="en-US" dirty="0" smtClean="0"/>
              <a:t> </a:t>
            </a:r>
            <a:r>
              <a:rPr lang="en-US" dirty="0"/>
              <a:t>Most Difficult MSP Questions</a:t>
            </a:r>
          </a:p>
        </p:txBody>
      </p:sp>
    </p:spTree>
    <p:extLst>
      <p:ext uri="{BB962C8B-B14F-4D97-AF65-F5344CB8AC3E}">
        <p14:creationId xmlns:p14="http://schemas.microsoft.com/office/powerpoint/2010/main" val="16316617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u="sng" dirty="0" smtClean="0"/>
              <a:t>Question No. 16</a:t>
            </a:r>
          </a:p>
          <a:p>
            <a:r>
              <a:rPr lang="en-US" dirty="0" smtClean="0"/>
              <a:t>Issuing Emergency Privileges (basically license verified and form letter received from hospital) to all practitioners in a contracted group such as radiology, anesthesiology, hospitalists, etc., (more than 15 practitioners) when a new contracted group starts at the hospital to ensure there is no delay in patient care. </a:t>
            </a:r>
          </a:p>
          <a:p>
            <a:pPr marL="0" indent="0">
              <a:buNone/>
            </a:pPr>
            <a:r>
              <a:rPr lang="en-US" b="1" u="sng" dirty="0" smtClean="0"/>
              <a:t>Response</a:t>
            </a:r>
            <a:r>
              <a:rPr lang="en-US" b="1" dirty="0"/>
              <a:t>:</a:t>
            </a:r>
            <a:endParaRPr lang="en-US" b="1" u="sng" dirty="0"/>
          </a:p>
          <a:p>
            <a:r>
              <a:rPr lang="en-US" dirty="0"/>
              <a:t>It is hard to believe that the hospital would not have arranged sufficiently in advance the ability to appropriately credential and privilege </a:t>
            </a:r>
            <a:r>
              <a:rPr lang="en-US" dirty="0" smtClean="0"/>
              <a:t>physicians for any hospital-based </a:t>
            </a:r>
            <a:r>
              <a:rPr lang="en-US" dirty="0"/>
              <a:t>exclusive group before services are provided by the group.</a:t>
            </a:r>
          </a:p>
        </p:txBody>
      </p:sp>
      <p:sp>
        <p:nvSpPr>
          <p:cNvPr id="3" name="Title 2"/>
          <p:cNvSpPr>
            <a:spLocks noGrp="1"/>
          </p:cNvSpPr>
          <p:nvPr>
            <p:ph type="title"/>
          </p:nvPr>
        </p:nvSpPr>
        <p:spPr/>
        <p:txBody>
          <a:bodyPr/>
          <a:lstStyle/>
          <a:p>
            <a:r>
              <a:rPr lang="en-US" dirty="0" smtClean="0"/>
              <a:t> </a:t>
            </a:r>
            <a:r>
              <a:rPr lang="en-US" dirty="0"/>
              <a:t>Most Difficult MSP Questions</a:t>
            </a:r>
          </a:p>
        </p:txBody>
      </p:sp>
    </p:spTree>
    <p:extLst>
      <p:ext uri="{BB962C8B-B14F-4D97-AF65-F5344CB8AC3E}">
        <p14:creationId xmlns:p14="http://schemas.microsoft.com/office/powerpoint/2010/main" val="8113588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use of the emergency privilege standards under the bylaws is a risky method depending on the group. If the group practices at another system hospital the risk can be reduced.</a:t>
            </a:r>
          </a:p>
          <a:p>
            <a:r>
              <a:rPr lang="en-US" dirty="0" smtClean="0"/>
              <a:t>Needless to say, the medical staff and hospital need to go through the normal credentialing and privilege and procedures as per the medical staff bylaws and policies and accreditation standards as soon as possible rather than rely on the emergency privileges.  </a:t>
            </a:r>
          </a:p>
          <a:p>
            <a:pPr marL="0"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t> Most Difficult MSP Questions</a:t>
            </a:r>
            <a:endParaRPr lang="en-US" dirty="0"/>
          </a:p>
        </p:txBody>
      </p:sp>
    </p:spTree>
    <p:extLst>
      <p:ext uri="{BB962C8B-B14F-4D97-AF65-F5344CB8AC3E}">
        <p14:creationId xmlns:p14="http://schemas.microsoft.com/office/powerpoint/2010/main" val="3474737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Primary source verification means that the individual’s reported credentials and qualifications are verified through the original organization or governmental entity that issued the document or credential, or through a designated equivalent source, i.e., an approved agent through the source that has been determined to maintain specific items of credential information that are identical to the information at the primary source.</a:t>
            </a:r>
          </a:p>
          <a:p>
            <a:pPr lvl="0"/>
            <a:r>
              <a:rPr lang="en-US" dirty="0" smtClean="0"/>
              <a:t>For international verifications, there are secured online data bases available to determine the validity of the credentials, this may also be an acceptable source.  Some countries and governmental agencies may have a database that facilitates the retrieval of this information online.  </a:t>
            </a:r>
          </a:p>
          <a:p>
            <a:pPr lvl="1"/>
            <a:endParaRPr lang="en-US" dirty="0" smtClean="0"/>
          </a:p>
          <a:p>
            <a:pPr lvl="1"/>
            <a:endParaRPr lang="en-US" dirty="0" smtClean="0"/>
          </a:p>
          <a:p>
            <a:endParaRPr lang="en-US" dirty="0"/>
          </a:p>
        </p:txBody>
      </p:sp>
      <p:sp>
        <p:nvSpPr>
          <p:cNvPr id="3" name="Title 2"/>
          <p:cNvSpPr>
            <a:spLocks noGrp="1"/>
          </p:cNvSpPr>
          <p:nvPr>
            <p:ph type="title"/>
          </p:nvPr>
        </p:nvSpPr>
        <p:spPr/>
        <p:txBody>
          <a:bodyPr/>
          <a:lstStyle/>
          <a:p>
            <a:r>
              <a:rPr lang="en-US" dirty="0" smtClean="0"/>
              <a:t> Most Difficult MSP Questions	</a:t>
            </a:r>
            <a:endParaRPr lang="en-US" dirty="0"/>
          </a:p>
        </p:txBody>
      </p:sp>
    </p:spTree>
    <p:extLst>
      <p:ext uri="{BB962C8B-B14F-4D97-AF65-F5344CB8AC3E}">
        <p14:creationId xmlns:p14="http://schemas.microsoft.com/office/powerpoint/2010/main" val="8303985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198" y="1035445"/>
            <a:ext cx="8451773" cy="3645970"/>
          </a:xfrm>
        </p:spPr>
        <p:txBody>
          <a:bodyPr/>
          <a:lstStyle/>
          <a:p>
            <a:pPr marL="0" indent="0">
              <a:buNone/>
            </a:pPr>
            <a:r>
              <a:rPr lang="en-US" sz="1800" b="1" u="sng" dirty="0" smtClean="0"/>
              <a:t>Question No. 17</a:t>
            </a:r>
          </a:p>
          <a:p>
            <a:r>
              <a:rPr lang="en-US" sz="1800" dirty="0" smtClean="0"/>
              <a:t>Privileging APRNs for areas such as Emergency Room, Orthopedics, and Inpatient services when their education and training does not cover those areas. How to develop a policy and document training when you can't find a peer who has done this yet.</a:t>
            </a:r>
          </a:p>
          <a:p>
            <a:pPr marL="0" indent="0">
              <a:buNone/>
            </a:pPr>
            <a:r>
              <a:rPr lang="en-US" sz="1800" b="1" u="sng" dirty="0"/>
              <a:t>Response</a:t>
            </a:r>
            <a:r>
              <a:rPr lang="en-US" sz="1800" b="1" dirty="0"/>
              <a:t>:</a:t>
            </a:r>
            <a:endParaRPr lang="en-US" sz="1800" b="1" u="sng" dirty="0"/>
          </a:p>
          <a:p>
            <a:r>
              <a:rPr lang="en-US" sz="1800" dirty="0"/>
              <a:t>APRNs and any other practitioner cannot be given clinical privileges in areas in which they have not been trained or educated.</a:t>
            </a:r>
          </a:p>
          <a:p>
            <a:r>
              <a:rPr lang="en-US" sz="1800" dirty="0"/>
              <a:t>When privileging/credentialing a practitioner in a particular specialty for the first time, hospital and medical staff should reach out to the same specialty albeit at a different hospital or different location who can assist in the process of determining current competency and scope of privileges.</a:t>
            </a:r>
          </a:p>
          <a:p>
            <a:endParaRPr lang="en-US" dirty="0" smtClean="0"/>
          </a:p>
          <a:p>
            <a:pPr marL="0"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t> Most Difficult MSP Questions</a:t>
            </a:r>
            <a:endParaRPr lang="en-US" dirty="0"/>
          </a:p>
        </p:txBody>
      </p:sp>
    </p:spTree>
    <p:extLst>
      <p:ext uri="{BB962C8B-B14F-4D97-AF65-F5344CB8AC3E}">
        <p14:creationId xmlns:p14="http://schemas.microsoft.com/office/powerpoint/2010/main" val="4040138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is always advisable on a going forward basis to have like specialists/practitioners involved in the credentialing/privileging process with the department chair and/or the credentials committee because they are generally better trained to evaluate these candidates.</a:t>
            </a:r>
          </a:p>
          <a:p>
            <a:pPr marL="0" indent="0">
              <a:buNone/>
            </a:pPr>
            <a:endParaRPr lang="en-US" dirty="0"/>
          </a:p>
          <a:p>
            <a:pPr marL="0"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t> Most Difficult MSP Questions</a:t>
            </a:r>
            <a:endParaRPr lang="en-US" dirty="0"/>
          </a:p>
        </p:txBody>
      </p:sp>
    </p:spTree>
    <p:extLst>
      <p:ext uri="{BB962C8B-B14F-4D97-AF65-F5344CB8AC3E}">
        <p14:creationId xmlns:p14="http://schemas.microsoft.com/office/powerpoint/2010/main" val="1320797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198" y="1035446"/>
            <a:ext cx="8451773" cy="3700678"/>
          </a:xfrm>
        </p:spPr>
        <p:txBody>
          <a:bodyPr/>
          <a:lstStyle/>
          <a:p>
            <a:pPr lvl="0"/>
            <a:r>
              <a:rPr lang="en-US" sz="1800" dirty="0"/>
              <a:t>Where primary source verification through a primary source is not possible verification of licensure would suffice since the licensing board would have had to verify the education before granting the license.</a:t>
            </a:r>
          </a:p>
          <a:p>
            <a:pPr lvl="0"/>
            <a:r>
              <a:rPr lang="en-US" sz="1800" dirty="0"/>
              <a:t>Verification of credentials received from institutions outside the country can be challenging.  There should evidence of a creditable effort to verify the credentials which mean multiple attempts, at least two within </a:t>
            </a:r>
            <a:r>
              <a:rPr lang="en-US" sz="1800" dirty="0" smtClean="0"/>
              <a:t>60 days</a:t>
            </a:r>
            <a:r>
              <a:rPr lang="en-US" sz="1800" dirty="0"/>
              <a:t>, by documented efforts as well as the result of each effort but education/licensure still must be verified if it </a:t>
            </a:r>
            <a:r>
              <a:rPr lang="en-US" sz="1800" dirty="0" smtClean="0"/>
              <a:t>is through </a:t>
            </a:r>
            <a:r>
              <a:rPr lang="en-US" sz="1800" dirty="0"/>
              <a:t>the licensing board or a designated equivalent source.  </a:t>
            </a:r>
          </a:p>
          <a:p>
            <a:pPr lvl="0"/>
            <a:r>
              <a:rPr lang="en-US" sz="1800" dirty="0"/>
              <a:t>See PRIMARY SOURCE VERIFICATION OF HEALTHCARE </a:t>
            </a:r>
            <a:r>
              <a:rPr lang="en-US" sz="1800" dirty="0" smtClean="0"/>
              <a:t>PROFESSIONALS:  </a:t>
            </a:r>
            <a:r>
              <a:rPr lang="en-US" sz="1800" dirty="0"/>
              <a:t>A RISK REDUCTION </a:t>
            </a:r>
            <a:r>
              <a:rPr lang="en-US" sz="1800" dirty="0" smtClean="0"/>
              <a:t>STRATEGY </a:t>
            </a:r>
            <a:r>
              <a:rPr lang="en-US" sz="1800" dirty="0"/>
              <a:t>FOR PATIENTS AND HEALTHCARE ORGANIZATIONS (THE JOINT COMMISSION INTERNATIONAL 2016).</a:t>
            </a:r>
          </a:p>
          <a:p>
            <a:endParaRPr lang="en-US" dirty="0"/>
          </a:p>
        </p:txBody>
      </p:sp>
      <p:sp>
        <p:nvSpPr>
          <p:cNvPr id="3" name="Title 2"/>
          <p:cNvSpPr>
            <a:spLocks noGrp="1"/>
          </p:cNvSpPr>
          <p:nvPr>
            <p:ph type="title"/>
          </p:nvPr>
        </p:nvSpPr>
        <p:spPr/>
        <p:txBody>
          <a:bodyPr/>
          <a:lstStyle/>
          <a:p>
            <a:r>
              <a:rPr lang="en-US" dirty="0"/>
              <a:t> Most Difficult MSP Questions	</a:t>
            </a:r>
          </a:p>
        </p:txBody>
      </p:sp>
    </p:spTree>
    <p:extLst>
      <p:ext uri="{BB962C8B-B14F-4D97-AF65-F5344CB8AC3E}">
        <p14:creationId xmlns:p14="http://schemas.microsoft.com/office/powerpoint/2010/main" val="2544800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u="sng" dirty="0" smtClean="0"/>
              <a:t>Question No. 2</a:t>
            </a:r>
          </a:p>
          <a:p>
            <a:r>
              <a:rPr lang="en-US" dirty="0" smtClean="0"/>
              <a:t>A healthcare network has an agreement with a Teleradiology group. Each hospital in the network has a separate CNN but the agreement does not specifically name each hospital. Is this acceptable? </a:t>
            </a:r>
          </a:p>
          <a:p>
            <a:r>
              <a:rPr lang="en-US" dirty="0" smtClean="0"/>
              <a:t>The Teleradiology group is TJC accredited and I would like to know what is needed to implement proxy credentialing. Currently the Teleradiology group credentials/privileges based on TJC standard and each hospital in our network is repeating the same process to credential. What do we need to allow each of the hospital's MEC and Board rely on the credentialing/privileging decisions of the Teleradiology group?</a:t>
            </a:r>
          </a:p>
          <a:p>
            <a:endParaRPr lang="en-US" dirty="0"/>
          </a:p>
        </p:txBody>
      </p:sp>
      <p:sp>
        <p:nvSpPr>
          <p:cNvPr id="3" name="Title 2"/>
          <p:cNvSpPr>
            <a:spLocks noGrp="1"/>
          </p:cNvSpPr>
          <p:nvPr>
            <p:ph type="title"/>
          </p:nvPr>
        </p:nvSpPr>
        <p:spPr/>
        <p:txBody>
          <a:bodyPr/>
          <a:lstStyle/>
          <a:p>
            <a:r>
              <a:rPr lang="en-US" dirty="0" smtClean="0"/>
              <a:t> Most Difficult MSP Questions</a:t>
            </a:r>
            <a:endParaRPr lang="en-US" dirty="0"/>
          </a:p>
        </p:txBody>
      </p:sp>
    </p:spTree>
    <p:extLst>
      <p:ext uri="{BB962C8B-B14F-4D97-AF65-F5344CB8AC3E}">
        <p14:creationId xmlns:p14="http://schemas.microsoft.com/office/powerpoint/2010/main" val="417495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u="sng" dirty="0" smtClean="0"/>
              <a:t>Response</a:t>
            </a:r>
            <a:r>
              <a:rPr lang="en-US" dirty="0" smtClean="0"/>
              <a:t>:</a:t>
            </a:r>
          </a:p>
          <a:p>
            <a:pPr lvl="0"/>
            <a:r>
              <a:rPr lang="en-US" dirty="0" smtClean="0"/>
              <a:t>The agreement with the Teleradiology group should list each of the hospitals which are accepting proxy credentialing from the group.</a:t>
            </a:r>
          </a:p>
          <a:p>
            <a:pPr lvl="0"/>
            <a:r>
              <a:rPr lang="en-US" dirty="0" smtClean="0"/>
              <a:t>The originating site, the location of the patient who is receiving services, must utilize the same credentialing and privileging processing for telemedicine physicians as are used for physicians at the originating site.  </a:t>
            </a:r>
          </a:p>
          <a:p>
            <a:pPr lvl="0"/>
            <a:r>
              <a:rPr lang="en-US" dirty="0" smtClean="0"/>
              <a:t>The options for meeting the standard include:</a:t>
            </a:r>
          </a:p>
          <a:p>
            <a:pPr lvl="1"/>
            <a:r>
              <a:rPr lang="en-US" dirty="0" smtClean="0"/>
              <a:t>Originating site uses the same privilege and credentialing standards under MS.06.01.03 – MS 06.01.13; or </a:t>
            </a:r>
          </a:p>
          <a:p>
            <a:endParaRPr lang="en-US" dirty="0"/>
          </a:p>
        </p:txBody>
      </p:sp>
      <p:sp>
        <p:nvSpPr>
          <p:cNvPr id="3" name="Title 2"/>
          <p:cNvSpPr>
            <a:spLocks noGrp="1"/>
          </p:cNvSpPr>
          <p:nvPr>
            <p:ph type="title"/>
          </p:nvPr>
        </p:nvSpPr>
        <p:spPr/>
        <p:txBody>
          <a:bodyPr/>
          <a:lstStyle/>
          <a:p>
            <a:r>
              <a:rPr lang="en-US" dirty="0" smtClean="0"/>
              <a:t> Most Difficult MSP Questions</a:t>
            </a:r>
            <a:endParaRPr lang="en-US" dirty="0"/>
          </a:p>
        </p:txBody>
      </p:sp>
    </p:spTree>
    <p:extLst>
      <p:ext uri="{BB962C8B-B14F-4D97-AF65-F5344CB8AC3E}">
        <p14:creationId xmlns:p14="http://schemas.microsoft.com/office/powerpoint/2010/main" val="3772717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198" y="1105784"/>
            <a:ext cx="8451773" cy="3427139"/>
          </a:xfrm>
        </p:spPr>
        <p:txBody>
          <a:bodyPr/>
          <a:lstStyle/>
          <a:p>
            <a:pPr lvl="1"/>
            <a:r>
              <a:rPr lang="en-US" dirty="0" smtClean="0"/>
              <a:t>Originating site privileges practitioners using credentialing information from the distant site if Joint Commission accredited and the distant site practitioner has a license issued by the state in which the patient is located; or </a:t>
            </a:r>
          </a:p>
          <a:p>
            <a:pPr lvl="1"/>
            <a:r>
              <a:rPr lang="en-US" dirty="0" smtClean="0"/>
              <a:t>The originating site may choose the credentialing and privilege decision of the distant site if the distant is Joint Commission accredited; or  </a:t>
            </a:r>
          </a:p>
          <a:p>
            <a:pPr lvl="1"/>
            <a:r>
              <a:rPr lang="en-US" dirty="0" smtClean="0"/>
              <a:t>The practitioner is privileged at the distant site of the services to be provided at the originating site if all of the following are met;</a:t>
            </a:r>
          </a:p>
          <a:p>
            <a:pPr lvl="1"/>
            <a:r>
              <a:rPr lang="en-US" dirty="0"/>
              <a:t>The distant site is a Joint Commission accredited entity;</a:t>
            </a:r>
          </a:p>
          <a:p>
            <a:pPr lvl="1"/>
            <a:endParaRPr lang="en-US" dirty="0" smtClean="0"/>
          </a:p>
          <a:p>
            <a:endParaRPr lang="en-US" dirty="0"/>
          </a:p>
        </p:txBody>
      </p:sp>
      <p:sp>
        <p:nvSpPr>
          <p:cNvPr id="3" name="Title 2"/>
          <p:cNvSpPr>
            <a:spLocks noGrp="1"/>
          </p:cNvSpPr>
          <p:nvPr>
            <p:ph type="title"/>
          </p:nvPr>
        </p:nvSpPr>
        <p:spPr/>
        <p:txBody>
          <a:bodyPr/>
          <a:lstStyle/>
          <a:p>
            <a:r>
              <a:rPr lang="en-US" dirty="0" smtClean="0"/>
              <a:t> Most Difficult MSP Questions</a:t>
            </a:r>
            <a:endParaRPr lang="en-US" dirty="0"/>
          </a:p>
        </p:txBody>
      </p:sp>
    </p:spTree>
    <p:extLst>
      <p:ext uri="{BB962C8B-B14F-4D97-AF65-F5344CB8AC3E}">
        <p14:creationId xmlns:p14="http://schemas.microsoft.com/office/powerpoint/2010/main" val="2077235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NAMSS_222143-18_CorpPPT">
  <a:themeElements>
    <a:clrScheme name="d22f91">
      <a:dk1>
        <a:srgbClr val="58595B"/>
      </a:dk1>
      <a:lt1>
        <a:srgbClr val="FFFFFF"/>
      </a:lt1>
      <a:dk2>
        <a:srgbClr val="005596"/>
      </a:dk2>
      <a:lt2>
        <a:srgbClr val="FFFFFF"/>
      </a:lt2>
      <a:accent1>
        <a:srgbClr val="FFCB05"/>
      </a:accent1>
      <a:accent2>
        <a:srgbClr val="9FA1A1"/>
      </a:accent2>
      <a:accent3>
        <a:srgbClr val="F58220"/>
      </a:accent3>
      <a:accent4>
        <a:srgbClr val="FFCB05"/>
      </a:accent4>
      <a:accent5>
        <a:srgbClr val="F58220"/>
      </a:accent5>
      <a:accent6>
        <a:srgbClr val="9FA1A1"/>
      </a:accent6>
      <a:hlink>
        <a:srgbClr val="118EDA"/>
      </a:hlink>
      <a:folHlink>
        <a:srgbClr val="F5822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AMSS_222143-18_CorpPPT" id="{696AEEB6-2DC1-1D4D-A5D9-F6B8BF5B760C}" vid="{D38F90C2-BAF4-C349-A39C-52D9EEFDA8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Words>4970</Words>
  <Application>Microsoft Office PowerPoint</Application>
  <PresentationFormat>On-screen Show (16:9)</PresentationFormat>
  <Paragraphs>212</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ＭＳ Ｐゴシック</vt:lpstr>
      <vt:lpstr>Arial</vt:lpstr>
      <vt:lpstr>Calibri</vt:lpstr>
      <vt:lpstr>Times New Roman</vt:lpstr>
      <vt:lpstr>Wingdings</vt:lpstr>
      <vt:lpstr>NAMSS_222143-18_CorpPPT</vt:lpstr>
      <vt:lpstr>PowerPoint Presentation</vt:lpstr>
      <vt:lpstr>PowerPoint Presentation</vt:lpstr>
      <vt:lpstr>Speaker Bio</vt:lpstr>
      <vt:lpstr> Most Difficult MSP Questions </vt:lpstr>
      <vt:lpstr> Most Difficult MSP Questions </vt:lpstr>
      <vt:lpstr> Most Difficult MSP Questions </vt:lpstr>
      <vt:lpstr> Most Difficult MSP Questions</vt:lpstr>
      <vt:lpstr> Most Difficult MSP Questions</vt:lpstr>
      <vt:lpstr> Most Difficult MSP Questions</vt:lpstr>
      <vt:lpstr> Most Difficult MSP Questions</vt:lpstr>
      <vt:lpstr> Most Difficult MSP Questions</vt:lpstr>
      <vt:lpstr> Most Difficult MSP Questions</vt:lpstr>
      <vt:lpstr> Most Difficult MSP Questions</vt:lpstr>
      <vt:lpstr> Most Difficult MSP Questions</vt:lpstr>
      <vt:lpstr> Most Difficult MSP Questions</vt:lpstr>
      <vt:lpstr> Most Difficult MSP Questions</vt:lpstr>
      <vt:lpstr>Most Difficult MSP Questions</vt:lpstr>
      <vt:lpstr> Most Difficult MSP Questions</vt:lpstr>
      <vt:lpstr> Most Difficult MSP Questions</vt:lpstr>
      <vt:lpstr> Most Difficult MSP Questions</vt:lpstr>
      <vt:lpstr> Most Difficult MSP Questions</vt:lpstr>
      <vt:lpstr> Most Difficult MSP Questions</vt:lpstr>
      <vt:lpstr> Most Difficult MSP Questions</vt:lpstr>
      <vt:lpstr> Most Difficult MSP Questions</vt:lpstr>
      <vt:lpstr> Most Difficult MSP Questions</vt:lpstr>
      <vt:lpstr> Most Difficult MSP Questions</vt:lpstr>
      <vt:lpstr> Most Difficult MSP Questions</vt:lpstr>
      <vt:lpstr> Most Difficult MSP Questions</vt:lpstr>
      <vt:lpstr> Most Difficult MSP Questions</vt:lpstr>
      <vt:lpstr> Most Difficult MSP Questions</vt:lpstr>
      <vt:lpstr> Most Difficult MSP Questions</vt:lpstr>
      <vt:lpstr> Most Difficult MSP Questions</vt:lpstr>
      <vt:lpstr> Most Difficult MSP Questions</vt:lpstr>
      <vt:lpstr> Most Difficult MSP Questions</vt:lpstr>
      <vt:lpstr> Most Difficult MSP Questions</vt:lpstr>
      <vt:lpstr> Most Difficult MSP Questions</vt:lpstr>
      <vt:lpstr> Most Difficult MSP Questions</vt:lpstr>
      <vt:lpstr> Most Difficult MSP Questions</vt:lpstr>
      <vt:lpstr> Most Difficult MSP Questions</vt:lpstr>
      <vt:lpstr> Most Difficult MSP Questions</vt:lpstr>
      <vt:lpstr> Most Difficult MSP Questions</vt:lpstr>
      <vt:lpstr> Most Difficult MSP Questions</vt:lpstr>
      <vt:lpstr> Most Difficult MSP Questions</vt:lpstr>
      <vt:lpstr> Most Difficult MSP Questions</vt:lpstr>
      <vt:lpstr> Most Difficult MSP Questions</vt:lpstr>
      <vt:lpstr> Most Difficult MSP Questions</vt:lpstr>
      <vt:lpstr> Most Difficult MSP Questions</vt:lpstr>
      <vt:lpstr> Most Difficult MSP Questions</vt:lpstr>
      <vt:lpstr> Most Difficult MSP Questions</vt:lpstr>
      <vt:lpstr> Most Difficult MSP Questions</vt:lpstr>
      <vt:lpstr> Most Difficult MSP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