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7.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7" r:id="rId1"/>
    <p:sldMasterId id="2147484242" r:id="rId2"/>
    <p:sldMasterId id="2147484585" r:id="rId3"/>
    <p:sldMasterId id="2147485054" r:id="rId4"/>
    <p:sldMasterId id="2147485601" r:id="rId5"/>
    <p:sldMasterId id="2147486905" r:id="rId6"/>
    <p:sldMasterId id="2147488056" r:id="rId7"/>
    <p:sldMasterId id="2147488650" r:id="rId8"/>
  </p:sldMasterIdLst>
  <p:notesMasterIdLst>
    <p:notesMasterId r:id="rId72"/>
  </p:notesMasterIdLst>
  <p:sldIdLst>
    <p:sldId id="321" r:id="rId9"/>
    <p:sldId id="306" r:id="rId10"/>
    <p:sldId id="317"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 id="349" r:id="rId38"/>
    <p:sldId id="350" r:id="rId39"/>
    <p:sldId id="351" r:id="rId40"/>
    <p:sldId id="352" r:id="rId41"/>
    <p:sldId id="353" r:id="rId42"/>
    <p:sldId id="354" r:id="rId43"/>
    <p:sldId id="355" r:id="rId44"/>
    <p:sldId id="356" r:id="rId45"/>
    <p:sldId id="357" r:id="rId46"/>
    <p:sldId id="358" r:id="rId47"/>
    <p:sldId id="359" r:id="rId48"/>
    <p:sldId id="360" r:id="rId49"/>
    <p:sldId id="361" r:id="rId50"/>
    <p:sldId id="362" r:id="rId51"/>
    <p:sldId id="363" r:id="rId52"/>
    <p:sldId id="364" r:id="rId53"/>
    <p:sldId id="365" r:id="rId54"/>
    <p:sldId id="366" r:id="rId55"/>
    <p:sldId id="367" r:id="rId56"/>
    <p:sldId id="368" r:id="rId57"/>
    <p:sldId id="369" r:id="rId58"/>
    <p:sldId id="370" r:id="rId59"/>
    <p:sldId id="371" r:id="rId60"/>
    <p:sldId id="372" r:id="rId61"/>
    <p:sldId id="373" r:id="rId62"/>
    <p:sldId id="374" r:id="rId63"/>
    <p:sldId id="375" r:id="rId64"/>
    <p:sldId id="376" r:id="rId65"/>
    <p:sldId id="377" r:id="rId66"/>
    <p:sldId id="378" r:id="rId67"/>
    <p:sldId id="379" r:id="rId68"/>
    <p:sldId id="314" r:id="rId69"/>
    <p:sldId id="318" r:id="rId70"/>
    <p:sldId id="322" r:id="rId71"/>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042"/>
    <a:srgbClr val="004B8D"/>
    <a:srgbClr val="939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31" autoAdjust="0"/>
  </p:normalViewPr>
  <p:slideViewPr>
    <p:cSldViewPr>
      <p:cViewPr>
        <p:scale>
          <a:sx n="80" d="100"/>
          <a:sy n="80" d="100"/>
        </p:scale>
        <p:origin x="-2514" y="-8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slide" Target="slides/slide60.xml"/><Relationship Id="rId76" Type="http://schemas.openxmlformats.org/officeDocument/2006/relationships/tableStyles" Target="tableStyles.xml"/><Relationship Id="rId7" Type="http://schemas.openxmlformats.org/officeDocument/2006/relationships/slideMaster" Target="slideMasters/slideMaster7.xml"/><Relationship Id="rId71" Type="http://schemas.openxmlformats.org/officeDocument/2006/relationships/slide" Target="slides/slide63.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7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slide" Target="slides/slide5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8" Type="http://schemas.openxmlformats.org/officeDocument/2006/relationships/slideMaster" Target="slideMasters/slideMaster8.xml"/><Relationship Id="rId51" Type="http://schemas.openxmlformats.org/officeDocument/2006/relationships/slide" Target="slides/slide43.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8" tIns="46219" rIns="92438" bIns="46219"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38" tIns="46219" rIns="92438" bIns="46219" rtlCol="0"/>
          <a:lstStyle>
            <a:lvl1pPr algn="r">
              <a:defRPr sz="1200">
                <a:latin typeface="Arial" charset="0"/>
              </a:defRPr>
            </a:lvl1pPr>
          </a:lstStyle>
          <a:p>
            <a:pPr>
              <a:defRPr/>
            </a:pPr>
            <a:fld id="{4EDFBFA7-F659-426E-BA7F-D992730F3EE2}" type="datetimeFigureOut">
              <a:rPr lang="en-US"/>
              <a:pPr>
                <a:defRPr/>
              </a:pPr>
              <a:t>8/28/2017</a:t>
            </a:fld>
            <a:endParaRPr lang="en-US"/>
          </a:p>
        </p:txBody>
      </p:sp>
      <p:sp>
        <p:nvSpPr>
          <p:cNvPr id="4" name="Slide Image Placeholder 3"/>
          <p:cNvSpPr>
            <a:spLocks noGrp="1" noRot="1" noChangeAspect="1"/>
          </p:cNvSpPr>
          <p:nvPr>
            <p:ph type="sldImg" idx="2"/>
          </p:nvPr>
        </p:nvSpPr>
        <p:spPr>
          <a:xfrm>
            <a:off x="1119188" y="696913"/>
            <a:ext cx="4646612" cy="3486150"/>
          </a:xfrm>
          <a:prstGeom prst="rect">
            <a:avLst/>
          </a:prstGeom>
          <a:noFill/>
          <a:ln w="12700">
            <a:solidFill>
              <a:prstClr val="black"/>
            </a:solidFill>
          </a:ln>
        </p:spPr>
        <p:txBody>
          <a:bodyPr vert="horz" lIns="92438" tIns="46219" rIns="92438" bIns="46219" rtlCol="0" anchor="ctr"/>
          <a:lstStyle/>
          <a:p>
            <a:pPr lvl="0"/>
            <a:endParaRPr lang="en-US" noProof="0" smtClean="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8" tIns="46219" rIns="92438" bIns="4621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38" tIns="46219" rIns="92438" bIns="46219"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38" tIns="46219" rIns="92438" bIns="46219" rtlCol="0" anchor="b"/>
          <a:lstStyle>
            <a:lvl1pPr algn="r">
              <a:defRPr sz="1200">
                <a:latin typeface="Arial" charset="0"/>
              </a:defRPr>
            </a:lvl1pPr>
          </a:lstStyle>
          <a:p>
            <a:pPr>
              <a:defRPr/>
            </a:pPr>
            <a:fld id="{AC4BBDD8-7259-42BB-8FE7-D9DC8B0AA69B}" type="slidenum">
              <a:rPr lang="en-US"/>
              <a:pPr>
                <a:defRPr/>
              </a:pPr>
              <a:t>‹#›</a:t>
            </a:fld>
            <a:endParaRPr lang="en-US"/>
          </a:p>
        </p:txBody>
      </p:sp>
    </p:spTree>
    <p:extLst>
      <p:ext uri="{BB962C8B-B14F-4D97-AF65-F5344CB8AC3E}">
        <p14:creationId xmlns:p14="http://schemas.microsoft.com/office/powerpoint/2010/main" val="3309203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51122" indent="-288893" eaLnBrk="0" hangingPunct="0">
              <a:defRPr>
                <a:solidFill>
                  <a:schemeClr val="tx1"/>
                </a:solidFill>
                <a:latin typeface="Arial" pitchFamily="34" charset="0"/>
              </a:defRPr>
            </a:lvl2pPr>
            <a:lvl3pPr marL="1155573" indent="-231115" eaLnBrk="0" hangingPunct="0">
              <a:defRPr>
                <a:solidFill>
                  <a:schemeClr val="tx1"/>
                </a:solidFill>
                <a:latin typeface="Arial" pitchFamily="34" charset="0"/>
              </a:defRPr>
            </a:lvl3pPr>
            <a:lvl4pPr marL="1617802" indent="-231115" eaLnBrk="0" hangingPunct="0">
              <a:defRPr>
                <a:solidFill>
                  <a:schemeClr val="tx1"/>
                </a:solidFill>
                <a:latin typeface="Arial" pitchFamily="34" charset="0"/>
              </a:defRPr>
            </a:lvl4pPr>
            <a:lvl5pPr marL="2080031" indent="-231115" eaLnBrk="0" hangingPunct="0">
              <a:defRPr>
                <a:solidFill>
                  <a:schemeClr val="tx1"/>
                </a:solidFill>
                <a:latin typeface="Arial" pitchFamily="34" charset="0"/>
              </a:defRPr>
            </a:lvl5pPr>
            <a:lvl6pPr marL="2542261" indent="-231115" eaLnBrk="0" fontAlgn="base" hangingPunct="0">
              <a:spcBef>
                <a:spcPct val="0"/>
              </a:spcBef>
              <a:spcAft>
                <a:spcPct val="0"/>
              </a:spcAft>
              <a:defRPr>
                <a:solidFill>
                  <a:schemeClr val="tx1"/>
                </a:solidFill>
                <a:latin typeface="Arial" pitchFamily="34" charset="0"/>
              </a:defRPr>
            </a:lvl6pPr>
            <a:lvl7pPr marL="3004490" indent="-231115" eaLnBrk="0" fontAlgn="base" hangingPunct="0">
              <a:spcBef>
                <a:spcPct val="0"/>
              </a:spcBef>
              <a:spcAft>
                <a:spcPct val="0"/>
              </a:spcAft>
              <a:defRPr>
                <a:solidFill>
                  <a:schemeClr val="tx1"/>
                </a:solidFill>
                <a:latin typeface="Arial" pitchFamily="34" charset="0"/>
              </a:defRPr>
            </a:lvl7pPr>
            <a:lvl8pPr marL="3466719" indent="-231115" eaLnBrk="0" fontAlgn="base" hangingPunct="0">
              <a:spcBef>
                <a:spcPct val="0"/>
              </a:spcBef>
              <a:spcAft>
                <a:spcPct val="0"/>
              </a:spcAft>
              <a:defRPr>
                <a:solidFill>
                  <a:schemeClr val="tx1"/>
                </a:solidFill>
                <a:latin typeface="Arial" pitchFamily="34" charset="0"/>
              </a:defRPr>
            </a:lvl8pPr>
            <a:lvl9pPr marL="3928948" indent="-231115" eaLnBrk="0" fontAlgn="base" hangingPunct="0">
              <a:spcBef>
                <a:spcPct val="0"/>
              </a:spcBef>
              <a:spcAft>
                <a:spcPct val="0"/>
              </a:spcAft>
              <a:defRPr>
                <a:solidFill>
                  <a:schemeClr val="tx1"/>
                </a:solidFill>
                <a:latin typeface="Arial" pitchFamily="34" charset="0"/>
              </a:defRPr>
            </a:lvl9pPr>
          </a:lstStyle>
          <a:p>
            <a:pPr eaLnBrk="1" hangingPunct="1"/>
            <a:fld id="{2A21069A-FE79-493F-A0E8-50C02BABF0BC}" type="slidenum">
              <a:rPr lang="en-US" altLang="en-US" smtClean="0"/>
              <a:pPr eaLnBrk="1" hangingPunct="1"/>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51122" indent="-288893" eaLnBrk="0" hangingPunct="0">
              <a:defRPr>
                <a:solidFill>
                  <a:schemeClr val="tx1"/>
                </a:solidFill>
                <a:latin typeface="Arial" pitchFamily="34" charset="0"/>
              </a:defRPr>
            </a:lvl2pPr>
            <a:lvl3pPr marL="1155573" indent="-231115" eaLnBrk="0" hangingPunct="0">
              <a:defRPr>
                <a:solidFill>
                  <a:schemeClr val="tx1"/>
                </a:solidFill>
                <a:latin typeface="Arial" pitchFamily="34" charset="0"/>
              </a:defRPr>
            </a:lvl3pPr>
            <a:lvl4pPr marL="1617802" indent="-231115" eaLnBrk="0" hangingPunct="0">
              <a:defRPr>
                <a:solidFill>
                  <a:schemeClr val="tx1"/>
                </a:solidFill>
                <a:latin typeface="Arial" pitchFamily="34" charset="0"/>
              </a:defRPr>
            </a:lvl4pPr>
            <a:lvl5pPr marL="2080031" indent="-231115" eaLnBrk="0" hangingPunct="0">
              <a:defRPr>
                <a:solidFill>
                  <a:schemeClr val="tx1"/>
                </a:solidFill>
                <a:latin typeface="Arial" pitchFamily="34" charset="0"/>
              </a:defRPr>
            </a:lvl5pPr>
            <a:lvl6pPr marL="2542261" indent="-231115" eaLnBrk="0" fontAlgn="base" hangingPunct="0">
              <a:spcBef>
                <a:spcPct val="0"/>
              </a:spcBef>
              <a:spcAft>
                <a:spcPct val="0"/>
              </a:spcAft>
              <a:defRPr>
                <a:solidFill>
                  <a:schemeClr val="tx1"/>
                </a:solidFill>
                <a:latin typeface="Arial" pitchFamily="34" charset="0"/>
              </a:defRPr>
            </a:lvl6pPr>
            <a:lvl7pPr marL="3004490" indent="-231115" eaLnBrk="0" fontAlgn="base" hangingPunct="0">
              <a:spcBef>
                <a:spcPct val="0"/>
              </a:spcBef>
              <a:spcAft>
                <a:spcPct val="0"/>
              </a:spcAft>
              <a:defRPr>
                <a:solidFill>
                  <a:schemeClr val="tx1"/>
                </a:solidFill>
                <a:latin typeface="Arial" pitchFamily="34" charset="0"/>
              </a:defRPr>
            </a:lvl7pPr>
            <a:lvl8pPr marL="3466719" indent="-231115" eaLnBrk="0" fontAlgn="base" hangingPunct="0">
              <a:spcBef>
                <a:spcPct val="0"/>
              </a:spcBef>
              <a:spcAft>
                <a:spcPct val="0"/>
              </a:spcAft>
              <a:defRPr>
                <a:solidFill>
                  <a:schemeClr val="tx1"/>
                </a:solidFill>
                <a:latin typeface="Arial" pitchFamily="34" charset="0"/>
              </a:defRPr>
            </a:lvl8pPr>
            <a:lvl9pPr marL="3928948" indent="-231115" eaLnBrk="0" fontAlgn="base" hangingPunct="0">
              <a:spcBef>
                <a:spcPct val="0"/>
              </a:spcBef>
              <a:spcAft>
                <a:spcPct val="0"/>
              </a:spcAft>
              <a:defRPr>
                <a:solidFill>
                  <a:schemeClr val="tx1"/>
                </a:solidFill>
                <a:latin typeface="Arial" pitchFamily="34" charset="0"/>
              </a:defRPr>
            </a:lvl9pPr>
          </a:lstStyle>
          <a:p>
            <a:pPr eaLnBrk="1" hangingPunct="1"/>
            <a:fld id="{6BC03225-3937-45B3-8021-F79E3850CC6A}" type="slidenum">
              <a:rPr lang="en-US" altLang="en-US" smtClean="0"/>
              <a:pPr eaLnBrk="1" hangingPunct="1"/>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51122" indent="-288893" eaLnBrk="0" hangingPunct="0">
              <a:defRPr>
                <a:solidFill>
                  <a:schemeClr val="tx1"/>
                </a:solidFill>
                <a:latin typeface="Arial" pitchFamily="34" charset="0"/>
              </a:defRPr>
            </a:lvl2pPr>
            <a:lvl3pPr marL="1155573" indent="-231115" eaLnBrk="0" hangingPunct="0">
              <a:defRPr>
                <a:solidFill>
                  <a:schemeClr val="tx1"/>
                </a:solidFill>
                <a:latin typeface="Arial" pitchFamily="34" charset="0"/>
              </a:defRPr>
            </a:lvl3pPr>
            <a:lvl4pPr marL="1617802" indent="-231115" eaLnBrk="0" hangingPunct="0">
              <a:defRPr>
                <a:solidFill>
                  <a:schemeClr val="tx1"/>
                </a:solidFill>
                <a:latin typeface="Arial" pitchFamily="34" charset="0"/>
              </a:defRPr>
            </a:lvl4pPr>
            <a:lvl5pPr marL="2080031" indent="-231115" eaLnBrk="0" hangingPunct="0">
              <a:defRPr>
                <a:solidFill>
                  <a:schemeClr val="tx1"/>
                </a:solidFill>
                <a:latin typeface="Arial" pitchFamily="34" charset="0"/>
              </a:defRPr>
            </a:lvl5pPr>
            <a:lvl6pPr marL="2542261" indent="-231115" eaLnBrk="0" fontAlgn="base" hangingPunct="0">
              <a:spcBef>
                <a:spcPct val="0"/>
              </a:spcBef>
              <a:spcAft>
                <a:spcPct val="0"/>
              </a:spcAft>
              <a:defRPr>
                <a:solidFill>
                  <a:schemeClr val="tx1"/>
                </a:solidFill>
                <a:latin typeface="Arial" pitchFamily="34" charset="0"/>
              </a:defRPr>
            </a:lvl6pPr>
            <a:lvl7pPr marL="3004490" indent="-231115" eaLnBrk="0" fontAlgn="base" hangingPunct="0">
              <a:spcBef>
                <a:spcPct val="0"/>
              </a:spcBef>
              <a:spcAft>
                <a:spcPct val="0"/>
              </a:spcAft>
              <a:defRPr>
                <a:solidFill>
                  <a:schemeClr val="tx1"/>
                </a:solidFill>
                <a:latin typeface="Arial" pitchFamily="34" charset="0"/>
              </a:defRPr>
            </a:lvl7pPr>
            <a:lvl8pPr marL="3466719" indent="-231115" eaLnBrk="0" fontAlgn="base" hangingPunct="0">
              <a:spcBef>
                <a:spcPct val="0"/>
              </a:spcBef>
              <a:spcAft>
                <a:spcPct val="0"/>
              </a:spcAft>
              <a:defRPr>
                <a:solidFill>
                  <a:schemeClr val="tx1"/>
                </a:solidFill>
                <a:latin typeface="Arial" pitchFamily="34" charset="0"/>
              </a:defRPr>
            </a:lvl8pPr>
            <a:lvl9pPr marL="3928948" indent="-231115" eaLnBrk="0" fontAlgn="base" hangingPunct="0">
              <a:spcBef>
                <a:spcPct val="0"/>
              </a:spcBef>
              <a:spcAft>
                <a:spcPct val="0"/>
              </a:spcAft>
              <a:defRPr>
                <a:solidFill>
                  <a:schemeClr val="tx1"/>
                </a:solidFill>
                <a:latin typeface="Arial" pitchFamily="34" charset="0"/>
              </a:defRPr>
            </a:lvl9pPr>
          </a:lstStyle>
          <a:p>
            <a:pPr eaLnBrk="1" hangingPunct="1"/>
            <a:fld id="{5B1ADA6A-423A-4728-8F79-4B185E9CAE3F}" type="slidenum">
              <a:rPr lang="en-US" altLang="en-US" smtClean="0">
                <a:solidFill>
                  <a:srgbClr val="000000"/>
                </a:solidFill>
              </a:rPr>
              <a:pPr eaLnBrk="1" hangingPunct="1"/>
              <a:t>3</a:t>
            </a:fld>
            <a:endParaRPr lang="en-US" alt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51122" indent="-288893" eaLnBrk="0" hangingPunct="0">
              <a:defRPr>
                <a:solidFill>
                  <a:schemeClr val="tx1"/>
                </a:solidFill>
                <a:latin typeface="Arial" pitchFamily="34" charset="0"/>
              </a:defRPr>
            </a:lvl2pPr>
            <a:lvl3pPr marL="1155573" indent="-231115" eaLnBrk="0" hangingPunct="0">
              <a:defRPr>
                <a:solidFill>
                  <a:schemeClr val="tx1"/>
                </a:solidFill>
                <a:latin typeface="Arial" pitchFamily="34" charset="0"/>
              </a:defRPr>
            </a:lvl3pPr>
            <a:lvl4pPr marL="1617802" indent="-231115" eaLnBrk="0" hangingPunct="0">
              <a:defRPr>
                <a:solidFill>
                  <a:schemeClr val="tx1"/>
                </a:solidFill>
                <a:latin typeface="Arial" pitchFamily="34" charset="0"/>
              </a:defRPr>
            </a:lvl4pPr>
            <a:lvl5pPr marL="2080031" indent="-231115" eaLnBrk="0" hangingPunct="0">
              <a:defRPr>
                <a:solidFill>
                  <a:schemeClr val="tx1"/>
                </a:solidFill>
                <a:latin typeface="Arial" pitchFamily="34" charset="0"/>
              </a:defRPr>
            </a:lvl5pPr>
            <a:lvl6pPr marL="2542261" indent="-231115" eaLnBrk="0" fontAlgn="base" hangingPunct="0">
              <a:spcBef>
                <a:spcPct val="0"/>
              </a:spcBef>
              <a:spcAft>
                <a:spcPct val="0"/>
              </a:spcAft>
              <a:defRPr>
                <a:solidFill>
                  <a:schemeClr val="tx1"/>
                </a:solidFill>
                <a:latin typeface="Arial" pitchFamily="34" charset="0"/>
              </a:defRPr>
            </a:lvl6pPr>
            <a:lvl7pPr marL="3004490" indent="-231115" eaLnBrk="0" fontAlgn="base" hangingPunct="0">
              <a:spcBef>
                <a:spcPct val="0"/>
              </a:spcBef>
              <a:spcAft>
                <a:spcPct val="0"/>
              </a:spcAft>
              <a:defRPr>
                <a:solidFill>
                  <a:schemeClr val="tx1"/>
                </a:solidFill>
                <a:latin typeface="Arial" pitchFamily="34" charset="0"/>
              </a:defRPr>
            </a:lvl7pPr>
            <a:lvl8pPr marL="3466719" indent="-231115" eaLnBrk="0" fontAlgn="base" hangingPunct="0">
              <a:spcBef>
                <a:spcPct val="0"/>
              </a:spcBef>
              <a:spcAft>
                <a:spcPct val="0"/>
              </a:spcAft>
              <a:defRPr>
                <a:solidFill>
                  <a:schemeClr val="tx1"/>
                </a:solidFill>
                <a:latin typeface="Arial" pitchFamily="34" charset="0"/>
              </a:defRPr>
            </a:lvl8pPr>
            <a:lvl9pPr marL="3928948" indent="-231115" eaLnBrk="0" fontAlgn="base" hangingPunct="0">
              <a:spcBef>
                <a:spcPct val="0"/>
              </a:spcBef>
              <a:spcAft>
                <a:spcPct val="0"/>
              </a:spcAft>
              <a:defRPr>
                <a:solidFill>
                  <a:schemeClr val="tx1"/>
                </a:solidFill>
                <a:latin typeface="Arial" pitchFamily="34" charset="0"/>
              </a:defRPr>
            </a:lvl9pPr>
          </a:lstStyle>
          <a:p>
            <a:pPr eaLnBrk="1" hangingPunct="1"/>
            <a:fld id="{DF30A152-B4EB-4589-B273-CC694B859194}" type="slidenum">
              <a:rPr lang="en-US" altLang="en-US" smtClean="0">
                <a:solidFill>
                  <a:srgbClr val="000000"/>
                </a:solidFill>
                <a:latin typeface="Times" pitchFamily="-84" charset="0"/>
              </a:rPr>
              <a:pPr eaLnBrk="1" hangingPunct="1"/>
              <a:t>4</a:t>
            </a:fld>
            <a:endParaRPr lang="en-US" altLang="en-US" smtClean="0">
              <a:solidFill>
                <a:srgbClr val="000000"/>
              </a:solidFill>
              <a:latin typeface="Times" pitchFamily="-84" charset="0"/>
            </a:endParaRPr>
          </a:p>
        </p:txBody>
      </p:sp>
      <p:sp>
        <p:nvSpPr>
          <p:cNvPr id="135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Times" pitchFamily="-8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51122" indent="-288893" eaLnBrk="0" hangingPunct="0">
              <a:defRPr>
                <a:solidFill>
                  <a:schemeClr val="tx1"/>
                </a:solidFill>
                <a:latin typeface="Arial" pitchFamily="34" charset="0"/>
              </a:defRPr>
            </a:lvl2pPr>
            <a:lvl3pPr marL="1155573" indent="-231115" eaLnBrk="0" hangingPunct="0">
              <a:defRPr>
                <a:solidFill>
                  <a:schemeClr val="tx1"/>
                </a:solidFill>
                <a:latin typeface="Arial" pitchFamily="34" charset="0"/>
              </a:defRPr>
            </a:lvl3pPr>
            <a:lvl4pPr marL="1617802" indent="-231115" eaLnBrk="0" hangingPunct="0">
              <a:defRPr>
                <a:solidFill>
                  <a:schemeClr val="tx1"/>
                </a:solidFill>
                <a:latin typeface="Arial" pitchFamily="34" charset="0"/>
              </a:defRPr>
            </a:lvl4pPr>
            <a:lvl5pPr marL="2080031" indent="-231115" eaLnBrk="0" hangingPunct="0">
              <a:defRPr>
                <a:solidFill>
                  <a:schemeClr val="tx1"/>
                </a:solidFill>
                <a:latin typeface="Arial" pitchFamily="34" charset="0"/>
              </a:defRPr>
            </a:lvl5pPr>
            <a:lvl6pPr marL="2542261" indent="-231115" eaLnBrk="0" fontAlgn="base" hangingPunct="0">
              <a:spcBef>
                <a:spcPct val="0"/>
              </a:spcBef>
              <a:spcAft>
                <a:spcPct val="0"/>
              </a:spcAft>
              <a:defRPr>
                <a:solidFill>
                  <a:schemeClr val="tx1"/>
                </a:solidFill>
                <a:latin typeface="Arial" pitchFamily="34" charset="0"/>
              </a:defRPr>
            </a:lvl6pPr>
            <a:lvl7pPr marL="3004490" indent="-231115" eaLnBrk="0" fontAlgn="base" hangingPunct="0">
              <a:spcBef>
                <a:spcPct val="0"/>
              </a:spcBef>
              <a:spcAft>
                <a:spcPct val="0"/>
              </a:spcAft>
              <a:defRPr>
                <a:solidFill>
                  <a:schemeClr val="tx1"/>
                </a:solidFill>
                <a:latin typeface="Arial" pitchFamily="34" charset="0"/>
              </a:defRPr>
            </a:lvl7pPr>
            <a:lvl8pPr marL="3466719" indent="-231115" eaLnBrk="0" fontAlgn="base" hangingPunct="0">
              <a:spcBef>
                <a:spcPct val="0"/>
              </a:spcBef>
              <a:spcAft>
                <a:spcPct val="0"/>
              </a:spcAft>
              <a:defRPr>
                <a:solidFill>
                  <a:schemeClr val="tx1"/>
                </a:solidFill>
                <a:latin typeface="Arial" pitchFamily="34" charset="0"/>
              </a:defRPr>
            </a:lvl8pPr>
            <a:lvl9pPr marL="3928948" indent="-231115" eaLnBrk="0" fontAlgn="base" hangingPunct="0">
              <a:spcBef>
                <a:spcPct val="0"/>
              </a:spcBef>
              <a:spcAft>
                <a:spcPct val="0"/>
              </a:spcAft>
              <a:defRPr>
                <a:solidFill>
                  <a:schemeClr val="tx1"/>
                </a:solidFill>
                <a:latin typeface="Arial" pitchFamily="34" charset="0"/>
              </a:defRPr>
            </a:lvl9pPr>
          </a:lstStyle>
          <a:p>
            <a:pPr eaLnBrk="1" hangingPunct="1"/>
            <a:fld id="{C5BFC9F2-7F40-4310-A359-0314E41C8F7B}" type="slidenum">
              <a:rPr lang="en-US" altLang="en-US" smtClean="0">
                <a:solidFill>
                  <a:srgbClr val="000000"/>
                </a:solidFill>
                <a:latin typeface="Times" pitchFamily="-84" charset="0"/>
              </a:rPr>
              <a:pPr eaLnBrk="1" hangingPunct="1"/>
              <a:t>52</a:t>
            </a:fld>
            <a:endParaRPr lang="en-US" altLang="en-US" smtClean="0">
              <a:solidFill>
                <a:srgbClr val="000000"/>
              </a:solidFill>
              <a:latin typeface="Times" pitchFamily="-84" charset="0"/>
            </a:endParaRPr>
          </a:p>
        </p:txBody>
      </p:sp>
      <p:sp>
        <p:nvSpPr>
          <p:cNvPr id="1361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Times" pitchFamily="-8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51122" indent="-288893" eaLnBrk="0" hangingPunct="0">
              <a:defRPr>
                <a:solidFill>
                  <a:schemeClr val="tx1"/>
                </a:solidFill>
                <a:latin typeface="Arial" pitchFamily="34" charset="0"/>
              </a:defRPr>
            </a:lvl2pPr>
            <a:lvl3pPr marL="1155573" indent="-231115" eaLnBrk="0" hangingPunct="0">
              <a:defRPr>
                <a:solidFill>
                  <a:schemeClr val="tx1"/>
                </a:solidFill>
                <a:latin typeface="Arial" pitchFamily="34" charset="0"/>
              </a:defRPr>
            </a:lvl3pPr>
            <a:lvl4pPr marL="1617802" indent="-231115" eaLnBrk="0" hangingPunct="0">
              <a:defRPr>
                <a:solidFill>
                  <a:schemeClr val="tx1"/>
                </a:solidFill>
                <a:latin typeface="Arial" pitchFamily="34" charset="0"/>
              </a:defRPr>
            </a:lvl4pPr>
            <a:lvl5pPr marL="2080031" indent="-231115" eaLnBrk="0" hangingPunct="0">
              <a:defRPr>
                <a:solidFill>
                  <a:schemeClr val="tx1"/>
                </a:solidFill>
                <a:latin typeface="Arial" pitchFamily="34" charset="0"/>
              </a:defRPr>
            </a:lvl5pPr>
            <a:lvl6pPr marL="2542261" indent="-231115" eaLnBrk="0" fontAlgn="base" hangingPunct="0">
              <a:spcBef>
                <a:spcPct val="0"/>
              </a:spcBef>
              <a:spcAft>
                <a:spcPct val="0"/>
              </a:spcAft>
              <a:defRPr>
                <a:solidFill>
                  <a:schemeClr val="tx1"/>
                </a:solidFill>
                <a:latin typeface="Arial" pitchFamily="34" charset="0"/>
              </a:defRPr>
            </a:lvl6pPr>
            <a:lvl7pPr marL="3004490" indent="-231115" eaLnBrk="0" fontAlgn="base" hangingPunct="0">
              <a:spcBef>
                <a:spcPct val="0"/>
              </a:spcBef>
              <a:spcAft>
                <a:spcPct val="0"/>
              </a:spcAft>
              <a:defRPr>
                <a:solidFill>
                  <a:schemeClr val="tx1"/>
                </a:solidFill>
                <a:latin typeface="Arial" pitchFamily="34" charset="0"/>
              </a:defRPr>
            </a:lvl7pPr>
            <a:lvl8pPr marL="3466719" indent="-231115" eaLnBrk="0" fontAlgn="base" hangingPunct="0">
              <a:spcBef>
                <a:spcPct val="0"/>
              </a:spcBef>
              <a:spcAft>
                <a:spcPct val="0"/>
              </a:spcAft>
              <a:defRPr>
                <a:solidFill>
                  <a:schemeClr val="tx1"/>
                </a:solidFill>
                <a:latin typeface="Arial" pitchFamily="34" charset="0"/>
              </a:defRPr>
            </a:lvl8pPr>
            <a:lvl9pPr marL="3928948" indent="-231115" eaLnBrk="0" fontAlgn="base" hangingPunct="0">
              <a:spcBef>
                <a:spcPct val="0"/>
              </a:spcBef>
              <a:spcAft>
                <a:spcPct val="0"/>
              </a:spcAft>
              <a:defRPr>
                <a:solidFill>
                  <a:schemeClr val="tx1"/>
                </a:solidFill>
                <a:latin typeface="Arial" pitchFamily="34" charset="0"/>
              </a:defRPr>
            </a:lvl9pPr>
          </a:lstStyle>
          <a:p>
            <a:pPr eaLnBrk="1" hangingPunct="1"/>
            <a:fld id="{D1C51008-D4B6-4450-9D53-951F0B8399C8}" type="slidenum">
              <a:rPr lang="en-US" altLang="en-US" smtClean="0"/>
              <a:pPr eaLnBrk="1" hangingPunct="1"/>
              <a:t>61</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51122" indent="-288893" eaLnBrk="0" hangingPunct="0">
              <a:defRPr>
                <a:solidFill>
                  <a:schemeClr val="tx1"/>
                </a:solidFill>
                <a:latin typeface="Arial" pitchFamily="34" charset="0"/>
              </a:defRPr>
            </a:lvl2pPr>
            <a:lvl3pPr marL="1155573" indent="-231115" eaLnBrk="0" hangingPunct="0">
              <a:defRPr>
                <a:solidFill>
                  <a:schemeClr val="tx1"/>
                </a:solidFill>
                <a:latin typeface="Arial" pitchFamily="34" charset="0"/>
              </a:defRPr>
            </a:lvl3pPr>
            <a:lvl4pPr marL="1617802" indent="-231115" eaLnBrk="0" hangingPunct="0">
              <a:defRPr>
                <a:solidFill>
                  <a:schemeClr val="tx1"/>
                </a:solidFill>
                <a:latin typeface="Arial" pitchFamily="34" charset="0"/>
              </a:defRPr>
            </a:lvl4pPr>
            <a:lvl5pPr marL="2080031" indent="-231115" eaLnBrk="0" hangingPunct="0">
              <a:defRPr>
                <a:solidFill>
                  <a:schemeClr val="tx1"/>
                </a:solidFill>
                <a:latin typeface="Arial" pitchFamily="34" charset="0"/>
              </a:defRPr>
            </a:lvl5pPr>
            <a:lvl6pPr marL="2542261" indent="-231115" eaLnBrk="0" fontAlgn="base" hangingPunct="0">
              <a:spcBef>
                <a:spcPct val="0"/>
              </a:spcBef>
              <a:spcAft>
                <a:spcPct val="0"/>
              </a:spcAft>
              <a:defRPr>
                <a:solidFill>
                  <a:schemeClr val="tx1"/>
                </a:solidFill>
                <a:latin typeface="Arial" pitchFamily="34" charset="0"/>
              </a:defRPr>
            </a:lvl6pPr>
            <a:lvl7pPr marL="3004490" indent="-231115" eaLnBrk="0" fontAlgn="base" hangingPunct="0">
              <a:spcBef>
                <a:spcPct val="0"/>
              </a:spcBef>
              <a:spcAft>
                <a:spcPct val="0"/>
              </a:spcAft>
              <a:defRPr>
                <a:solidFill>
                  <a:schemeClr val="tx1"/>
                </a:solidFill>
                <a:latin typeface="Arial" pitchFamily="34" charset="0"/>
              </a:defRPr>
            </a:lvl7pPr>
            <a:lvl8pPr marL="3466719" indent="-231115" eaLnBrk="0" fontAlgn="base" hangingPunct="0">
              <a:spcBef>
                <a:spcPct val="0"/>
              </a:spcBef>
              <a:spcAft>
                <a:spcPct val="0"/>
              </a:spcAft>
              <a:defRPr>
                <a:solidFill>
                  <a:schemeClr val="tx1"/>
                </a:solidFill>
                <a:latin typeface="Arial" pitchFamily="34" charset="0"/>
              </a:defRPr>
            </a:lvl8pPr>
            <a:lvl9pPr marL="3928948" indent="-231115" eaLnBrk="0" fontAlgn="base" hangingPunct="0">
              <a:spcBef>
                <a:spcPct val="0"/>
              </a:spcBef>
              <a:spcAft>
                <a:spcPct val="0"/>
              </a:spcAft>
              <a:defRPr>
                <a:solidFill>
                  <a:schemeClr val="tx1"/>
                </a:solidFill>
                <a:latin typeface="Arial" pitchFamily="34" charset="0"/>
              </a:defRPr>
            </a:lvl9pPr>
          </a:lstStyle>
          <a:p>
            <a:pPr eaLnBrk="1" hangingPunct="1"/>
            <a:fld id="{678D2A36-639A-42FF-8886-090F79D229A5}" type="slidenum">
              <a:rPr lang="en-US" altLang="en-US" smtClean="0">
                <a:solidFill>
                  <a:srgbClr val="000000"/>
                </a:solidFill>
              </a:rPr>
              <a:pPr eaLnBrk="1" hangingPunct="1"/>
              <a:t>62</a:t>
            </a:fld>
            <a:endParaRPr lang="en-US"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smtClean="0">
                <a:solidFill>
                  <a:srgbClr val="004B8D"/>
                </a:solidFill>
                <a:latin typeface="Adobe Garamond Pro" pitchFamily="18" charset="0"/>
              </a:rPr>
              <a:t>Q&amp;A</a:t>
            </a:r>
          </a:p>
        </p:txBody>
      </p:sp>
      <p:sp>
        <p:nvSpPr>
          <p:cNvPr id="4" name="TextBox 3"/>
          <p:cNvSpPr txBox="1">
            <a:spLocks noChangeArrowheads="1"/>
          </p:cNvSpPr>
          <p:nvPr userDrawn="1"/>
        </p:nvSpPr>
        <p:spPr bwMode="auto">
          <a:xfrm>
            <a:off x="685800" y="3505200"/>
            <a:ext cx="7772400" cy="64452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2000"/>
              </a:lnSpc>
              <a:buFont typeface="Arial" charset="0"/>
              <a:buNone/>
              <a:defRPr/>
            </a:pPr>
            <a:r>
              <a:rPr lang="en-US" altLang="en-US" sz="1600" dirty="0" smtClean="0">
                <a:latin typeface="Trebuchet MS" pitchFamily="34" charset="0"/>
                <a:cs typeface="Arial" charset="0"/>
              </a:rPr>
              <a:t>To ask a question from your touchtone phone, press *# ("star" "pound"). </a:t>
            </a:r>
          </a:p>
          <a:p>
            <a:pPr eaLnBrk="1" hangingPunct="1">
              <a:lnSpc>
                <a:spcPct val="112000"/>
              </a:lnSpc>
              <a:buFont typeface="Arial" charset="0"/>
              <a:buNone/>
              <a:defRPr/>
            </a:pPr>
            <a:r>
              <a:rPr lang="en-US" altLang="en-US" sz="1600" dirty="0" smtClean="0">
                <a:latin typeface="Trebuchet MS" pitchFamily="34" charset="0"/>
                <a:cs typeface="Arial" charset="0"/>
              </a:rPr>
              <a:t>To exit the queue, press *# ("star" "pound") again.</a:t>
            </a:r>
          </a:p>
        </p:txBody>
      </p:sp>
      <p:sp>
        <p:nvSpPr>
          <p:cNvPr id="12" name="Text Placeholder 11"/>
          <p:cNvSpPr>
            <a:spLocks noGrp="1"/>
          </p:cNvSpPr>
          <p:nvPr>
            <p:ph type="body" sz="quarter" idx="11"/>
          </p:nvPr>
        </p:nvSpPr>
        <p:spPr>
          <a:xfrm>
            <a:off x="685800" y="4224528"/>
            <a:ext cx="77724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1EAA383-13FF-4951-97F2-39247B3791CB}" type="slidenum">
              <a:rPr lang="en-US"/>
              <a:pPr>
                <a:defRPr/>
              </a:pPr>
              <a:t>‹#›</a:t>
            </a:fld>
            <a:endParaRPr lang="en-US" dirty="0"/>
          </a:p>
        </p:txBody>
      </p:sp>
    </p:spTree>
    <p:extLst>
      <p:ext uri="{BB962C8B-B14F-4D97-AF65-F5344CB8AC3E}">
        <p14:creationId xmlns:p14="http://schemas.microsoft.com/office/powerpoint/2010/main" val="163813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Content (Outline)">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00050" indent="-400050">
              <a:spcAft>
                <a:spcPts val="400"/>
              </a:spcAft>
              <a:buFont typeface="+mj-lt"/>
              <a:buAutoNum type="romanUcPeriod"/>
              <a:defRPr sz="1500"/>
            </a:lvl1pPr>
            <a:lvl2pPr marL="857250" indent="-400050">
              <a:spcAft>
                <a:spcPts val="400"/>
              </a:spcAft>
              <a:buFont typeface="+mj-lt"/>
              <a:buAutoNum type="alphaUcPeriod"/>
              <a:defRPr sz="1500"/>
            </a:lvl2pPr>
            <a:lvl3pPr marL="1314450" indent="-400050">
              <a:spcAft>
                <a:spcPts val="400"/>
              </a:spcAft>
              <a:buFont typeface="+mj-lt"/>
              <a:buAutoNum type="arabicPeriod"/>
              <a:defRPr/>
            </a:lvl3pPr>
            <a:lvl4pPr marL="1771650" indent="-400050">
              <a:spcAft>
                <a:spcPts val="400"/>
              </a:spcAft>
              <a:buFont typeface="+mj-lt"/>
              <a:buAutoNum type="alphaLcPeriod"/>
              <a:defRPr/>
            </a:lvl4pPr>
            <a:lvl5pPr marL="2228850" indent="-400050">
              <a:spcAft>
                <a:spcPts val="400"/>
              </a:spcAft>
              <a:buFont typeface="+mj-lt"/>
              <a:buAutoNum type="romanLcPerio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79C3F5CB-CEEB-482C-AD40-8368DC7FA1E9}" type="slidenum">
              <a:rPr lang="en-US"/>
              <a:pPr>
                <a:defRPr/>
              </a:pPr>
              <a:t>‹#›</a:t>
            </a:fld>
            <a:endParaRPr lang="en-US"/>
          </a:p>
        </p:txBody>
      </p:sp>
    </p:spTree>
    <p:extLst>
      <p:ext uri="{BB962C8B-B14F-4D97-AF65-F5344CB8AC3E}">
        <p14:creationId xmlns:p14="http://schemas.microsoft.com/office/powerpoint/2010/main" val="108341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ontent (Bullet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00050" indent="-400050">
              <a:spcAft>
                <a:spcPts val="400"/>
              </a:spcAft>
              <a:buFont typeface="Arial" pitchFamily="34" charset="0"/>
              <a:buChar char="•"/>
              <a:defRPr sz="1500"/>
            </a:lvl1pPr>
            <a:lvl2pPr marL="857250" indent="-400050">
              <a:spcAft>
                <a:spcPts val="400"/>
              </a:spcAft>
              <a:buFont typeface="Trebuchet MS" pitchFamily="34" charset="0"/>
              <a:buChar char="―"/>
              <a:defRPr sz="1500"/>
            </a:lvl2pPr>
            <a:lvl3pPr marL="1314450" indent="-400050">
              <a:spcAft>
                <a:spcPts val="400"/>
              </a:spcAft>
              <a:buFont typeface="Trebuchet MS" pitchFamily="34" charset="0"/>
              <a:buChar char="―"/>
              <a:defRPr/>
            </a:lvl3pPr>
            <a:lvl4pPr marL="1771650" indent="-400050">
              <a:spcAft>
                <a:spcPts val="400"/>
              </a:spcAft>
              <a:buFont typeface="Trebuchet MS" pitchFamily="34" charset="0"/>
              <a:buChar char="―"/>
              <a:defRPr/>
            </a:lvl4pPr>
            <a:lvl5pPr marL="2228850" indent="-400050">
              <a:spcAft>
                <a:spcPts val="400"/>
              </a:spcAft>
              <a:buFont typeface="Trebuchet MS"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1FF1B04E-CB6B-4B35-AD72-0C14136EAE41}" type="slidenum">
              <a:rPr lang="en-US"/>
              <a:pPr>
                <a:defRPr/>
              </a:pPr>
              <a:t>‹#›</a:t>
            </a:fld>
            <a:endParaRPr lang="en-US"/>
          </a:p>
        </p:txBody>
      </p:sp>
    </p:spTree>
    <p:extLst>
      <p:ext uri="{BB962C8B-B14F-4D97-AF65-F5344CB8AC3E}">
        <p14:creationId xmlns:p14="http://schemas.microsoft.com/office/powerpoint/2010/main" val="3703515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Content (Paragraph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spcAft>
                <a:spcPts val="0"/>
              </a:spcAft>
              <a:buFont typeface="Arial" pitchFamily="34" charset="0"/>
              <a:buNone/>
              <a:defRPr sz="1500"/>
            </a:lvl1pPr>
            <a:lvl2pPr marL="857250" indent="-400050">
              <a:spcAft>
                <a:spcPts val="400"/>
              </a:spcAft>
              <a:buFont typeface="Arial" pitchFamily="34" charset="0"/>
              <a:buChar char="•"/>
              <a:defRPr sz="1500"/>
            </a:lvl2pPr>
            <a:lvl3pPr marL="1314450" indent="-400050">
              <a:spcAft>
                <a:spcPts val="400"/>
              </a:spcAft>
              <a:buFont typeface="Trebuchet MS" pitchFamily="34" charset="0"/>
              <a:buChar char="―"/>
              <a:defRPr/>
            </a:lvl3pPr>
            <a:lvl4pPr marL="1771650" indent="-400050">
              <a:spcAft>
                <a:spcPts val="400"/>
              </a:spcAft>
              <a:buFont typeface="Trebuchet MS" pitchFamily="34" charset="0"/>
              <a:buChar char="―"/>
              <a:defRPr/>
            </a:lvl4pPr>
            <a:lvl5pPr marL="2228850" indent="-400050">
              <a:spcAft>
                <a:spcPts val="400"/>
              </a:spcAft>
              <a:buFont typeface="Trebuchet MS"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925D3F2F-F4FF-4D08-A333-4187381073E6}" type="slidenum">
              <a:rPr lang="en-US"/>
              <a:pPr>
                <a:defRPr/>
              </a:pPr>
              <a:t>‹#›</a:t>
            </a:fld>
            <a:endParaRPr lang="en-US"/>
          </a:p>
        </p:txBody>
      </p:sp>
    </p:spTree>
    <p:extLst>
      <p:ext uri="{BB962C8B-B14F-4D97-AF65-F5344CB8AC3E}">
        <p14:creationId xmlns:p14="http://schemas.microsoft.com/office/powerpoint/2010/main" val="2453906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Content (Blank, Unline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85800"/>
          </a:xfrm>
        </p:spPr>
        <p:txBody>
          <a:bodyPr/>
          <a:lstStyle>
            <a:lvl1pPr>
              <a:defRPr/>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0F9076D4-0114-46B1-849F-BE3D4646D573}" type="slidenum">
              <a:rPr lang="en-US"/>
              <a:pPr>
                <a:defRPr/>
              </a:pPr>
              <a:t>‹#›</a:t>
            </a:fld>
            <a:endParaRPr lang="en-US" dirty="0"/>
          </a:p>
        </p:txBody>
      </p:sp>
    </p:spTree>
    <p:extLst>
      <p:ext uri="{BB962C8B-B14F-4D97-AF65-F5344CB8AC3E}">
        <p14:creationId xmlns:p14="http://schemas.microsoft.com/office/powerpoint/2010/main" val="183256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cxnSp>
        <p:nvCxnSpPr>
          <p:cNvPr id="5" name="Straight Connector 4"/>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1755648"/>
            <a:ext cx="3749040" cy="3959352"/>
          </a:xfrm>
        </p:spPr>
        <p:txBody>
          <a:bodyPr>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1"/>
          </p:nvPr>
        </p:nvSpPr>
        <p:spPr>
          <a:xfrm>
            <a:off x="4709160" y="1752600"/>
            <a:ext cx="3749040" cy="3959352"/>
          </a:xfrm>
        </p:spPr>
        <p:txBody>
          <a:bodyPr>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A5EC169F-1D5A-4531-B1BE-94DBCF11A12E}" type="slidenum">
              <a:rPr lang="en-US"/>
              <a:pPr>
                <a:defRPr/>
              </a:pPr>
              <a:t>‹#›</a:t>
            </a:fld>
            <a:endParaRPr lang="en-US"/>
          </a:p>
        </p:txBody>
      </p:sp>
    </p:spTree>
    <p:extLst>
      <p:ext uri="{BB962C8B-B14F-4D97-AF65-F5344CB8AC3E}">
        <p14:creationId xmlns:p14="http://schemas.microsoft.com/office/powerpoint/2010/main" val="1827306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ntent (2 Column + Headers)">
    <p:spTree>
      <p:nvGrpSpPr>
        <p:cNvPr id="1" name=""/>
        <p:cNvGrpSpPr/>
        <p:nvPr/>
      </p:nvGrpSpPr>
      <p:grpSpPr>
        <a:xfrm>
          <a:off x="0" y="0"/>
          <a:ext cx="0" cy="0"/>
          <a:chOff x="0" y="0"/>
          <a:chExt cx="0" cy="0"/>
        </a:xfrm>
      </p:grpSpPr>
      <p:cxnSp>
        <p:nvCxnSpPr>
          <p:cNvPr id="7" name="Straight Connector 6"/>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3811588" cy="655320"/>
          </a:xfrm>
        </p:spPr>
        <p:txBody>
          <a:bodyPr tIns="45720" anchor="ctr">
            <a:noAutofit/>
          </a:bodyPr>
          <a:lstStyle>
            <a:lvl1pPr marL="0" indent="0" algn="ctr">
              <a:buNone/>
              <a:defRPr sz="15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255520"/>
            <a:ext cx="3811588" cy="3840480"/>
          </a:xfrm>
        </p:spPr>
        <p:txBody>
          <a:bodyPr tIns="91440">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00200"/>
            <a:ext cx="3813175" cy="655320"/>
          </a:xfrm>
        </p:spPr>
        <p:txBody>
          <a:bodyPr tIns="45720" anchor="ctr">
            <a:noAutofit/>
          </a:bodyPr>
          <a:lstStyle>
            <a:lvl1pPr marL="0" indent="0" algn="ctr">
              <a:buNone/>
              <a:defRPr sz="15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5520"/>
            <a:ext cx="3813175" cy="3840480"/>
          </a:xfrm>
        </p:spPr>
        <p:txBody>
          <a:bodyPr tIns="91440">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8"/>
          <p:cNvSpPr>
            <a:spLocks noGrp="1"/>
          </p:cNvSpPr>
          <p:nvPr>
            <p:ph type="sldNum" sz="quarter" idx="10"/>
          </p:nvPr>
        </p:nvSpPr>
        <p:spPr/>
        <p:txBody>
          <a:bodyPr/>
          <a:lstStyle>
            <a:lvl1pPr>
              <a:defRPr/>
            </a:lvl1pPr>
          </a:lstStyle>
          <a:p>
            <a:pPr>
              <a:defRPr/>
            </a:pPr>
            <a:fld id="{4E106271-BDC8-4723-9B71-F9DEDE1DA887}" type="slidenum">
              <a:rPr lang="en-US"/>
              <a:pPr>
                <a:defRPr/>
              </a:pPr>
              <a:t>‹#›</a:t>
            </a:fld>
            <a:endParaRPr lang="en-US"/>
          </a:p>
        </p:txBody>
      </p:sp>
    </p:spTree>
    <p:extLst>
      <p:ext uri="{BB962C8B-B14F-4D97-AF65-F5344CB8AC3E}">
        <p14:creationId xmlns:p14="http://schemas.microsoft.com/office/powerpoint/2010/main" val="330444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ctr"/>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1BF5D56-01FC-48E7-800C-58039059CD9E}" type="slidenum">
              <a:rPr lang="en-US"/>
              <a:pPr>
                <a:defRPr/>
              </a:pPr>
              <a:t>‹#›</a:t>
            </a:fld>
            <a:endParaRPr lang="en-US" dirty="0"/>
          </a:p>
        </p:txBody>
      </p:sp>
    </p:spTree>
    <p:extLst>
      <p:ext uri="{BB962C8B-B14F-4D97-AF65-F5344CB8AC3E}">
        <p14:creationId xmlns:p14="http://schemas.microsoft.com/office/powerpoint/2010/main" val="2643537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FBB259D-2F38-4EC1-9723-83AB4A849F4A}" type="slidenum">
              <a:rPr lang="en-US"/>
              <a:pPr>
                <a:defRPr/>
              </a:pPr>
              <a:t>‹#›</a:t>
            </a:fld>
            <a:endParaRPr lang="en-US" dirty="0"/>
          </a:p>
        </p:txBody>
      </p:sp>
    </p:spTree>
    <p:extLst>
      <p:ext uri="{BB962C8B-B14F-4D97-AF65-F5344CB8AC3E}">
        <p14:creationId xmlns:p14="http://schemas.microsoft.com/office/powerpoint/2010/main" val="1945095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smtClean="0">
                <a:solidFill>
                  <a:srgbClr val="004B8D"/>
                </a:solidFill>
                <a:latin typeface="Adobe Garamond Pro" pitchFamily="18" charset="0"/>
              </a:rPr>
              <a:t>Q&amp;A</a:t>
            </a:r>
          </a:p>
        </p:txBody>
      </p:sp>
      <p:sp>
        <p:nvSpPr>
          <p:cNvPr id="4" name="TextBox 3"/>
          <p:cNvSpPr txBox="1">
            <a:spLocks noChangeArrowheads="1"/>
          </p:cNvSpPr>
          <p:nvPr userDrawn="1"/>
        </p:nvSpPr>
        <p:spPr bwMode="auto">
          <a:xfrm>
            <a:off x="685800" y="3505200"/>
            <a:ext cx="7772400" cy="6223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2000"/>
              </a:lnSpc>
              <a:buFont typeface="Arial" charset="0"/>
              <a:buNone/>
              <a:defRPr/>
            </a:pPr>
            <a:r>
              <a:rPr lang="en-US" altLang="en-US" sz="1600" smtClean="0">
                <a:solidFill>
                  <a:srgbClr val="414042"/>
                </a:solidFill>
                <a:latin typeface="Trebuchet MS" pitchFamily="34" charset="0"/>
                <a:cs typeface="Arial" charset="0"/>
              </a:rPr>
              <a:t>To ask a question from your touchtone phone, press *1. </a:t>
            </a:r>
          </a:p>
          <a:p>
            <a:pPr eaLnBrk="1" hangingPunct="1">
              <a:lnSpc>
                <a:spcPct val="112000"/>
              </a:lnSpc>
              <a:buFont typeface="Arial" charset="0"/>
              <a:buNone/>
              <a:defRPr/>
            </a:pPr>
            <a:r>
              <a:rPr lang="en-US" altLang="en-US" sz="1600" smtClean="0">
                <a:solidFill>
                  <a:srgbClr val="414042"/>
                </a:solidFill>
                <a:latin typeface="Trebuchet MS" pitchFamily="34" charset="0"/>
                <a:cs typeface="Arial" charset="0"/>
              </a:rPr>
              <a:t>To exit the queue, press *1 again. </a:t>
            </a:r>
            <a:endParaRPr lang="en-US" altLang="en-US" sz="1600" smtClean="0">
              <a:solidFill>
                <a:srgbClr val="414042"/>
              </a:solidFill>
              <a:latin typeface="Trebuchet MS" pitchFamily="34" charset="0"/>
            </a:endParaRPr>
          </a:p>
        </p:txBody>
      </p:sp>
      <p:sp>
        <p:nvSpPr>
          <p:cNvPr id="12" name="Text Placeholder 11"/>
          <p:cNvSpPr>
            <a:spLocks noGrp="1"/>
          </p:cNvSpPr>
          <p:nvPr>
            <p:ph type="body" sz="quarter" idx="11"/>
          </p:nvPr>
        </p:nvSpPr>
        <p:spPr>
          <a:xfrm>
            <a:off x="685800" y="4224528"/>
            <a:ext cx="77724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B086605-D0AA-452C-ABD2-6BA83788D181}" type="slidenum">
              <a:rPr lang="en-US"/>
              <a:pPr>
                <a:defRPr/>
              </a:pPr>
              <a:t>‹#›</a:t>
            </a:fld>
            <a:endParaRPr lang="en-US" dirty="0"/>
          </a:p>
        </p:txBody>
      </p:sp>
    </p:spTree>
    <p:extLst>
      <p:ext uri="{BB962C8B-B14F-4D97-AF65-F5344CB8AC3E}">
        <p14:creationId xmlns:p14="http://schemas.microsoft.com/office/powerpoint/2010/main" val="3201901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smtClean="0">
                <a:solidFill>
                  <a:srgbClr val="004B8D"/>
                </a:solidFill>
                <a:latin typeface="Adobe Garamond Pro" pitchFamily="18" charset="0"/>
              </a:rPr>
              <a:t>Thanks.</a:t>
            </a:r>
          </a:p>
        </p:txBody>
      </p:sp>
      <p:sp>
        <p:nvSpPr>
          <p:cNvPr id="4" name="TextBox 3"/>
          <p:cNvSpPr txBox="1">
            <a:spLocks noChangeArrowheads="1"/>
          </p:cNvSpPr>
          <p:nvPr userDrawn="1"/>
        </p:nvSpPr>
        <p:spPr bwMode="auto">
          <a:xfrm>
            <a:off x="685800" y="4876800"/>
            <a:ext cx="7772400" cy="7381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defRPr/>
            </a:pPr>
            <a:r>
              <a:rPr lang="en-US" altLang="en-US" sz="1400" smtClean="0">
                <a:solidFill>
                  <a:srgbClr val="414042"/>
                </a:solidFill>
                <a:latin typeface="Trebuchet MS" pitchFamily="34" charset="0"/>
                <a:cs typeface="Arial" charset="0"/>
              </a:rPr>
              <a:t>Strafford Publications, Inc.</a:t>
            </a:r>
          </a:p>
          <a:p>
            <a:pPr eaLnBrk="1" hangingPunct="1">
              <a:buFont typeface="Arial" charset="0"/>
              <a:buNone/>
              <a:defRPr/>
            </a:pPr>
            <a:r>
              <a:rPr lang="en-US" altLang="en-US" sz="1400" smtClean="0">
                <a:solidFill>
                  <a:srgbClr val="414042"/>
                </a:solidFill>
                <a:latin typeface="Trebuchet MS" pitchFamily="34" charset="0"/>
                <a:cs typeface="Arial" charset="0"/>
              </a:rPr>
              <a:t>1-800-926-7926</a:t>
            </a:r>
          </a:p>
          <a:p>
            <a:pPr eaLnBrk="1" hangingPunct="1">
              <a:buFont typeface="Arial" charset="0"/>
              <a:buNone/>
              <a:defRPr/>
            </a:pPr>
            <a:r>
              <a:rPr lang="en-US" altLang="en-US" sz="1400" smtClean="0">
                <a:solidFill>
                  <a:srgbClr val="414042"/>
                </a:solidFill>
                <a:latin typeface="Trebuchet MS" pitchFamily="34" charset="0"/>
                <a:cs typeface="Arial" charset="0"/>
                <a:hlinkClick r:id="rId2"/>
              </a:rPr>
              <a:t>www.straffordpub.com</a:t>
            </a:r>
            <a:endParaRPr lang="en-US" altLang="en-US" sz="1400" smtClean="0">
              <a:solidFill>
                <a:srgbClr val="414042"/>
              </a:solidFill>
              <a:latin typeface="Trebuchet MS" pitchFamily="34" charset="0"/>
              <a:cs typeface="Arial" charset="0"/>
            </a:endParaRPr>
          </a:p>
        </p:txBody>
      </p:sp>
      <p:sp>
        <p:nvSpPr>
          <p:cNvPr id="7" name="Content Placeholder 2"/>
          <p:cNvSpPr>
            <a:spLocks noGrp="1"/>
          </p:cNvSpPr>
          <p:nvPr>
            <p:ph idx="1"/>
          </p:nvPr>
        </p:nvSpPr>
        <p:spPr>
          <a:xfrm>
            <a:off x="685800" y="3502152"/>
            <a:ext cx="77724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E8F149B8-0C00-4941-9586-62734E8FBCE8}" type="slidenum">
              <a:rPr lang="en-US"/>
              <a:pPr>
                <a:defRPr/>
              </a:pPr>
              <a:t>‹#›</a:t>
            </a:fld>
            <a:endParaRPr lang="en-US" dirty="0"/>
          </a:p>
        </p:txBody>
      </p:sp>
    </p:spTree>
    <p:extLst>
      <p:ext uri="{BB962C8B-B14F-4D97-AF65-F5344CB8AC3E}">
        <p14:creationId xmlns:p14="http://schemas.microsoft.com/office/powerpoint/2010/main" val="59170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smtClean="0">
                <a:solidFill>
                  <a:srgbClr val="004B8D"/>
                </a:solidFill>
                <a:latin typeface="Adobe Garamond Pro" pitchFamily="18" charset="0"/>
              </a:rPr>
              <a:t>Thanks.</a:t>
            </a:r>
          </a:p>
        </p:txBody>
      </p:sp>
      <p:sp>
        <p:nvSpPr>
          <p:cNvPr id="4" name="TextBox 3"/>
          <p:cNvSpPr txBox="1">
            <a:spLocks noChangeArrowheads="1"/>
          </p:cNvSpPr>
          <p:nvPr userDrawn="1"/>
        </p:nvSpPr>
        <p:spPr bwMode="auto">
          <a:xfrm>
            <a:off x="685800" y="4876800"/>
            <a:ext cx="7772400" cy="7381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defRPr/>
            </a:pPr>
            <a:r>
              <a:rPr lang="en-US" altLang="en-US" sz="1400" smtClean="0">
                <a:latin typeface="Trebuchet MS" pitchFamily="34" charset="0"/>
                <a:cs typeface="Arial" charset="0"/>
              </a:rPr>
              <a:t>Strafford Publications, Inc.</a:t>
            </a:r>
          </a:p>
          <a:p>
            <a:pPr eaLnBrk="1" hangingPunct="1">
              <a:buFont typeface="Arial" charset="0"/>
              <a:buNone/>
              <a:defRPr/>
            </a:pPr>
            <a:r>
              <a:rPr lang="en-US" altLang="en-US" sz="1400" smtClean="0">
                <a:latin typeface="Trebuchet MS" pitchFamily="34" charset="0"/>
                <a:cs typeface="Arial" charset="0"/>
              </a:rPr>
              <a:t>1-800-926-7926</a:t>
            </a:r>
          </a:p>
          <a:p>
            <a:pPr eaLnBrk="1" hangingPunct="1">
              <a:buFont typeface="Arial" charset="0"/>
              <a:buNone/>
              <a:defRPr/>
            </a:pPr>
            <a:r>
              <a:rPr lang="en-US" altLang="en-US" sz="1400" smtClean="0">
                <a:latin typeface="Trebuchet MS" pitchFamily="34" charset="0"/>
                <a:cs typeface="Arial" charset="0"/>
                <a:hlinkClick r:id="rId2"/>
              </a:rPr>
              <a:t>www.straffordpub.com</a:t>
            </a:r>
            <a:endParaRPr lang="en-US" altLang="en-US" sz="1400" smtClean="0">
              <a:latin typeface="Trebuchet MS" pitchFamily="34" charset="0"/>
              <a:cs typeface="Arial" charset="0"/>
            </a:endParaRPr>
          </a:p>
        </p:txBody>
      </p:sp>
      <p:sp>
        <p:nvSpPr>
          <p:cNvPr id="7" name="Content Placeholder 2"/>
          <p:cNvSpPr>
            <a:spLocks noGrp="1"/>
          </p:cNvSpPr>
          <p:nvPr>
            <p:ph idx="1"/>
          </p:nvPr>
        </p:nvSpPr>
        <p:spPr>
          <a:xfrm>
            <a:off x="685800" y="3502152"/>
            <a:ext cx="77724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C65301C-9E5C-417F-85D4-BAD0B3438D1F}" type="slidenum">
              <a:rPr lang="en-US"/>
              <a:pPr>
                <a:defRPr/>
              </a:pPr>
              <a:t>‹#›</a:t>
            </a:fld>
            <a:endParaRPr lang="en-US" dirty="0"/>
          </a:p>
        </p:txBody>
      </p:sp>
    </p:spTree>
    <p:extLst>
      <p:ext uri="{BB962C8B-B14F-4D97-AF65-F5344CB8AC3E}">
        <p14:creationId xmlns:p14="http://schemas.microsoft.com/office/powerpoint/2010/main" val="2640339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romo ">
    <p:spTree>
      <p:nvGrpSpPr>
        <p:cNvPr id="1" name=""/>
        <p:cNvGrpSpPr/>
        <p:nvPr/>
      </p:nvGrpSpPr>
      <p:grpSpPr>
        <a:xfrm>
          <a:off x="0" y="0"/>
          <a:ext cx="0" cy="0"/>
          <a:chOff x="0" y="0"/>
          <a:chExt cx="0" cy="0"/>
        </a:xfrm>
      </p:grpSpPr>
      <p:sp>
        <p:nvSpPr>
          <p:cNvPr id="2" name="Title 1"/>
          <p:cNvSpPr txBox="1">
            <a:spLocks/>
          </p:cNvSpPr>
          <p:nvPr userDrawn="1"/>
        </p:nvSpPr>
        <p:spPr bwMode="auto">
          <a:xfrm>
            <a:off x="304800" y="2438400"/>
            <a:ext cx="4343400" cy="990600"/>
          </a:xfrm>
          <a:prstGeom prst="rect">
            <a:avLst/>
          </a:prstGeom>
          <a:noFill/>
          <a:ln>
            <a:noFill/>
          </a:ln>
          <a:extLst/>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altLang="en-US" sz="3500" i="1" smtClean="0">
                <a:solidFill>
                  <a:srgbClr val="004B8D"/>
                </a:solidFill>
                <a:latin typeface="Adobe Garamond Pro" pitchFamily="18" charset="0"/>
              </a:rPr>
              <a:t>Tell us how we did!</a:t>
            </a:r>
          </a:p>
        </p:txBody>
      </p:sp>
      <p:grpSp>
        <p:nvGrpSpPr>
          <p:cNvPr id="3" name="Group 11"/>
          <p:cNvGrpSpPr>
            <a:grpSpLocks/>
          </p:cNvGrpSpPr>
          <p:nvPr userDrawn="1"/>
        </p:nvGrpSpPr>
        <p:grpSpPr bwMode="auto">
          <a:xfrm>
            <a:off x="5029200" y="1247775"/>
            <a:ext cx="3352800" cy="3476625"/>
            <a:chOff x="4572000" y="1248203"/>
            <a:chExt cx="3352800" cy="3476197"/>
          </a:xfrm>
        </p:grpSpPr>
        <p:sp>
          <p:nvSpPr>
            <p:cNvPr id="4" name="Left Brace 3"/>
            <p:cNvSpPr/>
            <p:nvPr userDrawn="1"/>
          </p:nvSpPr>
          <p:spPr>
            <a:xfrm>
              <a:off x="4572000" y="1248203"/>
              <a:ext cx="381000" cy="3476197"/>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dirty="0">
                <a:solidFill>
                  <a:srgbClr val="004B8D"/>
                </a:solidFill>
              </a:endParaRPr>
            </a:p>
          </p:txBody>
        </p:sp>
        <p:sp>
          <p:nvSpPr>
            <p:cNvPr id="5" name="TextBox 4"/>
            <p:cNvSpPr txBox="1">
              <a:spLocks noChangeArrowheads="1"/>
            </p:cNvSpPr>
            <p:nvPr userDrawn="1"/>
          </p:nvSpPr>
          <p:spPr bwMode="auto">
            <a:xfrm>
              <a:off x="5257800" y="1916459"/>
              <a:ext cx="2667000" cy="2122226"/>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2000"/>
                </a:lnSpc>
                <a:spcBef>
                  <a:spcPct val="20000"/>
                </a:spcBef>
                <a:buClr>
                  <a:srgbClr val="004B8D"/>
                </a:buClr>
                <a:buFont typeface="Arial" charset="0"/>
                <a:buNone/>
                <a:defRPr/>
              </a:pPr>
              <a:r>
                <a:rPr lang="en-US" altLang="en-US" sz="1600" dirty="0" smtClean="0">
                  <a:solidFill>
                    <a:srgbClr val="414042"/>
                  </a:solidFill>
                  <a:latin typeface="Trebuchet MS" pitchFamily="34" charset="0"/>
                  <a:cs typeface="Arial" charset="0"/>
                </a:rPr>
                <a:t>Please complete a brief survey of this program.</a:t>
              </a:r>
            </a:p>
            <a:p>
              <a:pPr>
                <a:lnSpc>
                  <a:spcPct val="112000"/>
                </a:lnSpc>
                <a:spcBef>
                  <a:spcPct val="20000"/>
                </a:spcBef>
                <a:buClr>
                  <a:srgbClr val="004B8D"/>
                </a:buClr>
                <a:buFont typeface="Arial" charset="0"/>
                <a:buNone/>
                <a:defRPr/>
              </a:pPr>
              <a:endParaRPr lang="en-US" altLang="en-US" sz="1600" dirty="0" smtClean="0">
                <a:solidFill>
                  <a:srgbClr val="414042"/>
                </a:solidFill>
                <a:latin typeface="Trebuchet MS" pitchFamily="34" charset="0"/>
                <a:cs typeface="Arial" charset="0"/>
              </a:endParaRPr>
            </a:p>
            <a:p>
              <a:pPr>
                <a:lnSpc>
                  <a:spcPct val="112000"/>
                </a:lnSpc>
                <a:spcBef>
                  <a:spcPct val="20000"/>
                </a:spcBef>
                <a:buClr>
                  <a:srgbClr val="004B8D"/>
                </a:buClr>
                <a:buFont typeface="Arial" charset="0"/>
                <a:buNone/>
                <a:defRPr/>
              </a:pPr>
              <a:r>
                <a:rPr lang="en-US" altLang="en-US" sz="1600" dirty="0" smtClean="0">
                  <a:solidFill>
                    <a:srgbClr val="414042"/>
                  </a:solidFill>
                  <a:latin typeface="Trebuchet MS" pitchFamily="34" charset="0"/>
                  <a:cs typeface="Arial" charset="0"/>
                </a:rPr>
                <a:t>Look for our 'Thank You' email (which you should receive shortly) for details and the survey link!</a:t>
              </a:r>
              <a:endParaRPr lang="en-US" altLang="en-US" sz="2000" dirty="0" smtClean="0">
                <a:solidFill>
                  <a:srgbClr val="414042"/>
                </a:solidFill>
              </a:endParaRPr>
            </a:p>
          </p:txBody>
        </p:sp>
      </p:grpSp>
      <p:sp>
        <p:nvSpPr>
          <p:cNvPr id="6" name="Slide Number Placeholder 2"/>
          <p:cNvSpPr>
            <a:spLocks noGrp="1"/>
          </p:cNvSpPr>
          <p:nvPr>
            <p:ph type="sldNum" sz="quarter" idx="10"/>
          </p:nvPr>
        </p:nvSpPr>
        <p:spPr/>
        <p:txBody>
          <a:bodyPr/>
          <a:lstStyle>
            <a:lvl1pPr>
              <a:defRPr/>
            </a:lvl1pPr>
          </a:lstStyle>
          <a:p>
            <a:pPr>
              <a:defRPr/>
            </a:pPr>
            <a:fld id="{4472EA71-047F-4E00-B276-1D4EA95F1F60}" type="slidenum">
              <a:rPr lang="en-US"/>
              <a:pPr>
                <a:defRPr/>
              </a:pPr>
              <a:t>‹#›</a:t>
            </a:fld>
            <a:endParaRPr lang="en-US" dirty="0"/>
          </a:p>
        </p:txBody>
      </p:sp>
    </p:spTree>
    <p:extLst>
      <p:ext uri="{BB962C8B-B14F-4D97-AF65-F5344CB8AC3E}">
        <p14:creationId xmlns:p14="http://schemas.microsoft.com/office/powerpoint/2010/main" val="2029965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55648"/>
            <a:ext cx="7772400" cy="1600200"/>
          </a:xfrm>
        </p:spPr>
        <p:txBody>
          <a:bodyPr>
            <a:noAutofit/>
          </a:bodyPr>
          <a:lstStyle>
            <a:lvl1pPr>
              <a:defRPr sz="6500" i="1" baseline="0">
                <a:latin typeface="Adobe Garamond Pro"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502152"/>
            <a:ext cx="77724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0"/>
          </p:nvPr>
        </p:nvSpPr>
        <p:spPr/>
        <p:txBody>
          <a:bodyPr/>
          <a:lstStyle>
            <a:lvl1pPr>
              <a:defRPr>
                <a:solidFill>
                  <a:srgbClr val="414042"/>
                </a:solidFill>
              </a:defRPr>
            </a:lvl1pPr>
          </a:lstStyle>
          <a:p>
            <a:pPr>
              <a:defRPr/>
            </a:pPr>
            <a:fld id="{9FACD94D-3A41-47DA-AF4B-D76C890E8023}" type="slidenum">
              <a:rPr lang="en-US"/>
              <a:pPr>
                <a:defRPr/>
              </a:pPr>
              <a:t>‹#›</a:t>
            </a:fld>
            <a:endParaRPr lang="en-US" dirty="0"/>
          </a:p>
        </p:txBody>
      </p:sp>
    </p:spTree>
    <p:extLst>
      <p:ext uri="{BB962C8B-B14F-4D97-AF65-F5344CB8AC3E}">
        <p14:creationId xmlns:p14="http://schemas.microsoft.com/office/powerpoint/2010/main" val="9856868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Housekeeping (Bullet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987552"/>
            <a:ext cx="7772400" cy="457200"/>
          </a:xfrm>
        </p:spPr>
        <p:txBody>
          <a:bodyPr>
            <a:normAutofit/>
          </a:bodyPr>
          <a:lstStyle>
            <a:lvl1pPr>
              <a:defRPr sz="2200" i="1">
                <a:solidFill>
                  <a:schemeClr val="bg1">
                    <a:lumMod val="50000"/>
                  </a:schemeClr>
                </a:solidFill>
                <a:latin typeface="Adobe Garamond Pro"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smtClean="0"/>
              <a:t>Click to edit Master text styles</a:t>
            </a:r>
          </a:p>
          <a:p>
            <a:pPr lvl="1"/>
            <a:r>
              <a:rPr lang="en-US" dirty="0" smtClean="0"/>
              <a:t>Second level</a:t>
            </a:r>
          </a:p>
          <a:p>
            <a:pPr lvl="1"/>
            <a:r>
              <a:rPr lang="en-US" dirty="0" smtClean="0"/>
              <a:t>Third level</a:t>
            </a:r>
          </a:p>
          <a:p>
            <a:pPr lvl="2"/>
            <a:r>
              <a:rPr lang="en-US" dirty="0" smtClean="0"/>
              <a:t>Fourth level</a:t>
            </a:r>
          </a:p>
          <a:p>
            <a:pPr lvl="3"/>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BA70510A-A78E-4F74-AD61-421AE753B1F1}" type="slidenum">
              <a:rPr lang="en-US"/>
              <a:pPr>
                <a:defRPr/>
              </a:pPr>
              <a:t>‹#›</a:t>
            </a:fld>
            <a:endParaRPr lang="en-US"/>
          </a:p>
        </p:txBody>
      </p:sp>
    </p:spTree>
    <p:extLst>
      <p:ext uri="{BB962C8B-B14F-4D97-AF65-F5344CB8AC3E}">
        <p14:creationId xmlns:p14="http://schemas.microsoft.com/office/powerpoint/2010/main" val="3304218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4039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smtClean="0">
                <a:solidFill>
                  <a:srgbClr val="004B8D"/>
                </a:solidFill>
                <a:latin typeface="Adobe Garamond Pro" pitchFamily="18" charset="0"/>
              </a:rPr>
              <a:t>Q&amp;A</a:t>
            </a:r>
          </a:p>
        </p:txBody>
      </p:sp>
      <p:sp>
        <p:nvSpPr>
          <p:cNvPr id="4" name="TextBox 3"/>
          <p:cNvSpPr txBox="1">
            <a:spLocks noChangeArrowheads="1"/>
          </p:cNvSpPr>
          <p:nvPr userDrawn="1"/>
        </p:nvSpPr>
        <p:spPr bwMode="auto">
          <a:xfrm>
            <a:off x="685800" y="3505200"/>
            <a:ext cx="7772400" cy="6223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2000"/>
              </a:lnSpc>
              <a:buFont typeface="Arial" charset="0"/>
              <a:buNone/>
              <a:defRPr/>
            </a:pPr>
            <a:r>
              <a:rPr lang="en-US" altLang="en-US" sz="1600" smtClean="0">
                <a:solidFill>
                  <a:srgbClr val="414042"/>
                </a:solidFill>
                <a:latin typeface="Trebuchet MS" pitchFamily="34" charset="0"/>
                <a:cs typeface="Arial" charset="0"/>
              </a:rPr>
              <a:t>To ask a question from your touchtone phone, press *1. </a:t>
            </a:r>
          </a:p>
          <a:p>
            <a:pPr eaLnBrk="1" hangingPunct="1">
              <a:lnSpc>
                <a:spcPct val="112000"/>
              </a:lnSpc>
              <a:buFont typeface="Arial" charset="0"/>
              <a:buNone/>
              <a:defRPr/>
            </a:pPr>
            <a:r>
              <a:rPr lang="en-US" altLang="en-US" sz="1600" smtClean="0">
                <a:solidFill>
                  <a:srgbClr val="414042"/>
                </a:solidFill>
                <a:latin typeface="Trebuchet MS" pitchFamily="34" charset="0"/>
                <a:cs typeface="Arial" charset="0"/>
              </a:rPr>
              <a:t>To exit the queue, press *1 again. </a:t>
            </a:r>
            <a:endParaRPr lang="en-US" altLang="en-US" sz="1600" smtClean="0">
              <a:solidFill>
                <a:srgbClr val="414042"/>
              </a:solidFill>
              <a:latin typeface="Trebuchet MS" pitchFamily="34" charset="0"/>
            </a:endParaRPr>
          </a:p>
        </p:txBody>
      </p:sp>
      <p:sp>
        <p:nvSpPr>
          <p:cNvPr id="12" name="Text Placeholder 11"/>
          <p:cNvSpPr>
            <a:spLocks noGrp="1"/>
          </p:cNvSpPr>
          <p:nvPr>
            <p:ph type="body" sz="quarter" idx="11"/>
          </p:nvPr>
        </p:nvSpPr>
        <p:spPr>
          <a:xfrm>
            <a:off x="685800" y="4224528"/>
            <a:ext cx="77724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BD8C9EF-674A-405E-960C-37E6B82EB7E8}" type="slidenum">
              <a:rPr lang="en-US"/>
              <a:pPr>
                <a:defRPr/>
              </a:pPr>
              <a:t>‹#›</a:t>
            </a:fld>
            <a:endParaRPr lang="en-US" dirty="0"/>
          </a:p>
        </p:txBody>
      </p:sp>
    </p:spTree>
    <p:extLst>
      <p:ext uri="{BB962C8B-B14F-4D97-AF65-F5344CB8AC3E}">
        <p14:creationId xmlns:p14="http://schemas.microsoft.com/office/powerpoint/2010/main" val="1857186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smtClean="0">
                <a:solidFill>
                  <a:srgbClr val="004B8D"/>
                </a:solidFill>
                <a:latin typeface="Adobe Garamond Pro" pitchFamily="18" charset="0"/>
              </a:rPr>
              <a:t>Thanks.</a:t>
            </a:r>
          </a:p>
        </p:txBody>
      </p:sp>
      <p:sp>
        <p:nvSpPr>
          <p:cNvPr id="4" name="TextBox 3"/>
          <p:cNvSpPr txBox="1">
            <a:spLocks noChangeArrowheads="1"/>
          </p:cNvSpPr>
          <p:nvPr userDrawn="1"/>
        </p:nvSpPr>
        <p:spPr bwMode="auto">
          <a:xfrm>
            <a:off x="685800" y="4876800"/>
            <a:ext cx="7772400" cy="7381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defRPr/>
            </a:pPr>
            <a:r>
              <a:rPr lang="en-US" altLang="en-US" sz="1400" smtClean="0">
                <a:solidFill>
                  <a:srgbClr val="414042"/>
                </a:solidFill>
                <a:latin typeface="Trebuchet MS" pitchFamily="34" charset="0"/>
                <a:cs typeface="Arial" charset="0"/>
              </a:rPr>
              <a:t>Strafford Publications, Inc.</a:t>
            </a:r>
          </a:p>
          <a:p>
            <a:pPr eaLnBrk="1" hangingPunct="1">
              <a:buFont typeface="Arial" charset="0"/>
              <a:buNone/>
              <a:defRPr/>
            </a:pPr>
            <a:r>
              <a:rPr lang="en-US" altLang="en-US" sz="1400" smtClean="0">
                <a:solidFill>
                  <a:srgbClr val="414042"/>
                </a:solidFill>
                <a:latin typeface="Trebuchet MS" pitchFamily="34" charset="0"/>
                <a:cs typeface="Arial" charset="0"/>
              </a:rPr>
              <a:t>1-800-926-7926</a:t>
            </a:r>
          </a:p>
          <a:p>
            <a:pPr eaLnBrk="1" hangingPunct="1">
              <a:buFont typeface="Arial" charset="0"/>
              <a:buNone/>
              <a:defRPr/>
            </a:pPr>
            <a:r>
              <a:rPr lang="en-US" altLang="en-US" sz="1400" smtClean="0">
                <a:solidFill>
                  <a:srgbClr val="414042"/>
                </a:solidFill>
                <a:latin typeface="Trebuchet MS" pitchFamily="34" charset="0"/>
                <a:cs typeface="Arial" charset="0"/>
                <a:hlinkClick r:id="rId2"/>
              </a:rPr>
              <a:t>www.straffordpub.com</a:t>
            </a:r>
            <a:endParaRPr lang="en-US" altLang="en-US" sz="1400" smtClean="0">
              <a:solidFill>
                <a:srgbClr val="414042"/>
              </a:solidFill>
              <a:latin typeface="Trebuchet MS" pitchFamily="34" charset="0"/>
              <a:cs typeface="Arial" charset="0"/>
            </a:endParaRPr>
          </a:p>
        </p:txBody>
      </p:sp>
      <p:sp>
        <p:nvSpPr>
          <p:cNvPr id="7" name="Content Placeholder 2"/>
          <p:cNvSpPr>
            <a:spLocks noGrp="1"/>
          </p:cNvSpPr>
          <p:nvPr>
            <p:ph idx="1"/>
          </p:nvPr>
        </p:nvSpPr>
        <p:spPr>
          <a:xfrm>
            <a:off x="685800" y="3502152"/>
            <a:ext cx="77724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170D582F-F1DB-409F-9EA7-D61CA8229818}" type="slidenum">
              <a:rPr lang="en-US"/>
              <a:pPr>
                <a:defRPr/>
              </a:pPr>
              <a:t>‹#›</a:t>
            </a:fld>
            <a:endParaRPr lang="en-US" dirty="0"/>
          </a:p>
        </p:txBody>
      </p:sp>
    </p:spTree>
    <p:extLst>
      <p:ext uri="{BB962C8B-B14F-4D97-AF65-F5344CB8AC3E}">
        <p14:creationId xmlns:p14="http://schemas.microsoft.com/office/powerpoint/2010/main" val="35669185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omo ">
    <p:spTree>
      <p:nvGrpSpPr>
        <p:cNvPr id="1" name=""/>
        <p:cNvGrpSpPr/>
        <p:nvPr/>
      </p:nvGrpSpPr>
      <p:grpSpPr>
        <a:xfrm>
          <a:off x="0" y="0"/>
          <a:ext cx="0" cy="0"/>
          <a:chOff x="0" y="0"/>
          <a:chExt cx="0" cy="0"/>
        </a:xfrm>
      </p:grpSpPr>
      <p:sp>
        <p:nvSpPr>
          <p:cNvPr id="2" name="Title 1"/>
          <p:cNvSpPr txBox="1">
            <a:spLocks/>
          </p:cNvSpPr>
          <p:nvPr userDrawn="1"/>
        </p:nvSpPr>
        <p:spPr bwMode="auto">
          <a:xfrm>
            <a:off x="304800" y="2438400"/>
            <a:ext cx="4343400" cy="990600"/>
          </a:xfrm>
          <a:prstGeom prst="rect">
            <a:avLst/>
          </a:prstGeom>
          <a:noFill/>
          <a:ln>
            <a:noFill/>
          </a:ln>
          <a:extLst/>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altLang="en-US" sz="3500" i="1" smtClean="0">
                <a:solidFill>
                  <a:srgbClr val="004B8D"/>
                </a:solidFill>
                <a:latin typeface="Adobe Garamond Pro" pitchFamily="18" charset="0"/>
              </a:rPr>
              <a:t>Tell us how we did!</a:t>
            </a:r>
          </a:p>
        </p:txBody>
      </p:sp>
      <p:grpSp>
        <p:nvGrpSpPr>
          <p:cNvPr id="3" name="Group 11"/>
          <p:cNvGrpSpPr>
            <a:grpSpLocks/>
          </p:cNvGrpSpPr>
          <p:nvPr userDrawn="1"/>
        </p:nvGrpSpPr>
        <p:grpSpPr bwMode="auto">
          <a:xfrm>
            <a:off x="5029200" y="1247775"/>
            <a:ext cx="3352800" cy="3476625"/>
            <a:chOff x="4572000" y="1248203"/>
            <a:chExt cx="3352800" cy="3476197"/>
          </a:xfrm>
        </p:grpSpPr>
        <p:sp>
          <p:nvSpPr>
            <p:cNvPr id="4" name="Left Brace 3"/>
            <p:cNvSpPr/>
            <p:nvPr userDrawn="1"/>
          </p:nvSpPr>
          <p:spPr>
            <a:xfrm>
              <a:off x="4572000" y="1248203"/>
              <a:ext cx="381000" cy="3476197"/>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dirty="0">
                <a:solidFill>
                  <a:srgbClr val="004B8D"/>
                </a:solidFill>
              </a:endParaRPr>
            </a:p>
          </p:txBody>
        </p:sp>
        <p:sp>
          <p:nvSpPr>
            <p:cNvPr id="5" name="TextBox 4"/>
            <p:cNvSpPr txBox="1">
              <a:spLocks noChangeArrowheads="1"/>
            </p:cNvSpPr>
            <p:nvPr userDrawn="1"/>
          </p:nvSpPr>
          <p:spPr bwMode="auto">
            <a:xfrm>
              <a:off x="5257800" y="2114871"/>
              <a:ext cx="2667000" cy="1725401"/>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2000"/>
                </a:lnSpc>
                <a:spcBef>
                  <a:spcPct val="20000"/>
                </a:spcBef>
                <a:buClr>
                  <a:srgbClr val="004B8D"/>
                </a:buClr>
                <a:buFont typeface="Arial" charset="0"/>
                <a:buNone/>
                <a:defRPr/>
              </a:pPr>
              <a:r>
                <a:rPr lang="en-US" altLang="en-US" sz="1600" dirty="0" smtClean="0">
                  <a:solidFill>
                    <a:srgbClr val="414042"/>
                  </a:solidFill>
                  <a:latin typeface="Trebuchet MS" pitchFamily="34" charset="0"/>
                  <a:cs typeface="Arial" charset="0"/>
                </a:rPr>
                <a:t>Look for our 'Thank You' email (which you should receive within 24 hours) for details and a link to the program survey and attendance attestation.</a:t>
              </a:r>
              <a:endParaRPr lang="en-US" altLang="en-US" sz="2000" dirty="0" smtClean="0">
                <a:solidFill>
                  <a:srgbClr val="414042"/>
                </a:solidFill>
              </a:endParaRPr>
            </a:p>
          </p:txBody>
        </p:sp>
      </p:grpSp>
      <p:sp>
        <p:nvSpPr>
          <p:cNvPr id="6" name="Slide Number Placeholder 2"/>
          <p:cNvSpPr>
            <a:spLocks noGrp="1"/>
          </p:cNvSpPr>
          <p:nvPr>
            <p:ph type="sldNum" sz="quarter" idx="10"/>
          </p:nvPr>
        </p:nvSpPr>
        <p:spPr/>
        <p:txBody>
          <a:bodyPr/>
          <a:lstStyle>
            <a:lvl1pPr>
              <a:defRPr/>
            </a:lvl1pPr>
          </a:lstStyle>
          <a:p>
            <a:pPr>
              <a:defRPr/>
            </a:pPr>
            <a:fld id="{942374AD-3A17-448D-9536-FE73B996925F}" type="slidenum">
              <a:rPr lang="en-US"/>
              <a:pPr>
                <a:defRPr/>
              </a:pPr>
              <a:t>‹#›</a:t>
            </a:fld>
            <a:endParaRPr lang="en-US" dirty="0"/>
          </a:p>
        </p:txBody>
      </p:sp>
    </p:spTree>
    <p:extLst>
      <p:ext uri="{BB962C8B-B14F-4D97-AF65-F5344CB8AC3E}">
        <p14:creationId xmlns:p14="http://schemas.microsoft.com/office/powerpoint/2010/main" val="25331226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55648"/>
            <a:ext cx="7772400" cy="1600200"/>
          </a:xfrm>
        </p:spPr>
        <p:txBody>
          <a:bodyPr>
            <a:noAutofit/>
          </a:bodyPr>
          <a:lstStyle>
            <a:lvl1pPr>
              <a:defRPr sz="6500" i="1" baseline="0">
                <a:latin typeface="Adobe Garamond Pro"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502152"/>
            <a:ext cx="77724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0"/>
          </p:nvPr>
        </p:nvSpPr>
        <p:spPr/>
        <p:txBody>
          <a:bodyPr/>
          <a:lstStyle>
            <a:lvl1pPr>
              <a:defRPr>
                <a:solidFill>
                  <a:srgbClr val="414042"/>
                </a:solidFill>
              </a:defRPr>
            </a:lvl1pPr>
          </a:lstStyle>
          <a:p>
            <a:pPr>
              <a:defRPr/>
            </a:pPr>
            <a:fld id="{DD8F0CDA-6A22-4216-97F6-E54CA1462956}" type="slidenum">
              <a:rPr lang="en-US"/>
              <a:pPr>
                <a:defRPr/>
              </a:pPr>
              <a:t>‹#›</a:t>
            </a:fld>
            <a:endParaRPr lang="en-US" dirty="0"/>
          </a:p>
        </p:txBody>
      </p:sp>
    </p:spTree>
    <p:extLst>
      <p:ext uri="{BB962C8B-B14F-4D97-AF65-F5344CB8AC3E}">
        <p14:creationId xmlns:p14="http://schemas.microsoft.com/office/powerpoint/2010/main" val="1110011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Housekeeping (Bullet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987552"/>
            <a:ext cx="7772400" cy="457200"/>
          </a:xfrm>
        </p:spPr>
        <p:txBody>
          <a:bodyPr>
            <a:normAutofit/>
          </a:bodyPr>
          <a:lstStyle>
            <a:lvl1pPr>
              <a:defRPr sz="2200" i="1">
                <a:solidFill>
                  <a:schemeClr val="bg1">
                    <a:lumMod val="50000"/>
                  </a:schemeClr>
                </a:solidFill>
                <a:latin typeface="Adobe Garamond Pro"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smtClean="0"/>
              <a:t>Click to edit Master text styles</a:t>
            </a:r>
          </a:p>
          <a:p>
            <a:pPr lvl="1"/>
            <a:r>
              <a:rPr lang="en-US" dirty="0" smtClean="0"/>
              <a:t>Second level</a:t>
            </a:r>
          </a:p>
          <a:p>
            <a:pPr lvl="1"/>
            <a:r>
              <a:rPr lang="en-US" dirty="0" smtClean="0"/>
              <a:t>Third level</a:t>
            </a:r>
          </a:p>
          <a:p>
            <a:pPr lvl="2"/>
            <a:r>
              <a:rPr lang="en-US" dirty="0" smtClean="0"/>
              <a:t>Fourth level</a:t>
            </a:r>
          </a:p>
          <a:p>
            <a:pPr lvl="3"/>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3FDBE513-633E-4AB2-A7F1-23B02AC3EA89}" type="slidenum">
              <a:rPr lang="en-US"/>
              <a:pPr>
                <a:defRPr/>
              </a:pPr>
              <a:t>‹#›</a:t>
            </a:fld>
            <a:endParaRPr lang="en-US"/>
          </a:p>
        </p:txBody>
      </p:sp>
    </p:spTree>
    <p:extLst>
      <p:ext uri="{BB962C8B-B14F-4D97-AF65-F5344CB8AC3E}">
        <p14:creationId xmlns:p14="http://schemas.microsoft.com/office/powerpoint/2010/main" val="14825371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62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mo ">
    <p:spTree>
      <p:nvGrpSpPr>
        <p:cNvPr id="1" name=""/>
        <p:cNvGrpSpPr/>
        <p:nvPr/>
      </p:nvGrpSpPr>
      <p:grpSpPr>
        <a:xfrm>
          <a:off x="0" y="0"/>
          <a:ext cx="0" cy="0"/>
          <a:chOff x="0" y="0"/>
          <a:chExt cx="0" cy="0"/>
        </a:xfrm>
      </p:grpSpPr>
      <p:sp>
        <p:nvSpPr>
          <p:cNvPr id="2" name="Title 1"/>
          <p:cNvSpPr txBox="1">
            <a:spLocks/>
          </p:cNvSpPr>
          <p:nvPr userDrawn="1"/>
        </p:nvSpPr>
        <p:spPr bwMode="auto">
          <a:xfrm>
            <a:off x="304800" y="2438400"/>
            <a:ext cx="4343400" cy="990600"/>
          </a:xfrm>
          <a:prstGeom prst="rect">
            <a:avLst/>
          </a:prstGeom>
          <a:noFill/>
          <a:ln>
            <a:noFill/>
          </a:ln>
          <a:extLst/>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altLang="en-US" sz="3500" i="1" smtClean="0">
                <a:solidFill>
                  <a:srgbClr val="004B8D"/>
                </a:solidFill>
                <a:latin typeface="Adobe Garamond Pro" pitchFamily="18" charset="0"/>
              </a:rPr>
              <a:t>Tell us how we did!</a:t>
            </a:r>
          </a:p>
        </p:txBody>
      </p:sp>
      <p:grpSp>
        <p:nvGrpSpPr>
          <p:cNvPr id="3" name="Group 11"/>
          <p:cNvGrpSpPr>
            <a:grpSpLocks/>
          </p:cNvGrpSpPr>
          <p:nvPr userDrawn="1"/>
        </p:nvGrpSpPr>
        <p:grpSpPr bwMode="auto">
          <a:xfrm>
            <a:off x="5029200" y="1238250"/>
            <a:ext cx="3352800" cy="3486150"/>
            <a:chOff x="4572000" y="1238679"/>
            <a:chExt cx="3352800" cy="3485721"/>
          </a:xfrm>
        </p:grpSpPr>
        <p:sp>
          <p:nvSpPr>
            <p:cNvPr id="4" name="Left Brace 3"/>
            <p:cNvSpPr/>
            <p:nvPr userDrawn="1"/>
          </p:nvSpPr>
          <p:spPr>
            <a:xfrm>
              <a:off x="4572000" y="1248203"/>
              <a:ext cx="381000" cy="3476197"/>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dirty="0">
                <a:solidFill>
                  <a:srgbClr val="004B8D"/>
                </a:solidFill>
              </a:endParaRPr>
            </a:p>
          </p:txBody>
        </p:sp>
        <p:sp>
          <p:nvSpPr>
            <p:cNvPr id="5" name="TextBox 4"/>
            <p:cNvSpPr txBox="1">
              <a:spLocks noChangeArrowheads="1"/>
            </p:cNvSpPr>
            <p:nvPr userDrawn="1"/>
          </p:nvSpPr>
          <p:spPr bwMode="auto">
            <a:xfrm>
              <a:off x="5257800" y="1238679"/>
              <a:ext cx="2667000" cy="3477785"/>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2000"/>
                </a:lnSpc>
                <a:spcBef>
                  <a:spcPct val="20000"/>
                </a:spcBef>
                <a:buClr>
                  <a:srgbClr val="004B8D"/>
                </a:buClr>
                <a:buFont typeface="Arial" charset="0"/>
                <a:buNone/>
                <a:defRPr/>
              </a:pPr>
              <a:r>
                <a:rPr lang="en-US" altLang="en-US" sz="1600" smtClean="0">
                  <a:solidFill>
                    <a:srgbClr val="414042"/>
                  </a:solidFill>
                  <a:latin typeface="Trebuchet MS" pitchFamily="34" charset="0"/>
                  <a:cs typeface="Arial" charset="0"/>
                </a:rPr>
                <a:t>After you complete a brief survey of this program, we'll send you a </a:t>
              </a:r>
              <a:r>
                <a:rPr lang="en-US" altLang="en-US" sz="1600" smtClean="0">
                  <a:solidFill>
                    <a:srgbClr val="004B8D"/>
                  </a:solidFill>
                  <a:latin typeface="Trebuchet MS" pitchFamily="34" charset="0"/>
                  <a:cs typeface="Arial" charset="0"/>
                </a:rPr>
                <a:t>free $5 Starbucks Gift Card</a:t>
              </a:r>
              <a:r>
                <a:rPr lang="en-US" altLang="en-US" sz="1600" smtClean="0">
                  <a:solidFill>
                    <a:srgbClr val="414042"/>
                  </a:solidFill>
                  <a:latin typeface="Trebuchet MS" pitchFamily="34" charset="0"/>
                  <a:cs typeface="Arial" charset="0"/>
                </a:rPr>
                <a:t> and you'll get a </a:t>
              </a:r>
              <a:r>
                <a:rPr lang="en-US" altLang="en-US" sz="1600" smtClean="0">
                  <a:solidFill>
                    <a:srgbClr val="004B8D"/>
                  </a:solidFill>
                  <a:latin typeface="Trebuchet MS" pitchFamily="34" charset="0"/>
                  <a:cs typeface="Arial" charset="0"/>
                </a:rPr>
                <a:t>25% discount on an upcoming live webinar</a:t>
              </a:r>
              <a:r>
                <a:rPr lang="en-US" altLang="en-US" sz="1600" smtClean="0">
                  <a:solidFill>
                    <a:srgbClr val="414042"/>
                  </a:solidFill>
                  <a:latin typeface="Trebuchet MS" pitchFamily="34" charset="0"/>
                  <a:cs typeface="Arial" charset="0"/>
                </a:rPr>
                <a:t>.</a:t>
              </a:r>
            </a:p>
            <a:p>
              <a:pPr>
                <a:lnSpc>
                  <a:spcPct val="112000"/>
                </a:lnSpc>
                <a:spcBef>
                  <a:spcPct val="20000"/>
                </a:spcBef>
                <a:buClr>
                  <a:srgbClr val="004B8D"/>
                </a:buClr>
                <a:buFont typeface="Arial" charset="0"/>
                <a:buNone/>
                <a:defRPr/>
              </a:pPr>
              <a:endParaRPr lang="en-US" altLang="en-US" sz="1600" smtClean="0">
                <a:solidFill>
                  <a:srgbClr val="414042"/>
                </a:solidFill>
                <a:latin typeface="Trebuchet MS" pitchFamily="34" charset="0"/>
                <a:cs typeface="Arial" charset="0"/>
              </a:endParaRPr>
            </a:p>
            <a:p>
              <a:pPr>
                <a:lnSpc>
                  <a:spcPct val="112000"/>
                </a:lnSpc>
                <a:spcBef>
                  <a:spcPct val="20000"/>
                </a:spcBef>
                <a:buClr>
                  <a:srgbClr val="004B8D"/>
                </a:buClr>
                <a:buFont typeface="Arial" charset="0"/>
                <a:buNone/>
                <a:defRPr/>
              </a:pPr>
              <a:r>
                <a:rPr lang="en-US" altLang="en-US" sz="1600" smtClean="0">
                  <a:solidFill>
                    <a:srgbClr val="414042"/>
                  </a:solidFill>
                  <a:latin typeface="Trebuchet MS" pitchFamily="34" charset="0"/>
                  <a:cs typeface="Arial" charset="0"/>
                </a:rPr>
                <a:t>Look for our 'Thank You' email (which you should receive shortly) for details and the survey link!</a:t>
              </a:r>
              <a:endParaRPr lang="en-US" altLang="en-US" sz="2000" smtClean="0"/>
            </a:p>
          </p:txBody>
        </p:sp>
      </p:grpSp>
      <p:sp>
        <p:nvSpPr>
          <p:cNvPr id="6" name="Slide Number Placeholder 2"/>
          <p:cNvSpPr>
            <a:spLocks noGrp="1"/>
          </p:cNvSpPr>
          <p:nvPr>
            <p:ph type="sldNum" sz="quarter" idx="10"/>
          </p:nvPr>
        </p:nvSpPr>
        <p:spPr/>
        <p:txBody>
          <a:bodyPr/>
          <a:lstStyle>
            <a:lvl1pPr>
              <a:defRPr/>
            </a:lvl1pPr>
          </a:lstStyle>
          <a:p>
            <a:pPr>
              <a:defRPr/>
            </a:pPr>
            <a:fld id="{8BF4E875-1480-44D3-AB46-97178BB19956}" type="slidenum">
              <a:rPr lang="en-US"/>
              <a:pPr>
                <a:defRPr/>
              </a:pPr>
              <a:t>‹#›</a:t>
            </a:fld>
            <a:endParaRPr lang="en-US" dirty="0"/>
          </a:p>
        </p:txBody>
      </p:sp>
    </p:spTree>
    <p:extLst>
      <p:ext uri="{BB962C8B-B14F-4D97-AF65-F5344CB8AC3E}">
        <p14:creationId xmlns:p14="http://schemas.microsoft.com/office/powerpoint/2010/main" val="35708652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7" name="Freeform 18"/>
            <p:cNvSpPr>
              <a:spLocks/>
            </p:cNvSpPr>
            <p:nvPr/>
          </p:nvSpPr>
          <p:spPr bwMode="hidden">
            <a:xfrm>
              <a:off x="-308538" y="4319027"/>
              <a:ext cx="8280254" cy="1208092"/>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8" name="Freeform 22"/>
            <p:cNvSpPr>
              <a:spLocks/>
            </p:cNvSpPr>
            <p:nvPr/>
          </p:nvSpPr>
          <p:spPr bwMode="hidden">
            <a:xfrm>
              <a:off x="4014" y="4334834"/>
              <a:ext cx="8164231" cy="110196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9" name="Freeform 26"/>
            <p:cNvSpPr>
              <a:spLocks/>
            </p:cNvSpPr>
            <p:nvPr/>
          </p:nvSpPr>
          <p:spPr bwMode="hidden">
            <a:xfrm>
              <a:off x="4157164" y="4316769"/>
              <a:ext cx="4939265" cy="925827"/>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10"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p:cNvSpPr>
            <a:spLocks noGrp="1"/>
          </p:cNvSpPr>
          <p:nvPr>
            <p:ph type="dt" sz="half" idx="10"/>
          </p:nvPr>
        </p:nvSpPr>
        <p:spPr>
          <a:xfrm>
            <a:off x="5164138" y="6249988"/>
            <a:ext cx="3786187" cy="365125"/>
          </a:xfrm>
          <a:prstGeom prst="rect">
            <a:avLst/>
          </a:prstGeom>
        </p:spPr>
        <p:txBody>
          <a:bodyPr/>
          <a:lstStyle>
            <a:lvl1pPr>
              <a:defRPr>
                <a:solidFill>
                  <a:prstClr val="black"/>
                </a:solidFill>
                <a:latin typeface="Arial" charset="0"/>
                <a:cs typeface="Arial" charset="0"/>
              </a:defRPr>
            </a:lvl1pPr>
          </a:lstStyle>
          <a:p>
            <a:pPr>
              <a:defRPr/>
            </a:pPr>
            <a:endParaRPr lang="en-US"/>
          </a:p>
        </p:txBody>
      </p:sp>
      <p:sp>
        <p:nvSpPr>
          <p:cNvPr id="12" name="Footer Placeholder 4"/>
          <p:cNvSpPr>
            <a:spLocks noGrp="1"/>
          </p:cNvSpPr>
          <p:nvPr>
            <p:ph type="ftr" sz="quarter" idx="11"/>
          </p:nvPr>
        </p:nvSpPr>
        <p:spPr/>
        <p:txBody>
          <a:bodyPr/>
          <a:lstStyle>
            <a:lvl1pPr>
              <a:defRPr>
                <a:cs typeface="+mn-cs"/>
              </a:defRPr>
            </a:lvl1pPr>
          </a:lstStyle>
          <a:p>
            <a:pPr>
              <a:defRPr/>
            </a:pPr>
            <a:endParaRPr lang="en-US"/>
          </a:p>
        </p:txBody>
      </p:sp>
      <p:sp>
        <p:nvSpPr>
          <p:cNvPr id="13" name="Slide Number Placeholder 5"/>
          <p:cNvSpPr>
            <a:spLocks noGrp="1"/>
          </p:cNvSpPr>
          <p:nvPr>
            <p:ph type="sldNum" sz="quarter" idx="12"/>
          </p:nvPr>
        </p:nvSpPr>
        <p:spPr/>
        <p:txBody>
          <a:bodyPr/>
          <a:lstStyle>
            <a:lvl1pPr>
              <a:defRPr>
                <a:cs typeface="+mn-cs"/>
              </a:defRPr>
            </a:lvl1pPr>
          </a:lstStyle>
          <a:p>
            <a:pPr>
              <a:defRPr/>
            </a:pPr>
            <a:fld id="{7B70D5FC-05A4-45AC-B7C5-3C5E96E9EF5C}" type="slidenum">
              <a:rPr lang="en-US"/>
              <a:pPr>
                <a:defRPr/>
              </a:pPr>
              <a:t>‹#›</a:t>
            </a:fld>
            <a:endParaRPr lang="en-US" dirty="0"/>
          </a:p>
        </p:txBody>
      </p:sp>
    </p:spTree>
    <p:extLst>
      <p:ext uri="{BB962C8B-B14F-4D97-AF65-F5344CB8AC3E}">
        <p14:creationId xmlns:p14="http://schemas.microsoft.com/office/powerpoint/2010/main" val="10223279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568951" cy="44644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0"/>
          </p:nvPr>
        </p:nvSpPr>
        <p:spPr/>
        <p:txBody>
          <a:bodyPr/>
          <a:lstStyle>
            <a:lvl1pPr>
              <a:defRPr>
                <a:cs typeface="+mn-cs"/>
              </a:defRPr>
            </a:lvl1pPr>
          </a:lstStyle>
          <a:p>
            <a:pPr>
              <a:defRPr/>
            </a:pPr>
            <a:endParaRPr lang="en-US"/>
          </a:p>
        </p:txBody>
      </p:sp>
      <p:sp>
        <p:nvSpPr>
          <p:cNvPr id="5" name="Slide Number Placeholder 5"/>
          <p:cNvSpPr>
            <a:spLocks noGrp="1"/>
          </p:cNvSpPr>
          <p:nvPr>
            <p:ph type="sldNum" sz="quarter" idx="11"/>
          </p:nvPr>
        </p:nvSpPr>
        <p:spPr>
          <a:xfrm>
            <a:off x="8459788" y="6381750"/>
            <a:ext cx="576262" cy="365125"/>
          </a:xfrm>
        </p:spPr>
        <p:txBody>
          <a:bodyPr/>
          <a:lstStyle>
            <a:lvl1pPr>
              <a:defRPr>
                <a:cs typeface="+mn-cs"/>
              </a:defRPr>
            </a:lvl1pPr>
          </a:lstStyle>
          <a:p>
            <a:pPr>
              <a:defRPr/>
            </a:pPr>
            <a:fld id="{CF8BAA46-5359-4E68-8C9D-B47237288552}" type="slidenum">
              <a:rPr lang="en-US"/>
              <a:pPr>
                <a:defRPr/>
              </a:pPr>
              <a:t>‹#›</a:t>
            </a:fld>
            <a:endParaRPr lang="en-US" dirty="0"/>
          </a:p>
        </p:txBody>
      </p:sp>
    </p:spTree>
    <p:extLst>
      <p:ext uri="{BB962C8B-B14F-4D97-AF65-F5344CB8AC3E}">
        <p14:creationId xmlns:p14="http://schemas.microsoft.com/office/powerpoint/2010/main" val="259038010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5" name="Freeform 14"/>
          <p:cNvSpPr>
            <a:spLocks/>
          </p:cNvSpPr>
          <p:nvPr/>
        </p:nvSpPr>
        <p:spPr bwMode="hidden">
          <a:xfrm>
            <a:off x="6046788" y="4203700"/>
            <a:ext cx="2876550" cy="714375"/>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6" name="Freeform 18"/>
          <p:cNvSpPr>
            <a:spLocks/>
          </p:cNvSpPr>
          <p:nvPr/>
        </p:nvSpPr>
        <p:spPr bwMode="hidden">
          <a:xfrm>
            <a:off x="2619375" y="4075113"/>
            <a:ext cx="5545138" cy="850900"/>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7" name="Freeform 22"/>
          <p:cNvSpPr>
            <a:spLocks/>
          </p:cNvSpPr>
          <p:nvPr/>
        </p:nvSpPr>
        <p:spPr bwMode="hidden">
          <a:xfrm>
            <a:off x="2828925" y="4087813"/>
            <a:ext cx="5467350" cy="77470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8" name="Freeform 26"/>
          <p:cNvSpPr>
            <a:spLocks/>
          </p:cNvSpPr>
          <p:nvPr/>
        </p:nvSpPr>
        <p:spPr bwMode="hidden">
          <a:xfrm>
            <a:off x="5610225" y="4073525"/>
            <a:ext cx="3306763" cy="652463"/>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9" name="Freeform 10"/>
          <p:cNvSpPr>
            <a:spLocks/>
          </p:cNvSpPr>
          <p:nvPr/>
        </p:nvSpPr>
        <p:spPr bwMode="hidden">
          <a:xfrm>
            <a:off x="211138" y="4059238"/>
            <a:ext cx="8723312" cy="1328737"/>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p:cNvSpPr>
            <a:spLocks noGrp="1"/>
          </p:cNvSpPr>
          <p:nvPr>
            <p:ph type="dt" sz="half" idx="10"/>
          </p:nvPr>
        </p:nvSpPr>
        <p:spPr>
          <a:xfrm>
            <a:off x="5164138" y="6249988"/>
            <a:ext cx="3786187" cy="365125"/>
          </a:xfrm>
          <a:prstGeom prst="rect">
            <a:avLst/>
          </a:prstGeom>
        </p:spPr>
        <p:txBody>
          <a:bodyPr/>
          <a:lstStyle>
            <a:lvl1pPr>
              <a:defRPr>
                <a:solidFill>
                  <a:prstClr val="black"/>
                </a:solidFill>
                <a:latin typeface="Arial" charset="0"/>
                <a:cs typeface="Arial" charset="0"/>
              </a:defRPr>
            </a:lvl1pPr>
          </a:lstStyle>
          <a:p>
            <a:pPr>
              <a:defRPr/>
            </a:pPr>
            <a:endParaRPr lang="en-US"/>
          </a:p>
        </p:txBody>
      </p:sp>
      <p:sp>
        <p:nvSpPr>
          <p:cNvPr id="11" name="Footer Placeholder 4"/>
          <p:cNvSpPr>
            <a:spLocks noGrp="1"/>
          </p:cNvSpPr>
          <p:nvPr>
            <p:ph type="ftr" sz="quarter" idx="11"/>
          </p:nvPr>
        </p:nvSpPr>
        <p:spPr/>
        <p:txBody>
          <a:bodyPr/>
          <a:lstStyle>
            <a:lvl1pPr>
              <a:defRPr>
                <a:cs typeface="+mn-cs"/>
              </a:defRPr>
            </a:lvl1pPr>
          </a:lstStyle>
          <a:p>
            <a:pPr>
              <a:defRPr/>
            </a:pPr>
            <a:endParaRPr lang="en-US"/>
          </a:p>
        </p:txBody>
      </p:sp>
      <p:sp>
        <p:nvSpPr>
          <p:cNvPr id="12" name="Slide Number Placeholder 5"/>
          <p:cNvSpPr>
            <a:spLocks noGrp="1"/>
          </p:cNvSpPr>
          <p:nvPr>
            <p:ph type="sldNum" sz="quarter" idx="12"/>
          </p:nvPr>
        </p:nvSpPr>
        <p:spPr/>
        <p:txBody>
          <a:bodyPr/>
          <a:lstStyle>
            <a:lvl1pPr>
              <a:defRPr>
                <a:cs typeface="+mn-cs"/>
              </a:defRPr>
            </a:lvl1pPr>
          </a:lstStyle>
          <a:p>
            <a:pPr>
              <a:defRPr/>
            </a:pPr>
            <a:fld id="{1F38E89C-3875-4AE3-92DB-6AD00199D812}" type="slidenum">
              <a:rPr lang="en-US"/>
              <a:pPr>
                <a:defRPr/>
              </a:pPr>
              <a:t>‹#›</a:t>
            </a:fld>
            <a:endParaRPr lang="en-US" dirty="0"/>
          </a:p>
        </p:txBody>
      </p:sp>
    </p:spTree>
    <p:extLst>
      <p:ext uri="{BB962C8B-B14F-4D97-AF65-F5344CB8AC3E}">
        <p14:creationId xmlns:p14="http://schemas.microsoft.com/office/powerpoint/2010/main" val="351426552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676655" y="2679192"/>
            <a:ext cx="3822192" cy="34472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5"/>
          </p:nvPr>
        </p:nvSpPr>
        <p:spPr>
          <a:xfrm>
            <a:off x="5164138" y="6249988"/>
            <a:ext cx="3786187" cy="365125"/>
          </a:xfrm>
          <a:prstGeom prst="rect">
            <a:avLst/>
          </a:prstGeom>
        </p:spPr>
        <p:txBody>
          <a:bodyPr/>
          <a:lstStyle>
            <a:lvl1pPr>
              <a:defRPr>
                <a:solidFill>
                  <a:prstClr val="black"/>
                </a:solidFill>
                <a:latin typeface="Arial" charset="0"/>
                <a:cs typeface="Arial" charset="0"/>
              </a:defRPr>
            </a:lvl1pPr>
          </a:lstStyle>
          <a:p>
            <a:pPr>
              <a:defRPr/>
            </a:pPr>
            <a:endParaRPr lang="en-US"/>
          </a:p>
        </p:txBody>
      </p:sp>
      <p:sp>
        <p:nvSpPr>
          <p:cNvPr id="6" name="Footer Placeholder 5"/>
          <p:cNvSpPr>
            <a:spLocks noGrp="1"/>
          </p:cNvSpPr>
          <p:nvPr>
            <p:ph type="ftr" sz="quarter" idx="16"/>
          </p:nvPr>
        </p:nvSpPr>
        <p:spPr/>
        <p:txBody>
          <a:bodyPr/>
          <a:lstStyle>
            <a:lvl1pPr>
              <a:defRPr>
                <a:cs typeface="+mn-cs"/>
              </a:defRPr>
            </a:lvl1pPr>
          </a:lstStyle>
          <a:p>
            <a:pPr>
              <a:defRPr/>
            </a:pPr>
            <a:endParaRPr lang="en-US"/>
          </a:p>
        </p:txBody>
      </p:sp>
      <p:sp>
        <p:nvSpPr>
          <p:cNvPr id="7" name="Slide Number Placeholder 6"/>
          <p:cNvSpPr>
            <a:spLocks noGrp="1"/>
          </p:cNvSpPr>
          <p:nvPr>
            <p:ph type="sldNum" sz="quarter" idx="17"/>
          </p:nvPr>
        </p:nvSpPr>
        <p:spPr/>
        <p:txBody>
          <a:bodyPr/>
          <a:lstStyle>
            <a:lvl1pPr>
              <a:defRPr>
                <a:cs typeface="+mn-cs"/>
              </a:defRPr>
            </a:lvl1pPr>
          </a:lstStyle>
          <a:p>
            <a:pPr>
              <a:defRPr/>
            </a:pPr>
            <a:fld id="{C58CCCD5-26E7-4DC4-AA4D-6F7C63B14161}" type="slidenum">
              <a:rPr lang="en-US"/>
              <a:pPr>
                <a:defRPr/>
              </a:pPr>
              <a:t>‹#›</a:t>
            </a:fld>
            <a:endParaRPr lang="en-US" dirty="0"/>
          </a:p>
        </p:txBody>
      </p:sp>
    </p:spTree>
    <p:extLst>
      <p:ext uri="{BB962C8B-B14F-4D97-AF65-F5344CB8AC3E}">
        <p14:creationId xmlns:p14="http://schemas.microsoft.com/office/powerpoint/2010/main" val="1603343892"/>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164138" y="6249988"/>
            <a:ext cx="3786187" cy="365125"/>
          </a:xfrm>
          <a:prstGeom prst="rect">
            <a:avLst/>
          </a:prstGeom>
        </p:spPr>
        <p:txBody>
          <a:bodyPr/>
          <a:lstStyle>
            <a:lvl1pPr>
              <a:defRPr>
                <a:solidFill>
                  <a:prstClr val="black"/>
                </a:solidFill>
                <a:latin typeface="Arial" charset="0"/>
                <a:cs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defRPr>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cs typeface="+mn-cs"/>
              </a:defRPr>
            </a:lvl1pPr>
          </a:lstStyle>
          <a:p>
            <a:pPr>
              <a:defRPr/>
            </a:pPr>
            <a:fld id="{4373B304-3B99-472C-98ED-5E712A1D5B1B}" type="slidenum">
              <a:rPr lang="en-US"/>
              <a:pPr>
                <a:defRPr/>
              </a:pPr>
              <a:t>‹#›</a:t>
            </a:fld>
            <a:endParaRPr lang="en-US" dirty="0"/>
          </a:p>
        </p:txBody>
      </p:sp>
    </p:spTree>
    <p:extLst>
      <p:ext uri="{BB962C8B-B14F-4D97-AF65-F5344CB8AC3E}">
        <p14:creationId xmlns:p14="http://schemas.microsoft.com/office/powerpoint/2010/main" val="317483363"/>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3"/>
          <p:cNvSpPr>
            <a:spLocks noGrp="1"/>
          </p:cNvSpPr>
          <p:nvPr>
            <p:ph type="ftr" sz="quarter" idx="10"/>
          </p:nvPr>
        </p:nvSpPr>
        <p:spPr/>
        <p:txBody>
          <a:bodyPr/>
          <a:lstStyle>
            <a:lvl1pPr>
              <a:defRPr>
                <a:cs typeface="+mn-cs"/>
              </a:defRPr>
            </a:lvl1pPr>
          </a:lstStyle>
          <a:p>
            <a:pPr>
              <a:defRPr/>
            </a:pPr>
            <a:endParaRPr lang="en-US"/>
          </a:p>
        </p:txBody>
      </p:sp>
      <p:sp>
        <p:nvSpPr>
          <p:cNvPr id="4" name="Slide Number Placeholder 4"/>
          <p:cNvSpPr>
            <a:spLocks noGrp="1"/>
          </p:cNvSpPr>
          <p:nvPr>
            <p:ph type="sldNum" sz="quarter" idx="11"/>
          </p:nvPr>
        </p:nvSpPr>
        <p:spPr/>
        <p:txBody>
          <a:bodyPr/>
          <a:lstStyle>
            <a:lvl1pPr>
              <a:defRPr>
                <a:cs typeface="+mn-cs"/>
              </a:defRPr>
            </a:lvl1pPr>
          </a:lstStyle>
          <a:p>
            <a:pPr>
              <a:defRPr/>
            </a:pPr>
            <a:fld id="{CA20A40C-EFA7-4B43-B1B8-5CF5A12469ED}" type="slidenum">
              <a:rPr lang="en-US"/>
              <a:pPr>
                <a:defRPr/>
              </a:pPr>
              <a:t>‹#›</a:t>
            </a:fld>
            <a:endParaRPr lang="en-US" dirty="0"/>
          </a:p>
        </p:txBody>
      </p:sp>
    </p:spTree>
    <p:extLst>
      <p:ext uri="{BB962C8B-B14F-4D97-AF65-F5344CB8AC3E}">
        <p14:creationId xmlns:p14="http://schemas.microsoft.com/office/powerpoint/2010/main" val="27168247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userDrawn="1"/>
        </p:nvSpPr>
        <p:spPr>
          <a:xfrm>
            <a:off x="228600" y="228600"/>
            <a:ext cx="8696325" cy="1184275"/>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3" name="Footer Placeholder 2"/>
          <p:cNvSpPr>
            <a:spLocks noGrp="1"/>
          </p:cNvSpPr>
          <p:nvPr>
            <p:ph type="ftr" sz="quarter" idx="10"/>
          </p:nvPr>
        </p:nvSpPr>
        <p:spPr/>
        <p:txBody>
          <a:bodyPr/>
          <a:lstStyle>
            <a:lvl1pPr>
              <a:defRPr>
                <a:cs typeface="+mn-cs"/>
              </a:defRPr>
            </a:lvl1pPr>
          </a:lstStyle>
          <a:p>
            <a:pPr>
              <a:defRPr/>
            </a:pPr>
            <a:endParaRPr lang="en-US"/>
          </a:p>
        </p:txBody>
      </p:sp>
      <p:sp>
        <p:nvSpPr>
          <p:cNvPr id="4" name="Slide Number Placeholder 3"/>
          <p:cNvSpPr>
            <a:spLocks noGrp="1"/>
          </p:cNvSpPr>
          <p:nvPr>
            <p:ph type="sldNum" sz="quarter" idx="11"/>
          </p:nvPr>
        </p:nvSpPr>
        <p:spPr/>
        <p:txBody>
          <a:bodyPr/>
          <a:lstStyle>
            <a:lvl1pPr>
              <a:defRPr>
                <a:cs typeface="+mn-cs"/>
              </a:defRPr>
            </a:lvl1pPr>
          </a:lstStyle>
          <a:p>
            <a:pPr>
              <a:defRPr/>
            </a:pPr>
            <a:fld id="{BFDD2A13-00F2-4D70-B85F-D2260AF4A0E0}" type="slidenum">
              <a:rPr lang="en-US"/>
              <a:pPr>
                <a:defRPr/>
              </a:pPr>
              <a:t>‹#›</a:t>
            </a:fld>
            <a:endParaRPr lang="en-US" dirty="0"/>
          </a:p>
        </p:txBody>
      </p:sp>
    </p:spTree>
    <p:extLst>
      <p:ext uri="{BB962C8B-B14F-4D97-AF65-F5344CB8AC3E}">
        <p14:creationId xmlns:p14="http://schemas.microsoft.com/office/powerpoint/2010/main" val="33362672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a:xfrm>
            <a:off x="5164138" y="6249988"/>
            <a:ext cx="3786187" cy="365125"/>
          </a:xfrm>
          <a:prstGeom prst="rect">
            <a:avLst/>
          </a:prstGeom>
        </p:spPr>
        <p:txBody>
          <a:bodyPr/>
          <a:lstStyle>
            <a:lvl1pPr>
              <a:defRPr>
                <a:solidFill>
                  <a:prstClr val="black"/>
                </a:solidFill>
                <a:latin typeface="Arial" charset="0"/>
                <a:cs typeface="Arial" charset="0"/>
              </a:defRPr>
            </a:lvl1pPr>
          </a:lstStyle>
          <a:p>
            <a:pPr>
              <a:defRPr/>
            </a:pPr>
            <a:endParaRPr lang="en-US"/>
          </a:p>
        </p:txBody>
      </p:sp>
      <p:sp>
        <p:nvSpPr>
          <p:cNvPr id="7" name="Footer Placeholder 5"/>
          <p:cNvSpPr>
            <a:spLocks noGrp="1"/>
          </p:cNvSpPr>
          <p:nvPr>
            <p:ph type="ftr" sz="quarter" idx="11"/>
          </p:nvPr>
        </p:nvSpPr>
        <p:spPr/>
        <p:txBody>
          <a:bodyPr/>
          <a:lstStyle>
            <a:lvl1pPr>
              <a:defRPr>
                <a:cs typeface="+mn-cs"/>
              </a:defRPr>
            </a:lvl1pPr>
          </a:lstStyle>
          <a:p>
            <a:pPr>
              <a:defRPr/>
            </a:pPr>
            <a:endParaRPr lang="en-US"/>
          </a:p>
        </p:txBody>
      </p:sp>
      <p:sp>
        <p:nvSpPr>
          <p:cNvPr id="8" name="Slide Number Placeholder 6"/>
          <p:cNvSpPr>
            <a:spLocks noGrp="1"/>
          </p:cNvSpPr>
          <p:nvPr>
            <p:ph type="sldNum" sz="quarter" idx="12"/>
          </p:nvPr>
        </p:nvSpPr>
        <p:spPr/>
        <p:txBody>
          <a:bodyPr/>
          <a:lstStyle>
            <a:lvl1pPr>
              <a:defRPr>
                <a:cs typeface="+mn-cs"/>
              </a:defRPr>
            </a:lvl1pPr>
          </a:lstStyle>
          <a:p>
            <a:pPr>
              <a:defRPr/>
            </a:pPr>
            <a:fld id="{DAECED52-CF5D-4E1C-B4CB-4AC254055167}" type="slidenum">
              <a:rPr lang="en-US"/>
              <a:pPr>
                <a:defRPr/>
              </a:pPr>
              <a:t>‹#›</a:t>
            </a:fld>
            <a:endParaRPr lang="en-US" dirty="0"/>
          </a:p>
        </p:txBody>
      </p:sp>
    </p:spTree>
    <p:extLst>
      <p:ext uri="{BB962C8B-B14F-4D97-AF65-F5344CB8AC3E}">
        <p14:creationId xmlns:p14="http://schemas.microsoft.com/office/powerpoint/2010/main" val="120264780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8" name="Freeform 18"/>
            <p:cNvSpPr>
              <a:spLocks/>
            </p:cNvSpPr>
            <p:nvPr/>
          </p:nvSpPr>
          <p:spPr bwMode="hidden">
            <a:xfrm>
              <a:off x="-308538" y="4319027"/>
              <a:ext cx="8280254" cy="1208092"/>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9" name="Freeform 22"/>
            <p:cNvSpPr>
              <a:spLocks/>
            </p:cNvSpPr>
            <p:nvPr/>
          </p:nvSpPr>
          <p:spPr bwMode="hidden">
            <a:xfrm>
              <a:off x="4014" y="4334834"/>
              <a:ext cx="8164231" cy="110196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10" name="Freeform 26"/>
            <p:cNvSpPr>
              <a:spLocks/>
            </p:cNvSpPr>
            <p:nvPr/>
          </p:nvSpPr>
          <p:spPr bwMode="hidden">
            <a:xfrm>
              <a:off x="4157164" y="4316769"/>
              <a:ext cx="4939265" cy="925827"/>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11"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12" name="Date Placeholder 4"/>
          <p:cNvSpPr>
            <a:spLocks noGrp="1"/>
          </p:cNvSpPr>
          <p:nvPr>
            <p:ph type="dt" sz="half" idx="10"/>
          </p:nvPr>
        </p:nvSpPr>
        <p:spPr>
          <a:xfrm>
            <a:off x="5164138" y="6249988"/>
            <a:ext cx="3786187" cy="365125"/>
          </a:xfrm>
          <a:prstGeom prst="rect">
            <a:avLst/>
          </a:prstGeom>
        </p:spPr>
        <p:txBody>
          <a:bodyPr/>
          <a:lstStyle>
            <a:lvl1pPr>
              <a:defRPr>
                <a:solidFill>
                  <a:prstClr val="black"/>
                </a:solidFill>
                <a:latin typeface="Arial" charset="0"/>
                <a:cs typeface="Arial" charset="0"/>
              </a:defRPr>
            </a:lvl1pPr>
          </a:lstStyle>
          <a:p>
            <a:pPr>
              <a:defRPr/>
            </a:pPr>
            <a:endParaRPr lang="en-US"/>
          </a:p>
        </p:txBody>
      </p:sp>
      <p:sp>
        <p:nvSpPr>
          <p:cNvPr id="13" name="Footer Placeholder 5"/>
          <p:cNvSpPr>
            <a:spLocks noGrp="1"/>
          </p:cNvSpPr>
          <p:nvPr>
            <p:ph type="ftr" sz="quarter" idx="11"/>
          </p:nvPr>
        </p:nvSpPr>
        <p:spPr/>
        <p:txBody>
          <a:bodyPr/>
          <a:lstStyle>
            <a:lvl1pPr>
              <a:defRPr>
                <a:cs typeface="+mn-cs"/>
              </a:defRPr>
            </a:lvl1pPr>
          </a:lstStyle>
          <a:p>
            <a:pPr>
              <a:defRPr/>
            </a:pPr>
            <a:endParaRPr lang="en-US"/>
          </a:p>
        </p:txBody>
      </p:sp>
      <p:sp>
        <p:nvSpPr>
          <p:cNvPr id="14" name="Slide Number Placeholder 6"/>
          <p:cNvSpPr>
            <a:spLocks noGrp="1"/>
          </p:cNvSpPr>
          <p:nvPr>
            <p:ph type="sldNum" sz="quarter" idx="12"/>
          </p:nvPr>
        </p:nvSpPr>
        <p:spPr/>
        <p:txBody>
          <a:bodyPr/>
          <a:lstStyle>
            <a:lvl1pPr>
              <a:defRPr>
                <a:cs typeface="+mn-cs"/>
              </a:defRPr>
            </a:lvl1pPr>
          </a:lstStyle>
          <a:p>
            <a:pPr>
              <a:defRPr/>
            </a:pPr>
            <a:fld id="{8A5968FF-9DFF-4E0A-983A-BBAD68F33A5E}" type="slidenum">
              <a:rPr lang="en-US"/>
              <a:pPr>
                <a:defRPr/>
              </a:pPr>
              <a:t>‹#›</a:t>
            </a:fld>
            <a:endParaRPr lang="en-US" dirty="0"/>
          </a:p>
        </p:txBody>
      </p:sp>
    </p:spTree>
    <p:extLst>
      <p:ext uri="{BB962C8B-B14F-4D97-AF65-F5344CB8AC3E}">
        <p14:creationId xmlns:p14="http://schemas.microsoft.com/office/powerpoint/2010/main" val="1683037405"/>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164138" y="6249988"/>
            <a:ext cx="3786187" cy="365125"/>
          </a:xfrm>
          <a:prstGeom prst="rect">
            <a:avLst/>
          </a:prstGeom>
        </p:spPr>
        <p:txBody>
          <a:bodyPr/>
          <a:lstStyle>
            <a:lvl1pPr>
              <a:defRPr>
                <a:solidFill>
                  <a:prstClr val="black"/>
                </a:solidFill>
                <a:latin typeface="Arial" charset="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mn-cs"/>
              </a:defRPr>
            </a:lvl1pPr>
          </a:lstStyle>
          <a:p>
            <a:pPr>
              <a:defRPr/>
            </a:pPr>
            <a:fld id="{95F2170A-9595-4343-B0B8-DE4EFD303FAD}" type="slidenum">
              <a:rPr lang="en-US"/>
              <a:pPr>
                <a:defRPr/>
              </a:pPr>
              <a:t>‹#›</a:t>
            </a:fld>
            <a:endParaRPr lang="en-US" dirty="0"/>
          </a:p>
        </p:txBody>
      </p:sp>
    </p:spTree>
    <p:extLst>
      <p:ext uri="{BB962C8B-B14F-4D97-AF65-F5344CB8AC3E}">
        <p14:creationId xmlns:p14="http://schemas.microsoft.com/office/powerpoint/2010/main" val="33753146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55648"/>
            <a:ext cx="7772400" cy="1600200"/>
          </a:xfrm>
        </p:spPr>
        <p:txBody>
          <a:bodyPr>
            <a:noAutofit/>
          </a:bodyPr>
          <a:lstStyle>
            <a:lvl1pPr>
              <a:defRPr sz="6500" i="1" baseline="0">
                <a:latin typeface="Adobe Garamond Pro"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502152"/>
            <a:ext cx="77724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0"/>
          </p:nvPr>
        </p:nvSpPr>
        <p:spPr/>
        <p:txBody>
          <a:bodyPr/>
          <a:lstStyle>
            <a:lvl1pPr>
              <a:defRPr>
                <a:solidFill>
                  <a:srgbClr val="414042"/>
                </a:solidFill>
              </a:defRPr>
            </a:lvl1pPr>
          </a:lstStyle>
          <a:p>
            <a:pPr>
              <a:defRPr/>
            </a:pPr>
            <a:fld id="{2DDD6288-3D0C-49C1-91AB-456D616C5FA5}" type="slidenum">
              <a:rPr lang="en-US"/>
              <a:pPr>
                <a:defRPr/>
              </a:pPr>
              <a:t>‹#›</a:t>
            </a:fld>
            <a:endParaRPr lang="en-US" dirty="0"/>
          </a:p>
        </p:txBody>
      </p:sp>
    </p:spTree>
    <p:extLst>
      <p:ext uri="{BB962C8B-B14F-4D97-AF65-F5344CB8AC3E}">
        <p14:creationId xmlns:p14="http://schemas.microsoft.com/office/powerpoint/2010/main" val="15842921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5164138" y="6249988"/>
            <a:ext cx="3786187" cy="365125"/>
          </a:xfrm>
          <a:prstGeom prst="rect">
            <a:avLst/>
          </a:prstGeom>
        </p:spPr>
        <p:txBody>
          <a:bodyPr/>
          <a:lstStyle>
            <a:lvl1pPr>
              <a:defRPr>
                <a:solidFill>
                  <a:prstClr val="black"/>
                </a:solidFill>
                <a:latin typeface="Arial" charset="0"/>
                <a:cs typeface="Arial" charset="0"/>
              </a:defRPr>
            </a:lvl1pPr>
          </a:lstStyle>
          <a:p>
            <a:pPr>
              <a:defRPr/>
            </a:pPr>
            <a:endParaRPr lang="en-US"/>
          </a:p>
        </p:txBody>
      </p:sp>
      <p:sp>
        <p:nvSpPr>
          <p:cNvPr id="6" name="Footer Placeholder 4"/>
          <p:cNvSpPr>
            <a:spLocks noGrp="1"/>
          </p:cNvSpPr>
          <p:nvPr>
            <p:ph type="ftr" sz="quarter" idx="11"/>
          </p:nvPr>
        </p:nvSpPr>
        <p:spPr/>
        <p:txBody>
          <a:bodyPr/>
          <a:lstStyle>
            <a:lvl1pPr>
              <a:defRPr>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a:defRPr>
                <a:cs typeface="+mn-cs"/>
              </a:defRPr>
            </a:lvl1pPr>
          </a:lstStyle>
          <a:p>
            <a:pPr>
              <a:defRPr/>
            </a:pPr>
            <a:fld id="{5AE37E7F-C6CA-4663-82B4-3407F73265E4}" type="slidenum">
              <a:rPr lang="en-US"/>
              <a:pPr>
                <a:defRPr/>
              </a:pPr>
              <a:t>‹#›</a:t>
            </a:fld>
            <a:endParaRPr lang="en-US" dirty="0"/>
          </a:p>
        </p:txBody>
      </p:sp>
    </p:spTree>
    <p:extLst>
      <p:ext uri="{BB962C8B-B14F-4D97-AF65-F5344CB8AC3E}">
        <p14:creationId xmlns:p14="http://schemas.microsoft.com/office/powerpoint/2010/main" val="4099885367"/>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smtClean="0">
                <a:solidFill>
                  <a:srgbClr val="004B8D"/>
                </a:solidFill>
                <a:latin typeface="Adobe Garamond Pro" pitchFamily="18" charset="0"/>
              </a:rPr>
              <a:t>Q&amp;A</a:t>
            </a:r>
          </a:p>
        </p:txBody>
      </p:sp>
      <p:sp>
        <p:nvSpPr>
          <p:cNvPr id="4" name="TextBox 3"/>
          <p:cNvSpPr txBox="1">
            <a:spLocks noChangeArrowheads="1"/>
          </p:cNvSpPr>
          <p:nvPr userDrawn="1"/>
        </p:nvSpPr>
        <p:spPr bwMode="auto">
          <a:xfrm>
            <a:off x="685800" y="3505200"/>
            <a:ext cx="7772400" cy="64452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2000"/>
              </a:lnSpc>
              <a:buFont typeface="Arial" charset="0"/>
              <a:buNone/>
              <a:defRPr/>
            </a:pPr>
            <a:r>
              <a:rPr lang="en-US" altLang="en-US" sz="1600" dirty="0" smtClean="0">
                <a:solidFill>
                  <a:srgbClr val="414042"/>
                </a:solidFill>
                <a:latin typeface="Trebuchet MS" pitchFamily="34" charset="0"/>
                <a:cs typeface="Arial" charset="0"/>
              </a:rPr>
              <a:t>To ask a question from your touchtone phone, press *# ("star" "pound"). </a:t>
            </a:r>
          </a:p>
          <a:p>
            <a:pPr eaLnBrk="1" hangingPunct="1">
              <a:lnSpc>
                <a:spcPct val="112000"/>
              </a:lnSpc>
              <a:buFont typeface="Arial" charset="0"/>
              <a:buNone/>
              <a:defRPr/>
            </a:pPr>
            <a:r>
              <a:rPr lang="en-US" altLang="en-US" sz="1600" dirty="0" smtClean="0">
                <a:solidFill>
                  <a:srgbClr val="414042"/>
                </a:solidFill>
                <a:latin typeface="Trebuchet MS" pitchFamily="34" charset="0"/>
                <a:cs typeface="Arial" charset="0"/>
              </a:rPr>
              <a:t>To exit the queue, press *# ("star" "pound") again.</a:t>
            </a:r>
          </a:p>
        </p:txBody>
      </p:sp>
      <p:sp>
        <p:nvSpPr>
          <p:cNvPr id="12" name="Text Placeholder 11"/>
          <p:cNvSpPr>
            <a:spLocks noGrp="1"/>
          </p:cNvSpPr>
          <p:nvPr>
            <p:ph type="body" sz="quarter" idx="11"/>
          </p:nvPr>
        </p:nvSpPr>
        <p:spPr>
          <a:xfrm>
            <a:off x="685800" y="4224528"/>
            <a:ext cx="77724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070A45C-87CE-4E6A-8CF8-D02EFB82EFC3}" type="slidenum">
              <a:rPr lang="en-US"/>
              <a:pPr>
                <a:defRPr/>
              </a:pPr>
              <a:t>‹#›</a:t>
            </a:fld>
            <a:endParaRPr lang="en-US" dirty="0"/>
          </a:p>
        </p:txBody>
      </p:sp>
    </p:spTree>
    <p:extLst>
      <p:ext uri="{BB962C8B-B14F-4D97-AF65-F5344CB8AC3E}">
        <p14:creationId xmlns:p14="http://schemas.microsoft.com/office/powerpoint/2010/main" val="4176003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1395413"/>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6500" i="1" dirty="0" smtClean="0">
                <a:solidFill>
                  <a:srgbClr val="004B8D"/>
                </a:solidFill>
                <a:latin typeface="Adobe Garamond Pro" pitchFamily="18" charset="0"/>
              </a:rPr>
              <a:t>Thanks.</a:t>
            </a:r>
          </a:p>
        </p:txBody>
      </p:sp>
      <p:sp>
        <p:nvSpPr>
          <p:cNvPr id="4" name="TextBox 3"/>
          <p:cNvSpPr txBox="1">
            <a:spLocks noChangeArrowheads="1"/>
          </p:cNvSpPr>
          <p:nvPr userDrawn="1"/>
        </p:nvSpPr>
        <p:spPr bwMode="auto">
          <a:xfrm>
            <a:off x="685800" y="5357813"/>
            <a:ext cx="7772400" cy="73818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defRPr/>
            </a:pPr>
            <a:r>
              <a:rPr lang="en-US" altLang="en-US" sz="1400" dirty="0" smtClean="0">
                <a:solidFill>
                  <a:srgbClr val="414042"/>
                </a:solidFill>
                <a:latin typeface="Trebuchet MS" pitchFamily="34" charset="0"/>
                <a:cs typeface="Arial" charset="0"/>
              </a:rPr>
              <a:t>Strafford Publications, Inc.</a:t>
            </a:r>
          </a:p>
          <a:p>
            <a:pPr eaLnBrk="1" hangingPunct="1">
              <a:buFont typeface="Arial" charset="0"/>
              <a:buNone/>
              <a:defRPr/>
            </a:pPr>
            <a:r>
              <a:rPr lang="en-US" altLang="en-US" sz="1400" dirty="0" smtClean="0">
                <a:solidFill>
                  <a:srgbClr val="414042"/>
                </a:solidFill>
                <a:latin typeface="Trebuchet MS" pitchFamily="34" charset="0"/>
                <a:cs typeface="Arial" charset="0"/>
              </a:rPr>
              <a:t>1-800-926-7926</a:t>
            </a:r>
          </a:p>
          <a:p>
            <a:pPr eaLnBrk="1" hangingPunct="1">
              <a:buFont typeface="Arial" charset="0"/>
              <a:buNone/>
              <a:defRPr/>
            </a:pPr>
            <a:r>
              <a:rPr lang="en-US" altLang="en-US" sz="1400" dirty="0" smtClean="0">
                <a:solidFill>
                  <a:srgbClr val="414042"/>
                </a:solidFill>
                <a:latin typeface="Trebuchet MS" pitchFamily="34" charset="0"/>
                <a:cs typeface="Arial" charset="0"/>
                <a:hlinkClick r:id="rId2"/>
              </a:rPr>
              <a:t>www.straffordpub.com</a:t>
            </a:r>
            <a:endParaRPr lang="en-US" altLang="en-US" sz="1400" dirty="0" smtClean="0">
              <a:solidFill>
                <a:srgbClr val="414042"/>
              </a:solidFill>
              <a:latin typeface="Trebuchet MS" pitchFamily="34" charset="0"/>
              <a:cs typeface="Arial" charset="0"/>
            </a:endParaRPr>
          </a:p>
        </p:txBody>
      </p:sp>
      <p:sp>
        <p:nvSpPr>
          <p:cNvPr id="7" name="Content Placeholder 2"/>
          <p:cNvSpPr>
            <a:spLocks noGrp="1"/>
          </p:cNvSpPr>
          <p:nvPr>
            <p:ph idx="1"/>
          </p:nvPr>
        </p:nvSpPr>
        <p:spPr>
          <a:xfrm>
            <a:off x="685800" y="2689352"/>
            <a:ext cx="77724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EA7A942-C309-4F97-80B7-3AEC356E7766}" type="slidenum">
              <a:rPr lang="en-US"/>
              <a:pPr>
                <a:defRPr/>
              </a:pPr>
              <a:t>‹#›</a:t>
            </a:fld>
            <a:endParaRPr lang="en-US" dirty="0"/>
          </a:p>
        </p:txBody>
      </p:sp>
    </p:spTree>
    <p:extLst>
      <p:ext uri="{BB962C8B-B14F-4D97-AF65-F5344CB8AC3E}">
        <p14:creationId xmlns:p14="http://schemas.microsoft.com/office/powerpoint/2010/main" val="3974522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romo ">
    <p:spTree>
      <p:nvGrpSpPr>
        <p:cNvPr id="1" name=""/>
        <p:cNvGrpSpPr/>
        <p:nvPr/>
      </p:nvGrpSpPr>
      <p:grpSpPr>
        <a:xfrm>
          <a:off x="0" y="0"/>
          <a:ext cx="0" cy="0"/>
          <a:chOff x="0" y="0"/>
          <a:chExt cx="0" cy="0"/>
        </a:xfrm>
      </p:grpSpPr>
      <p:sp>
        <p:nvSpPr>
          <p:cNvPr id="2" name="Title 1"/>
          <p:cNvSpPr txBox="1">
            <a:spLocks/>
          </p:cNvSpPr>
          <p:nvPr userDrawn="1"/>
        </p:nvSpPr>
        <p:spPr bwMode="auto">
          <a:xfrm>
            <a:off x="304800" y="2438400"/>
            <a:ext cx="4343400" cy="990600"/>
          </a:xfrm>
          <a:prstGeom prst="rect">
            <a:avLst/>
          </a:prstGeom>
          <a:noFill/>
          <a:ln>
            <a:noFill/>
          </a:ln>
          <a:extLst/>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altLang="en-US" sz="3500" i="1" smtClean="0">
                <a:solidFill>
                  <a:srgbClr val="004B8D"/>
                </a:solidFill>
                <a:latin typeface="Adobe Garamond Pro" pitchFamily="18" charset="0"/>
              </a:rPr>
              <a:t>Tell us how we did!</a:t>
            </a:r>
          </a:p>
        </p:txBody>
      </p:sp>
      <p:grpSp>
        <p:nvGrpSpPr>
          <p:cNvPr id="3" name="Group 11"/>
          <p:cNvGrpSpPr>
            <a:grpSpLocks/>
          </p:cNvGrpSpPr>
          <p:nvPr userDrawn="1"/>
        </p:nvGrpSpPr>
        <p:grpSpPr bwMode="auto">
          <a:xfrm>
            <a:off x="5029200" y="1238250"/>
            <a:ext cx="3352800" cy="3486150"/>
            <a:chOff x="4572000" y="1238679"/>
            <a:chExt cx="3352800" cy="3485721"/>
          </a:xfrm>
        </p:grpSpPr>
        <p:sp>
          <p:nvSpPr>
            <p:cNvPr id="4" name="Left Brace 3"/>
            <p:cNvSpPr/>
            <p:nvPr userDrawn="1"/>
          </p:nvSpPr>
          <p:spPr>
            <a:xfrm>
              <a:off x="4572000" y="1248203"/>
              <a:ext cx="381000" cy="3476197"/>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dirty="0">
                <a:solidFill>
                  <a:srgbClr val="004B8D"/>
                </a:solidFill>
              </a:endParaRPr>
            </a:p>
          </p:txBody>
        </p:sp>
        <p:sp>
          <p:nvSpPr>
            <p:cNvPr id="5" name="TextBox 4"/>
            <p:cNvSpPr txBox="1">
              <a:spLocks noChangeArrowheads="1"/>
            </p:cNvSpPr>
            <p:nvPr userDrawn="1"/>
          </p:nvSpPr>
          <p:spPr bwMode="auto">
            <a:xfrm>
              <a:off x="5257800" y="1238679"/>
              <a:ext cx="2667000" cy="3477785"/>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2000"/>
                </a:lnSpc>
                <a:spcBef>
                  <a:spcPct val="20000"/>
                </a:spcBef>
                <a:buClr>
                  <a:srgbClr val="004B8D"/>
                </a:buClr>
                <a:buFont typeface="Arial" charset="0"/>
                <a:buNone/>
                <a:defRPr/>
              </a:pPr>
              <a:r>
                <a:rPr lang="en-US" altLang="en-US" sz="1600" smtClean="0">
                  <a:solidFill>
                    <a:srgbClr val="414042"/>
                  </a:solidFill>
                  <a:latin typeface="Trebuchet MS" pitchFamily="34" charset="0"/>
                  <a:cs typeface="Arial" charset="0"/>
                </a:rPr>
                <a:t>After you complete a brief survey of this program, we'll send you a </a:t>
              </a:r>
              <a:r>
                <a:rPr lang="en-US" altLang="en-US" sz="1600" smtClean="0">
                  <a:solidFill>
                    <a:srgbClr val="004B8D"/>
                  </a:solidFill>
                  <a:latin typeface="Trebuchet MS" pitchFamily="34" charset="0"/>
                  <a:cs typeface="Arial" charset="0"/>
                </a:rPr>
                <a:t>free $5 Starbucks Gift Card</a:t>
              </a:r>
              <a:r>
                <a:rPr lang="en-US" altLang="en-US" sz="1600" smtClean="0">
                  <a:solidFill>
                    <a:srgbClr val="414042"/>
                  </a:solidFill>
                  <a:latin typeface="Trebuchet MS" pitchFamily="34" charset="0"/>
                  <a:cs typeface="Arial" charset="0"/>
                </a:rPr>
                <a:t> and you'll get a </a:t>
              </a:r>
              <a:r>
                <a:rPr lang="en-US" altLang="en-US" sz="1600" smtClean="0">
                  <a:solidFill>
                    <a:srgbClr val="004B8D"/>
                  </a:solidFill>
                  <a:latin typeface="Trebuchet MS" pitchFamily="34" charset="0"/>
                  <a:cs typeface="Arial" charset="0"/>
                </a:rPr>
                <a:t>25% discount on an upcoming live webinar</a:t>
              </a:r>
              <a:r>
                <a:rPr lang="en-US" altLang="en-US" sz="1600" smtClean="0">
                  <a:solidFill>
                    <a:srgbClr val="414042"/>
                  </a:solidFill>
                  <a:latin typeface="Trebuchet MS" pitchFamily="34" charset="0"/>
                  <a:cs typeface="Arial" charset="0"/>
                </a:rPr>
                <a:t>.</a:t>
              </a:r>
            </a:p>
            <a:p>
              <a:pPr>
                <a:lnSpc>
                  <a:spcPct val="112000"/>
                </a:lnSpc>
                <a:spcBef>
                  <a:spcPct val="20000"/>
                </a:spcBef>
                <a:buClr>
                  <a:srgbClr val="004B8D"/>
                </a:buClr>
                <a:buFont typeface="Arial" charset="0"/>
                <a:buNone/>
                <a:defRPr/>
              </a:pPr>
              <a:endParaRPr lang="en-US" altLang="en-US" sz="1600" smtClean="0">
                <a:solidFill>
                  <a:srgbClr val="414042"/>
                </a:solidFill>
                <a:latin typeface="Trebuchet MS" pitchFamily="34" charset="0"/>
                <a:cs typeface="Arial" charset="0"/>
              </a:endParaRPr>
            </a:p>
            <a:p>
              <a:pPr>
                <a:lnSpc>
                  <a:spcPct val="112000"/>
                </a:lnSpc>
                <a:spcBef>
                  <a:spcPct val="20000"/>
                </a:spcBef>
                <a:buClr>
                  <a:srgbClr val="004B8D"/>
                </a:buClr>
                <a:buFont typeface="Arial" charset="0"/>
                <a:buNone/>
                <a:defRPr/>
              </a:pPr>
              <a:r>
                <a:rPr lang="en-US" altLang="en-US" sz="1600" smtClean="0">
                  <a:solidFill>
                    <a:srgbClr val="414042"/>
                  </a:solidFill>
                  <a:latin typeface="Trebuchet MS" pitchFamily="34" charset="0"/>
                  <a:cs typeface="Arial" charset="0"/>
                </a:rPr>
                <a:t>Look for our 'Thank You' email (which you should receive shortly) for details and the survey link!</a:t>
              </a:r>
              <a:endParaRPr lang="en-US" altLang="en-US" sz="2000" smtClean="0">
                <a:solidFill>
                  <a:srgbClr val="414042"/>
                </a:solidFill>
              </a:endParaRPr>
            </a:p>
          </p:txBody>
        </p:sp>
      </p:grpSp>
      <p:sp>
        <p:nvSpPr>
          <p:cNvPr id="6" name="Slide Number Placeholder 2"/>
          <p:cNvSpPr>
            <a:spLocks noGrp="1"/>
          </p:cNvSpPr>
          <p:nvPr>
            <p:ph type="sldNum" sz="quarter" idx="10"/>
          </p:nvPr>
        </p:nvSpPr>
        <p:spPr/>
        <p:txBody>
          <a:bodyPr/>
          <a:lstStyle>
            <a:lvl1pPr>
              <a:defRPr/>
            </a:lvl1pPr>
          </a:lstStyle>
          <a:p>
            <a:pPr>
              <a:defRPr/>
            </a:pPr>
            <a:fld id="{68C3848C-DA4D-4F36-875A-4AA321594B95}" type="slidenum">
              <a:rPr lang="en-US"/>
              <a:pPr>
                <a:defRPr/>
              </a:pPr>
              <a:t>‹#›</a:t>
            </a:fld>
            <a:endParaRPr lang="en-US" dirty="0"/>
          </a:p>
        </p:txBody>
      </p:sp>
    </p:spTree>
    <p:extLst>
      <p:ext uri="{BB962C8B-B14F-4D97-AF65-F5344CB8AC3E}">
        <p14:creationId xmlns:p14="http://schemas.microsoft.com/office/powerpoint/2010/main" val="11856202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55648"/>
            <a:ext cx="7772400" cy="1600200"/>
          </a:xfrm>
        </p:spPr>
        <p:txBody>
          <a:bodyPr>
            <a:noAutofit/>
          </a:bodyPr>
          <a:lstStyle>
            <a:lvl1pPr>
              <a:defRPr sz="6500" i="1" baseline="0">
                <a:latin typeface="Adobe Garamond Pro"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502152"/>
            <a:ext cx="77724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0"/>
          </p:nvPr>
        </p:nvSpPr>
        <p:spPr/>
        <p:txBody>
          <a:bodyPr/>
          <a:lstStyle>
            <a:lvl1pPr>
              <a:defRPr>
                <a:solidFill>
                  <a:srgbClr val="414042"/>
                </a:solidFill>
              </a:defRPr>
            </a:lvl1pPr>
          </a:lstStyle>
          <a:p>
            <a:pPr>
              <a:defRPr/>
            </a:pPr>
            <a:fld id="{2C17A812-081A-4A1A-9389-70B313822646}" type="slidenum">
              <a:rPr lang="en-US"/>
              <a:pPr>
                <a:defRPr/>
              </a:pPr>
              <a:t>‹#›</a:t>
            </a:fld>
            <a:endParaRPr lang="en-US" dirty="0"/>
          </a:p>
        </p:txBody>
      </p:sp>
    </p:spTree>
    <p:extLst>
      <p:ext uri="{BB962C8B-B14F-4D97-AF65-F5344CB8AC3E}">
        <p14:creationId xmlns:p14="http://schemas.microsoft.com/office/powerpoint/2010/main" val="16583442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Housekeeping (Bullet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987552"/>
            <a:ext cx="7772400" cy="457200"/>
          </a:xfrm>
        </p:spPr>
        <p:txBody>
          <a:bodyPr>
            <a:normAutofit/>
          </a:bodyPr>
          <a:lstStyle>
            <a:lvl1pPr>
              <a:defRPr sz="2200" i="1">
                <a:solidFill>
                  <a:schemeClr val="bg1">
                    <a:lumMod val="50000"/>
                  </a:schemeClr>
                </a:solidFill>
                <a:latin typeface="Adobe Garamond Pro"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smtClean="0"/>
              <a:t>Click to edit Master text styles</a:t>
            </a:r>
          </a:p>
          <a:p>
            <a:pPr lvl="1"/>
            <a:r>
              <a:rPr lang="en-US" dirty="0" smtClean="0"/>
              <a:t>Second level</a:t>
            </a:r>
          </a:p>
          <a:p>
            <a:pPr lvl="1"/>
            <a:r>
              <a:rPr lang="en-US" dirty="0" smtClean="0"/>
              <a:t>Third level</a:t>
            </a:r>
          </a:p>
          <a:p>
            <a:pPr lvl="2"/>
            <a:r>
              <a:rPr lang="en-US" dirty="0" smtClean="0"/>
              <a:t>Fourth level</a:t>
            </a:r>
          </a:p>
          <a:p>
            <a:pPr lvl="3"/>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77E7A0E1-D247-485F-87B9-866BED416514}" type="slidenum">
              <a:rPr lang="en-US"/>
              <a:pPr>
                <a:defRPr/>
              </a:pPr>
              <a:t>‹#›</a:t>
            </a:fld>
            <a:endParaRPr lang="en-US"/>
          </a:p>
        </p:txBody>
      </p:sp>
    </p:spTree>
    <p:extLst>
      <p:ext uri="{BB962C8B-B14F-4D97-AF65-F5344CB8AC3E}">
        <p14:creationId xmlns:p14="http://schemas.microsoft.com/office/powerpoint/2010/main" val="34369698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80326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smtClean="0">
                <a:solidFill>
                  <a:srgbClr val="004B8D"/>
                </a:solidFill>
                <a:latin typeface="Adobe Garamond Pro" pitchFamily="18" charset="0"/>
              </a:rPr>
              <a:t>Q&amp;A</a:t>
            </a:r>
          </a:p>
        </p:txBody>
      </p:sp>
      <p:sp>
        <p:nvSpPr>
          <p:cNvPr id="4" name="TextBox 3"/>
          <p:cNvSpPr txBox="1">
            <a:spLocks noChangeArrowheads="1"/>
          </p:cNvSpPr>
          <p:nvPr userDrawn="1"/>
        </p:nvSpPr>
        <p:spPr bwMode="auto">
          <a:xfrm>
            <a:off x="685800" y="3505200"/>
            <a:ext cx="7772400" cy="622300"/>
          </a:xfrm>
          <a:prstGeom prst="rect">
            <a:avLst/>
          </a:prstGeom>
          <a:noFill/>
          <a:ln w="9525">
            <a:noFill/>
            <a:miter lim="800000"/>
            <a:headEnd/>
            <a:tailEnd/>
          </a:ln>
        </p:spPr>
        <p:txBody>
          <a:bodyPr>
            <a:spAutoFit/>
          </a:bodyPr>
          <a:lstStyle/>
          <a:p>
            <a:pPr>
              <a:lnSpc>
                <a:spcPct val="112000"/>
              </a:lnSpc>
              <a:buFont typeface="Arial" pitchFamily="34" charset="0"/>
              <a:buNone/>
              <a:defRPr/>
            </a:pPr>
            <a:r>
              <a:rPr lang="en-US" sz="1600">
                <a:solidFill>
                  <a:srgbClr val="414042"/>
                </a:solidFill>
                <a:latin typeface="Trebuchet MS" pitchFamily="34" charset="0"/>
                <a:cs typeface="Arial" pitchFamily="34" charset="0"/>
              </a:rPr>
              <a:t>To ask a question from your touchtone phone, press *1. </a:t>
            </a:r>
          </a:p>
          <a:p>
            <a:pPr>
              <a:lnSpc>
                <a:spcPct val="112000"/>
              </a:lnSpc>
              <a:buFont typeface="Arial" pitchFamily="34" charset="0"/>
              <a:buNone/>
              <a:defRPr/>
            </a:pPr>
            <a:r>
              <a:rPr lang="en-US" sz="1600">
                <a:solidFill>
                  <a:srgbClr val="414042"/>
                </a:solidFill>
                <a:latin typeface="Trebuchet MS" pitchFamily="34" charset="0"/>
                <a:cs typeface="Arial" pitchFamily="34" charset="0"/>
              </a:rPr>
              <a:t>To exit the queue, press *1 again. </a:t>
            </a:r>
            <a:endParaRPr lang="en-US" sz="1600">
              <a:solidFill>
                <a:srgbClr val="414042"/>
              </a:solidFill>
              <a:latin typeface="Trebuchet MS" pitchFamily="34" charset="0"/>
            </a:endParaRPr>
          </a:p>
        </p:txBody>
      </p:sp>
      <p:sp>
        <p:nvSpPr>
          <p:cNvPr id="12" name="Text Placeholder 11"/>
          <p:cNvSpPr>
            <a:spLocks noGrp="1"/>
          </p:cNvSpPr>
          <p:nvPr>
            <p:ph type="body" sz="quarter" idx="11"/>
          </p:nvPr>
        </p:nvSpPr>
        <p:spPr>
          <a:xfrm>
            <a:off x="685800" y="4224528"/>
            <a:ext cx="77724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1CA8C94-3275-4669-BABB-985E0F0C32B2}" type="slidenum">
              <a:rPr lang="en-US"/>
              <a:pPr>
                <a:defRPr/>
              </a:pPr>
              <a:t>‹#›</a:t>
            </a:fld>
            <a:endParaRPr lang="en-US"/>
          </a:p>
        </p:txBody>
      </p:sp>
    </p:spTree>
    <p:extLst>
      <p:ext uri="{BB962C8B-B14F-4D97-AF65-F5344CB8AC3E}">
        <p14:creationId xmlns:p14="http://schemas.microsoft.com/office/powerpoint/2010/main" val="41443883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smtClean="0">
                <a:solidFill>
                  <a:srgbClr val="004B8D"/>
                </a:solidFill>
                <a:latin typeface="Adobe Garamond Pro" pitchFamily="18" charset="0"/>
              </a:rPr>
              <a:t>Thanks.</a:t>
            </a:r>
          </a:p>
        </p:txBody>
      </p:sp>
      <p:sp>
        <p:nvSpPr>
          <p:cNvPr id="4" name="TextBox 3"/>
          <p:cNvSpPr txBox="1">
            <a:spLocks noChangeArrowheads="1"/>
          </p:cNvSpPr>
          <p:nvPr userDrawn="1"/>
        </p:nvSpPr>
        <p:spPr bwMode="auto">
          <a:xfrm>
            <a:off x="685800" y="4876800"/>
            <a:ext cx="7772400" cy="738188"/>
          </a:xfrm>
          <a:prstGeom prst="rect">
            <a:avLst/>
          </a:prstGeom>
          <a:noFill/>
          <a:ln w="9525">
            <a:noFill/>
            <a:miter lim="800000"/>
            <a:headEnd/>
            <a:tailEnd/>
          </a:ln>
        </p:spPr>
        <p:txBody>
          <a:bodyPr>
            <a:spAutoFit/>
          </a:bodyPr>
          <a:lstStyle/>
          <a:p>
            <a:pPr>
              <a:buFont typeface="Arial" pitchFamily="34" charset="0"/>
              <a:buNone/>
              <a:defRPr/>
            </a:pPr>
            <a:r>
              <a:rPr lang="en-US" sz="1400">
                <a:solidFill>
                  <a:srgbClr val="414042"/>
                </a:solidFill>
                <a:latin typeface="Trebuchet MS" pitchFamily="34" charset="0"/>
                <a:cs typeface="Arial" pitchFamily="34" charset="0"/>
              </a:rPr>
              <a:t>Strafford Publications, Inc.</a:t>
            </a:r>
          </a:p>
          <a:p>
            <a:pPr>
              <a:buFont typeface="Arial" pitchFamily="34" charset="0"/>
              <a:buNone/>
              <a:defRPr/>
            </a:pPr>
            <a:r>
              <a:rPr lang="en-US" sz="1400">
                <a:solidFill>
                  <a:srgbClr val="414042"/>
                </a:solidFill>
                <a:latin typeface="Trebuchet MS" pitchFamily="34" charset="0"/>
                <a:cs typeface="Arial" pitchFamily="34" charset="0"/>
              </a:rPr>
              <a:t>1-800-926-7926</a:t>
            </a:r>
          </a:p>
          <a:p>
            <a:pPr>
              <a:buFont typeface="Arial" pitchFamily="34" charset="0"/>
              <a:buNone/>
              <a:defRPr/>
            </a:pPr>
            <a:r>
              <a:rPr lang="en-US" sz="1400">
                <a:solidFill>
                  <a:srgbClr val="414042"/>
                </a:solidFill>
                <a:latin typeface="Trebuchet MS" pitchFamily="34" charset="0"/>
                <a:cs typeface="Arial" pitchFamily="34" charset="0"/>
                <a:hlinkClick r:id="rId2"/>
              </a:rPr>
              <a:t>www.straffordpub.com</a:t>
            </a:r>
            <a:endParaRPr lang="en-US" sz="1400">
              <a:solidFill>
                <a:srgbClr val="414042"/>
              </a:solidFill>
              <a:latin typeface="Trebuchet MS" pitchFamily="34" charset="0"/>
              <a:cs typeface="Arial" pitchFamily="34" charset="0"/>
            </a:endParaRPr>
          </a:p>
        </p:txBody>
      </p:sp>
      <p:sp>
        <p:nvSpPr>
          <p:cNvPr id="7" name="Content Placeholder 2"/>
          <p:cNvSpPr>
            <a:spLocks noGrp="1"/>
          </p:cNvSpPr>
          <p:nvPr>
            <p:ph idx="1"/>
          </p:nvPr>
        </p:nvSpPr>
        <p:spPr>
          <a:xfrm>
            <a:off x="685800" y="3502152"/>
            <a:ext cx="77724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3841C510-0A91-4D38-92E3-7111DA8BB4A4}" type="slidenum">
              <a:rPr lang="en-US"/>
              <a:pPr>
                <a:defRPr/>
              </a:pPr>
              <a:t>‹#›</a:t>
            </a:fld>
            <a:endParaRPr lang="en-US"/>
          </a:p>
        </p:txBody>
      </p:sp>
    </p:spTree>
    <p:extLst>
      <p:ext uri="{BB962C8B-B14F-4D97-AF65-F5344CB8AC3E}">
        <p14:creationId xmlns:p14="http://schemas.microsoft.com/office/powerpoint/2010/main" val="2716565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romo ">
    <p:spTree>
      <p:nvGrpSpPr>
        <p:cNvPr id="1" name=""/>
        <p:cNvGrpSpPr/>
        <p:nvPr/>
      </p:nvGrpSpPr>
      <p:grpSpPr>
        <a:xfrm>
          <a:off x="0" y="0"/>
          <a:ext cx="0" cy="0"/>
          <a:chOff x="0" y="0"/>
          <a:chExt cx="0" cy="0"/>
        </a:xfrm>
      </p:grpSpPr>
      <p:sp>
        <p:nvSpPr>
          <p:cNvPr id="2" name="Title 1"/>
          <p:cNvSpPr txBox="1">
            <a:spLocks/>
          </p:cNvSpPr>
          <p:nvPr userDrawn="1"/>
        </p:nvSpPr>
        <p:spPr bwMode="auto">
          <a:xfrm>
            <a:off x="304800" y="2438400"/>
            <a:ext cx="4343400" cy="990600"/>
          </a:xfrm>
          <a:prstGeom prst="rect">
            <a:avLst/>
          </a:prstGeom>
          <a:noFill/>
          <a:ln>
            <a:noFill/>
          </a:ln>
          <a:extLst/>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sz="3500" i="1" smtClean="0">
                <a:solidFill>
                  <a:srgbClr val="004B8D"/>
                </a:solidFill>
                <a:latin typeface="Adobe Garamond Pro" pitchFamily="18" charset="0"/>
              </a:rPr>
              <a:t>Tell us how we did!</a:t>
            </a:r>
          </a:p>
        </p:txBody>
      </p:sp>
      <p:grpSp>
        <p:nvGrpSpPr>
          <p:cNvPr id="3" name="Group 11"/>
          <p:cNvGrpSpPr>
            <a:grpSpLocks/>
          </p:cNvGrpSpPr>
          <p:nvPr userDrawn="1"/>
        </p:nvGrpSpPr>
        <p:grpSpPr bwMode="auto">
          <a:xfrm>
            <a:off x="5029200" y="1247775"/>
            <a:ext cx="3352800" cy="3476625"/>
            <a:chOff x="4572000" y="1248203"/>
            <a:chExt cx="3352800" cy="3476197"/>
          </a:xfrm>
        </p:grpSpPr>
        <p:sp>
          <p:nvSpPr>
            <p:cNvPr id="4" name="Left Brace 3"/>
            <p:cNvSpPr/>
            <p:nvPr userDrawn="1"/>
          </p:nvSpPr>
          <p:spPr>
            <a:xfrm>
              <a:off x="4572000" y="1248203"/>
              <a:ext cx="381000" cy="3476197"/>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solidFill>
                  <a:srgbClr val="004B8D"/>
                </a:solidFill>
              </a:endParaRPr>
            </a:p>
          </p:txBody>
        </p:sp>
        <p:sp>
          <p:nvSpPr>
            <p:cNvPr id="5" name="TextBox 4"/>
            <p:cNvSpPr txBox="1">
              <a:spLocks noChangeArrowheads="1"/>
            </p:cNvSpPr>
            <p:nvPr userDrawn="1"/>
          </p:nvSpPr>
          <p:spPr bwMode="auto">
            <a:xfrm>
              <a:off x="5257800" y="1916459"/>
              <a:ext cx="2667000" cy="2122226"/>
            </a:xfrm>
            <a:prstGeom prst="rect">
              <a:avLst/>
            </a:prstGeom>
            <a:noFill/>
            <a:ln w="9525">
              <a:noFill/>
              <a:miter lim="800000"/>
              <a:headEnd/>
              <a:tailEnd/>
            </a:ln>
          </p:spPr>
          <p:txBody>
            <a:bodyPr anchor="ctr">
              <a:spAutoFit/>
            </a:bodyPr>
            <a:lstStyle/>
            <a:p>
              <a:pPr eaLnBrk="0" hangingPunct="0">
                <a:lnSpc>
                  <a:spcPct val="112000"/>
                </a:lnSpc>
                <a:spcBef>
                  <a:spcPct val="20000"/>
                </a:spcBef>
                <a:buClr>
                  <a:srgbClr val="004B8D"/>
                </a:buClr>
                <a:buFont typeface="Arial" pitchFamily="34" charset="0"/>
                <a:buNone/>
                <a:defRPr/>
              </a:pPr>
              <a:r>
                <a:rPr lang="en-US" sz="1600">
                  <a:solidFill>
                    <a:srgbClr val="414042"/>
                  </a:solidFill>
                  <a:latin typeface="Trebuchet MS" pitchFamily="34" charset="0"/>
                  <a:cs typeface="Arial" pitchFamily="34" charset="0"/>
                </a:rPr>
                <a:t>Please complete a brief survey of this program.</a:t>
              </a:r>
            </a:p>
            <a:p>
              <a:pPr eaLnBrk="0" hangingPunct="0">
                <a:lnSpc>
                  <a:spcPct val="112000"/>
                </a:lnSpc>
                <a:spcBef>
                  <a:spcPct val="20000"/>
                </a:spcBef>
                <a:buClr>
                  <a:srgbClr val="004B8D"/>
                </a:buClr>
                <a:buFont typeface="Arial" pitchFamily="34" charset="0"/>
                <a:buNone/>
                <a:defRPr/>
              </a:pPr>
              <a:endParaRPr lang="en-US" sz="1600">
                <a:solidFill>
                  <a:srgbClr val="414042"/>
                </a:solidFill>
                <a:latin typeface="Trebuchet MS" pitchFamily="34" charset="0"/>
                <a:cs typeface="Arial" pitchFamily="34" charset="0"/>
              </a:endParaRPr>
            </a:p>
            <a:p>
              <a:pPr eaLnBrk="0" hangingPunct="0">
                <a:lnSpc>
                  <a:spcPct val="112000"/>
                </a:lnSpc>
                <a:spcBef>
                  <a:spcPct val="20000"/>
                </a:spcBef>
                <a:buClr>
                  <a:srgbClr val="004B8D"/>
                </a:buClr>
                <a:buFont typeface="Arial" pitchFamily="34" charset="0"/>
                <a:buNone/>
                <a:defRPr/>
              </a:pPr>
              <a:r>
                <a:rPr lang="en-US" sz="1600">
                  <a:solidFill>
                    <a:srgbClr val="414042"/>
                  </a:solidFill>
                  <a:latin typeface="Trebuchet MS" pitchFamily="34" charset="0"/>
                  <a:cs typeface="Arial" pitchFamily="34" charset="0"/>
                </a:rPr>
                <a:t>Look for our 'Thank You' email (which you should receive shortly) for details and the survey link!</a:t>
              </a:r>
              <a:endParaRPr lang="en-US" sz="2000">
                <a:solidFill>
                  <a:srgbClr val="414042"/>
                </a:solidFill>
              </a:endParaRPr>
            </a:p>
          </p:txBody>
        </p:sp>
      </p:grpSp>
      <p:sp>
        <p:nvSpPr>
          <p:cNvPr id="6" name="Slide Number Placeholder 2"/>
          <p:cNvSpPr>
            <a:spLocks noGrp="1"/>
          </p:cNvSpPr>
          <p:nvPr>
            <p:ph type="sldNum" sz="quarter" idx="10"/>
          </p:nvPr>
        </p:nvSpPr>
        <p:spPr/>
        <p:txBody>
          <a:bodyPr/>
          <a:lstStyle>
            <a:lvl1pPr>
              <a:defRPr/>
            </a:lvl1pPr>
          </a:lstStyle>
          <a:p>
            <a:pPr>
              <a:defRPr/>
            </a:pPr>
            <a:fld id="{06BBC07D-AC12-423E-9E32-10F1552C8AE4}" type="slidenum">
              <a:rPr lang="en-US"/>
              <a:pPr>
                <a:defRPr/>
              </a:pPr>
              <a:t>‹#›</a:t>
            </a:fld>
            <a:endParaRPr lang="en-US"/>
          </a:p>
        </p:txBody>
      </p:sp>
    </p:spTree>
    <p:extLst>
      <p:ext uri="{BB962C8B-B14F-4D97-AF65-F5344CB8AC3E}">
        <p14:creationId xmlns:p14="http://schemas.microsoft.com/office/powerpoint/2010/main" val="4170038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ousekeeping (Bullet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987552"/>
            <a:ext cx="7772400" cy="457200"/>
          </a:xfrm>
        </p:spPr>
        <p:txBody>
          <a:bodyPr>
            <a:normAutofit/>
          </a:bodyPr>
          <a:lstStyle>
            <a:lvl1pPr>
              <a:defRPr sz="2200" i="1">
                <a:solidFill>
                  <a:schemeClr val="bg1">
                    <a:lumMod val="50000"/>
                  </a:schemeClr>
                </a:solidFill>
                <a:latin typeface="Adobe Garamond Pro"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smtClean="0"/>
              <a:t>Click to edit Master text styles</a:t>
            </a:r>
          </a:p>
          <a:p>
            <a:pPr lvl="1"/>
            <a:r>
              <a:rPr lang="en-US" dirty="0" smtClean="0"/>
              <a:t>Second level</a:t>
            </a:r>
          </a:p>
          <a:p>
            <a:pPr lvl="1"/>
            <a:r>
              <a:rPr lang="en-US" dirty="0" smtClean="0"/>
              <a:t>Third level</a:t>
            </a:r>
          </a:p>
          <a:p>
            <a:pPr lvl="2"/>
            <a:r>
              <a:rPr lang="en-US" dirty="0" smtClean="0"/>
              <a:t>Fourth level</a:t>
            </a:r>
          </a:p>
          <a:p>
            <a:pPr lvl="3"/>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EF86D002-37AC-450A-8146-C41E11D05243}" type="slidenum">
              <a:rPr lang="en-US"/>
              <a:pPr>
                <a:defRPr/>
              </a:pPr>
              <a:t>‹#›</a:t>
            </a:fld>
            <a:endParaRPr lang="en-US"/>
          </a:p>
        </p:txBody>
      </p:sp>
    </p:spTree>
    <p:extLst>
      <p:ext uri="{BB962C8B-B14F-4D97-AF65-F5344CB8AC3E}">
        <p14:creationId xmlns:p14="http://schemas.microsoft.com/office/powerpoint/2010/main" val="42205680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55648"/>
            <a:ext cx="7772400" cy="1600200"/>
          </a:xfrm>
        </p:spPr>
        <p:txBody>
          <a:bodyPr>
            <a:noAutofit/>
          </a:bodyPr>
          <a:lstStyle>
            <a:lvl1pPr>
              <a:defRPr sz="6500" i="1" baseline="0">
                <a:latin typeface="Adobe Garamond Pro"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502152"/>
            <a:ext cx="77724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0"/>
          </p:nvPr>
        </p:nvSpPr>
        <p:spPr/>
        <p:txBody>
          <a:bodyPr/>
          <a:lstStyle>
            <a:lvl1pPr>
              <a:defRPr>
                <a:solidFill>
                  <a:srgbClr val="414042"/>
                </a:solidFill>
              </a:defRPr>
            </a:lvl1pPr>
          </a:lstStyle>
          <a:p>
            <a:pPr>
              <a:defRPr/>
            </a:pPr>
            <a:fld id="{7D68EEC8-D14C-4B0F-93F6-8FF41CDE9D4F}" type="slidenum">
              <a:rPr lang="en-US"/>
              <a:pPr>
                <a:defRPr/>
              </a:pPr>
              <a:t>‹#›</a:t>
            </a:fld>
            <a:endParaRPr lang="en-US"/>
          </a:p>
        </p:txBody>
      </p:sp>
    </p:spTree>
    <p:extLst>
      <p:ext uri="{BB962C8B-B14F-4D97-AF65-F5344CB8AC3E}">
        <p14:creationId xmlns:p14="http://schemas.microsoft.com/office/powerpoint/2010/main" val="25400372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Housekeeping (Bullet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987552"/>
            <a:ext cx="7772400" cy="457200"/>
          </a:xfrm>
        </p:spPr>
        <p:txBody>
          <a:bodyPr>
            <a:normAutofit/>
          </a:bodyPr>
          <a:lstStyle>
            <a:lvl1pPr>
              <a:defRPr sz="2200" i="1">
                <a:solidFill>
                  <a:schemeClr val="bg1">
                    <a:lumMod val="50000"/>
                  </a:schemeClr>
                </a:solidFill>
                <a:latin typeface="Adobe Garamond Pro"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smtClean="0"/>
              <a:t>Click to edit Master text styles</a:t>
            </a:r>
          </a:p>
          <a:p>
            <a:pPr lvl="1"/>
            <a:r>
              <a:rPr lang="en-US" dirty="0" smtClean="0"/>
              <a:t>Second level</a:t>
            </a:r>
          </a:p>
          <a:p>
            <a:pPr lvl="1"/>
            <a:r>
              <a:rPr lang="en-US" dirty="0" smtClean="0"/>
              <a:t>Third level</a:t>
            </a:r>
          </a:p>
          <a:p>
            <a:pPr lvl="2"/>
            <a:r>
              <a:rPr lang="en-US" dirty="0" smtClean="0"/>
              <a:t>Fourth level</a:t>
            </a:r>
          </a:p>
          <a:p>
            <a:pPr lvl="3"/>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E3AD1007-7E90-4877-A4D4-1A70F30E4DBE}" type="slidenum">
              <a:rPr lang="en-US"/>
              <a:pPr>
                <a:defRPr/>
              </a:pPr>
              <a:t>‹#›</a:t>
            </a:fld>
            <a:endParaRPr lang="en-US"/>
          </a:p>
        </p:txBody>
      </p:sp>
    </p:spTree>
    <p:extLst>
      <p:ext uri="{BB962C8B-B14F-4D97-AF65-F5344CB8AC3E}">
        <p14:creationId xmlns:p14="http://schemas.microsoft.com/office/powerpoint/2010/main" val="3244638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19400" y="1157288"/>
            <a:ext cx="5908675" cy="1390650"/>
          </a:xfrm>
        </p:spPr>
        <p:txBody>
          <a:bodyPr/>
          <a:lstStyle>
            <a:lvl1pPr>
              <a:defRPr sz="42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2800350" y="3440113"/>
            <a:ext cx="5211763" cy="1322387"/>
          </a:xfrm>
        </p:spPr>
        <p:txBody>
          <a:bodyPr/>
          <a:lstStyle>
            <a:lvl1pPr marL="0" indent="0">
              <a:buFont typeface="Wingdings" pitchFamily="2" charset="2"/>
              <a:buNone/>
              <a:defRPr>
                <a:solidFill>
                  <a:srgbClr val="91A75A"/>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20574147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1259842"/>
            <a:ext cx="8455025" cy="679450"/>
          </a:xfrm>
        </p:spPr>
        <p:txBody>
          <a:bodyPr/>
          <a:lstStyle/>
          <a:p>
            <a:r>
              <a:rPr lang="en-US" smtClean="0"/>
              <a:t>Click to edit Master title style</a:t>
            </a:r>
            <a:endParaRPr lang="en-US"/>
          </a:p>
        </p:txBody>
      </p:sp>
      <p:sp>
        <p:nvSpPr>
          <p:cNvPr id="3" name="Content Placeholder 2"/>
          <p:cNvSpPr>
            <a:spLocks noGrp="1"/>
          </p:cNvSpPr>
          <p:nvPr>
            <p:ph idx="1"/>
          </p:nvPr>
        </p:nvSpPr>
        <p:spPr>
          <a:xfrm>
            <a:off x="498475" y="2168328"/>
            <a:ext cx="8418513" cy="4621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63363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173984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8475" y="1703388"/>
            <a:ext cx="4132263" cy="4621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3138" y="1703388"/>
            <a:ext cx="4133850" cy="4621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682352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130119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42846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81916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16321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18619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701475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9738" y="515938"/>
            <a:ext cx="2127250"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515938"/>
            <a:ext cx="6230938"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0754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ondary Cover Page">
    <p:spTree>
      <p:nvGrpSpPr>
        <p:cNvPr id="1" name=""/>
        <p:cNvGrpSpPr/>
        <p:nvPr/>
      </p:nvGrpSpPr>
      <p:grpSpPr>
        <a:xfrm>
          <a:off x="0" y="0"/>
          <a:ext cx="0" cy="0"/>
          <a:chOff x="0" y="0"/>
          <a:chExt cx="0" cy="0"/>
        </a:xfrm>
      </p:grpSpPr>
      <p:cxnSp>
        <p:nvCxnSpPr>
          <p:cNvPr id="5" name="Straight Connector 4"/>
          <p:cNvCxnSpPr/>
          <p:nvPr userDrawn="1"/>
        </p:nvCxnSpPr>
        <p:spPr>
          <a:xfrm>
            <a:off x="685800" y="35814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cxnSp>
        <p:nvCxnSpPr>
          <p:cNvPr id="6" name="Straight Connector 5"/>
          <p:cNvCxnSpPr/>
          <p:nvPr userDrawn="1"/>
        </p:nvCxnSpPr>
        <p:spPr>
          <a:xfrm>
            <a:off x="685800" y="29718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838200"/>
            <a:ext cx="7772400" cy="1981200"/>
          </a:xfrm>
        </p:spPr>
        <p:txBody>
          <a:bodyPr>
            <a:noAutofit/>
          </a:bodyPr>
          <a:lstStyle>
            <a:lvl1pPr>
              <a:defRPr sz="3200" b="1" i="0" baseline="0">
                <a:latin typeface="Constantia"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657600"/>
            <a:ext cx="7772400" cy="2286000"/>
          </a:xfrm>
        </p:spPr>
        <p:txBody>
          <a:bodyPr tIns="91440"/>
          <a:lstStyle>
            <a:lvl1pPr marL="0" marR="0" indent="0" algn="l" defTabSz="914400" rtl="0" eaLnBrk="1" fontAlgn="base" latinLnBrk="0" hangingPunct="1">
              <a:lnSpc>
                <a:spcPct val="150000"/>
              </a:lnSpc>
              <a:spcBef>
                <a:spcPts val="0"/>
              </a:spcBef>
              <a:spcAft>
                <a:spcPts val="0"/>
              </a:spcAft>
              <a:buClr>
                <a:srgbClr val="004B8D"/>
              </a:buClr>
              <a:buSzTx/>
              <a:buFont typeface="Arial" pitchFamily="34" charset="0"/>
              <a:buNone/>
              <a:tabLst/>
              <a:defRPr lang="en-US" sz="1400" b="0" i="0" kern="1200" baseline="0" dirty="0" smtClean="0">
                <a:solidFill>
                  <a:srgbClr val="414042"/>
                </a:solidFill>
                <a:latin typeface="Trebuchet MS" pitchFamily="34" charset="0"/>
                <a:ea typeface="+mn-ea"/>
                <a:cs typeface="Arial" pitchFamily="34" charset="0"/>
              </a:defRPr>
            </a:lvl1pPr>
            <a:lvl2pPr marL="0" indent="0">
              <a:buNone/>
              <a:defRPr sz="1400" b="0" i="0"/>
            </a:lvl2pPr>
            <a:lvl3pPr marL="0" indent="0">
              <a:buNone/>
              <a:defRPr sz="1200" b="0" i="0"/>
            </a:lvl3pPr>
            <a:lvl4pPr>
              <a:buNone/>
              <a:defRPr/>
            </a:lvl4pPr>
            <a:lvl5pPr>
              <a:buNone/>
              <a:defRPr/>
            </a:lvl5pPr>
          </a:lstStyle>
          <a:p>
            <a:pPr lvl="0"/>
            <a:r>
              <a:rPr lang="en-US" smtClean="0"/>
              <a:t>Click to edit Master text styles</a:t>
            </a:r>
          </a:p>
          <a:p>
            <a:pPr lvl="1"/>
            <a:r>
              <a:rPr lang="en-US" smtClean="0"/>
              <a:t>Second level</a:t>
            </a:r>
          </a:p>
        </p:txBody>
      </p:sp>
      <p:sp>
        <p:nvSpPr>
          <p:cNvPr id="14" name="Text Placeholder 13"/>
          <p:cNvSpPr>
            <a:spLocks noGrp="1"/>
          </p:cNvSpPr>
          <p:nvPr>
            <p:ph type="body" sz="quarter" idx="11"/>
          </p:nvPr>
        </p:nvSpPr>
        <p:spPr>
          <a:xfrm>
            <a:off x="685800" y="2971800"/>
            <a:ext cx="7772400" cy="609600"/>
          </a:xfrm>
        </p:spPr>
        <p:txBody>
          <a:bodyPr tIns="45720" anchor="ctr"/>
          <a:lstStyle>
            <a:lvl1pPr marL="0" indent="0">
              <a:spcBef>
                <a:spcPts val="0"/>
              </a:spcBef>
              <a:buNone/>
              <a:defRPr sz="1100" baseline="0"/>
            </a:lvl1pPr>
            <a:lvl2pPr>
              <a:buNone/>
              <a:defRPr/>
            </a:lvl2pPr>
            <a:lvl3pPr>
              <a:buNone/>
              <a:defRPr/>
            </a:lvl3pPr>
            <a:lvl4pPr>
              <a:buNone/>
              <a:defRPr/>
            </a:lvl4pPr>
            <a:lvl5pPr>
              <a:buNone/>
              <a:defRPr/>
            </a:lvl5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pPr>
              <a:defRPr/>
            </a:pPr>
            <a:fld id="{37050BCE-E81C-4E92-88A1-20588C2C7C65}" type="slidenum">
              <a:rPr lang="en-US"/>
              <a:pPr>
                <a:defRPr/>
              </a:pPr>
              <a:t>‹#›</a:t>
            </a:fld>
            <a:endParaRPr lang="en-US" dirty="0"/>
          </a:p>
        </p:txBody>
      </p:sp>
    </p:spTree>
    <p:extLst>
      <p:ext uri="{BB962C8B-B14F-4D97-AF65-F5344CB8AC3E}">
        <p14:creationId xmlns:p14="http://schemas.microsoft.com/office/powerpoint/2010/main" val="274207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cxnSp>
        <p:nvCxnSpPr>
          <p:cNvPr id="13" name="Straight Connector 12"/>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15" name="TextBox 14"/>
          <p:cNvSpPr txBox="1">
            <a:spLocks noChangeArrowheads="1"/>
          </p:cNvSpPr>
          <p:nvPr userDrawn="1"/>
        </p:nvSpPr>
        <p:spPr bwMode="auto">
          <a:xfrm>
            <a:off x="692150" y="863600"/>
            <a:ext cx="3651250" cy="584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200" smtClean="0">
                <a:solidFill>
                  <a:srgbClr val="004B8D"/>
                </a:solidFill>
                <a:latin typeface="Constantia" pitchFamily="18" charset="0"/>
              </a:rPr>
              <a:t>Today’s Program</a:t>
            </a:r>
          </a:p>
        </p:txBody>
      </p:sp>
      <p:sp>
        <p:nvSpPr>
          <p:cNvPr id="14" name="Text Placeholder 13"/>
          <p:cNvSpPr>
            <a:spLocks noGrp="1"/>
          </p:cNvSpPr>
          <p:nvPr>
            <p:ph type="body" sz="quarter" idx="11"/>
          </p:nvPr>
        </p:nvSpPr>
        <p:spPr>
          <a:xfrm>
            <a:off x="762000" y="1828800"/>
            <a:ext cx="5212080" cy="609600"/>
          </a:xfrm>
        </p:spPr>
        <p:txBody>
          <a:bodyPr tIns="45720"/>
          <a:lstStyle>
            <a:lvl1pPr>
              <a:buNone/>
              <a:defRPr lang="en-US" sz="1400" baseline="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18" name="Text Placeholder 13"/>
          <p:cNvSpPr>
            <a:spLocks noGrp="1"/>
          </p:cNvSpPr>
          <p:nvPr>
            <p:ph type="body" sz="quarter" idx="12"/>
          </p:nvPr>
        </p:nvSpPr>
        <p:spPr>
          <a:xfrm>
            <a:off x="762000" y="2571750"/>
            <a:ext cx="5212080" cy="609600"/>
          </a:xfrm>
        </p:spPr>
        <p:txBody>
          <a:bodyPr tIns="45720"/>
          <a:lstStyle>
            <a:lvl1pPr>
              <a:buNone/>
              <a:defRPr lang="en-US" sz="1400" dirty="0"/>
            </a:lvl1pPr>
            <a:lvl2pPr marL="0" indent="0">
              <a:buNone/>
              <a:defRPr lang="en-US" sz="1400" i="1" kern="1200" dirty="0">
                <a:solidFill>
                  <a:srgbClr val="414042"/>
                </a:solidFill>
                <a:latin typeface="Trebuchet MS" pitchFamily="34" charset="0"/>
                <a:ea typeface="+mn-ea"/>
                <a:cs typeface="Arial" pitchFamily="34" charset="0"/>
              </a:defRPr>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19" name="Text Placeholder 13"/>
          <p:cNvSpPr>
            <a:spLocks noGrp="1"/>
          </p:cNvSpPr>
          <p:nvPr>
            <p:ph type="body" sz="quarter" idx="13"/>
          </p:nvPr>
        </p:nvSpPr>
        <p:spPr>
          <a:xfrm>
            <a:off x="762000" y="331470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0" name="Text Placeholder 13"/>
          <p:cNvSpPr>
            <a:spLocks noGrp="1"/>
          </p:cNvSpPr>
          <p:nvPr>
            <p:ph type="body" sz="quarter" idx="14"/>
          </p:nvPr>
        </p:nvSpPr>
        <p:spPr>
          <a:xfrm>
            <a:off x="762000" y="405765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1" name="Text Placeholder 13"/>
          <p:cNvSpPr>
            <a:spLocks noGrp="1"/>
          </p:cNvSpPr>
          <p:nvPr>
            <p:ph type="body" sz="quarter" idx="15"/>
          </p:nvPr>
        </p:nvSpPr>
        <p:spPr>
          <a:xfrm>
            <a:off x="762000" y="480060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4" name="Text Placeholder 13"/>
          <p:cNvSpPr>
            <a:spLocks noGrp="1"/>
          </p:cNvSpPr>
          <p:nvPr>
            <p:ph type="body" sz="quarter" idx="16"/>
          </p:nvPr>
        </p:nvSpPr>
        <p:spPr>
          <a:xfrm>
            <a:off x="6096000" y="1828800"/>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5" name="Text Placeholder 13"/>
          <p:cNvSpPr>
            <a:spLocks noGrp="1"/>
          </p:cNvSpPr>
          <p:nvPr>
            <p:ph type="body" sz="quarter" idx="17"/>
          </p:nvPr>
        </p:nvSpPr>
        <p:spPr>
          <a:xfrm>
            <a:off x="6096000" y="4800600"/>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6" name="Text Placeholder 13"/>
          <p:cNvSpPr>
            <a:spLocks noGrp="1"/>
          </p:cNvSpPr>
          <p:nvPr>
            <p:ph type="body" sz="quarter" idx="18"/>
          </p:nvPr>
        </p:nvSpPr>
        <p:spPr>
          <a:xfrm>
            <a:off x="6096000" y="4059936"/>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8" name="Text Placeholder 13"/>
          <p:cNvSpPr>
            <a:spLocks noGrp="1"/>
          </p:cNvSpPr>
          <p:nvPr>
            <p:ph type="body" sz="quarter" idx="19"/>
          </p:nvPr>
        </p:nvSpPr>
        <p:spPr>
          <a:xfrm>
            <a:off x="6096000" y="3319272"/>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9" name="Text Placeholder 13"/>
          <p:cNvSpPr>
            <a:spLocks noGrp="1"/>
          </p:cNvSpPr>
          <p:nvPr>
            <p:ph type="body" sz="quarter" idx="20"/>
          </p:nvPr>
        </p:nvSpPr>
        <p:spPr>
          <a:xfrm>
            <a:off x="6096000" y="2569464"/>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30" name="Title 29"/>
          <p:cNvSpPr>
            <a:spLocks noGrp="1"/>
          </p:cNvSpPr>
          <p:nvPr>
            <p:ph type="title"/>
          </p:nvPr>
        </p:nvSpPr>
        <p:spPr>
          <a:xfrm>
            <a:off x="7162800" y="228600"/>
            <a:ext cx="1295400" cy="685800"/>
          </a:xfrm>
        </p:spPr>
        <p:txBody>
          <a:bodyPr anchor="ctr"/>
          <a:lstStyle>
            <a:lvl1pPr algn="ctr">
              <a:defRPr sz="1000" baseline="0">
                <a:solidFill>
                  <a:schemeClr val="bg1"/>
                </a:solidFill>
                <a:latin typeface="Trebuchet MS" pitchFamily="34" charset="0"/>
              </a:defRPr>
            </a:lvl1pPr>
          </a:lstStyle>
          <a:p>
            <a:r>
              <a:rPr lang="en-US" smtClean="0"/>
              <a:t>Click to edit Master title style</a:t>
            </a:r>
            <a:endParaRPr lang="en-US" dirty="0"/>
          </a:p>
        </p:txBody>
      </p:sp>
      <p:sp>
        <p:nvSpPr>
          <p:cNvPr id="16" name="Slide Number Placeholder 5"/>
          <p:cNvSpPr>
            <a:spLocks noGrp="1"/>
          </p:cNvSpPr>
          <p:nvPr>
            <p:ph type="sldNum" sz="quarter" idx="21"/>
          </p:nvPr>
        </p:nvSpPr>
        <p:spPr/>
        <p:txBody>
          <a:bodyPr/>
          <a:lstStyle>
            <a:lvl1pPr>
              <a:defRPr/>
            </a:lvl1pPr>
          </a:lstStyle>
          <a:p>
            <a:pPr>
              <a:defRPr/>
            </a:pPr>
            <a:fld id="{055AD73C-63F6-47D4-907A-56BF36BA3BF6}" type="slidenum">
              <a:rPr lang="en-US"/>
              <a:pPr>
                <a:defRPr/>
              </a:pPr>
              <a:t>‹#›</a:t>
            </a:fld>
            <a:endParaRPr lang="en-US"/>
          </a:p>
        </p:txBody>
      </p:sp>
    </p:spTree>
    <p:extLst>
      <p:ext uri="{BB962C8B-B14F-4D97-AF65-F5344CB8AC3E}">
        <p14:creationId xmlns:p14="http://schemas.microsoft.com/office/powerpoint/2010/main" val="74677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peaker Cover Page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557587"/>
            <a:ext cx="7772400" cy="1362075"/>
          </a:xfrm>
        </p:spPr>
        <p:txBody>
          <a:bodyPr anchor="t"/>
          <a:lstStyle>
            <a:lvl1pPr algn="l">
              <a:defRPr sz="4000" b="1"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85800" y="2057400"/>
            <a:ext cx="7772400" cy="1500187"/>
          </a:xfrm>
        </p:spPr>
        <p:txBody>
          <a:bodyPr tIns="45720" anchor="b"/>
          <a:lstStyle>
            <a:lvl1pPr marL="0" indent="0">
              <a:buNone/>
              <a:defRPr sz="2000" baseline="0">
                <a:solidFill>
                  <a:schemeClr val="tx1">
                    <a:tint val="75000"/>
                  </a:schemeClr>
                </a:solidFill>
                <a:latin typeface="Constant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4C5F3B5C-8636-4A8F-86FF-13B7D7770A33}" type="slidenum">
              <a:rPr lang="en-US"/>
              <a:pPr>
                <a:defRPr/>
              </a:pPr>
              <a:t>‹#›</a:t>
            </a:fld>
            <a:endParaRPr lang="en-US" dirty="0"/>
          </a:p>
        </p:txBody>
      </p:sp>
    </p:spTree>
    <p:extLst>
      <p:ext uri="{BB962C8B-B14F-4D97-AF65-F5344CB8AC3E}">
        <p14:creationId xmlns:p14="http://schemas.microsoft.com/office/powerpoint/2010/main" val="1919952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0.xml"/><Relationship Id="rId7"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5.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43.xml"/><Relationship Id="rId7" Type="http://schemas.openxmlformats.org/officeDocument/2006/relationships/theme" Target="../theme/theme6.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9.xml"/><Relationship Id="rId7" Type="http://schemas.openxmlformats.org/officeDocument/2006/relationships/image" Target="../media/image1.jpeg"/><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theme" Target="../theme/theme7.xml"/><Relationship Id="rId5" Type="http://schemas.openxmlformats.org/officeDocument/2006/relationships/slideLayout" Target="../slideLayouts/slideLayout51.xml"/><Relationship Id="rId4" Type="http://schemas.openxmlformats.org/officeDocument/2006/relationships/slideLayout" Target="../slideLayouts/slideLayout5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theme" Target="../theme/theme8.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o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1028"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EF3DFE47-DDBF-46F0-BB55-0BC57CFA5EA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8840" r:id="rId1"/>
    <p:sldLayoutId id="2147488841" r:id="rId2"/>
    <p:sldLayoutId id="2147488842" r:id="rId3"/>
    <p:sldLayoutId id="2147488843" r:id="rId4"/>
    <p:sldLayoutId id="2147488844" r:id="rId5"/>
    <p:sldLayoutId id="2147488845" r:id="rId6"/>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2051"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CA9E5E59-ABF6-4755-A0E1-0B27CA83DB2B}" type="slidenum">
              <a:rPr lang="en-US"/>
              <a:pPr>
                <a:defRPr/>
              </a:pPr>
              <a:t>‹#›</a:t>
            </a:fld>
            <a:endParaRPr lang="en-US" dirty="0"/>
          </a:p>
        </p:txBody>
      </p:sp>
      <p:pic>
        <p:nvPicPr>
          <p:cNvPr id="2053" name="Picture 6" descr="fooot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846" r:id="rId1"/>
    <p:sldLayoutId id="2147488847" r:id="rId2"/>
    <p:sldLayoutId id="2147488836" r:id="rId3"/>
    <p:sldLayoutId id="2147488848" r:id="rId4"/>
    <p:sldLayoutId id="2147488849" r:id="rId5"/>
    <p:sldLayoutId id="2147488850" r:id="rId6"/>
    <p:sldLayoutId id="2147488837" r:id="rId7"/>
    <p:sldLayoutId id="2147488851" r:id="rId8"/>
    <p:sldLayoutId id="2147488852" r:id="rId9"/>
    <p:sldLayoutId id="2147488838" r:id="rId10"/>
    <p:sldLayoutId id="2147488839" r:id="rId11"/>
  </p:sldLayoutIdLst>
  <p:hf hdr="0" ftr="0" dt="0"/>
  <p:txStyles>
    <p:titleStyle>
      <a:lvl1pPr algn="l" rtl="0" eaLnBrk="0" fontAlgn="base" hangingPunct="0">
        <a:spcBef>
          <a:spcPct val="0"/>
        </a:spcBef>
        <a:spcAft>
          <a:spcPct val="0"/>
        </a:spcAft>
        <a:defRPr sz="3200" kern="1200">
          <a:solidFill>
            <a:srgbClr val="004B8D"/>
          </a:solidFill>
          <a:latin typeface="Constantia" pitchFamily="18" charset="0"/>
          <a:ea typeface="+mj-ea"/>
          <a:cs typeface="+mj-cs"/>
        </a:defRPr>
      </a:lvl1pPr>
      <a:lvl2pPr algn="l" rtl="0" eaLnBrk="0" fontAlgn="base" hangingPunct="0">
        <a:spcBef>
          <a:spcPct val="0"/>
        </a:spcBef>
        <a:spcAft>
          <a:spcPct val="0"/>
        </a:spcAft>
        <a:defRPr sz="3200">
          <a:solidFill>
            <a:srgbClr val="004B8D"/>
          </a:solidFill>
          <a:latin typeface="Constantia" pitchFamily="18" charset="0"/>
        </a:defRPr>
      </a:lvl2pPr>
      <a:lvl3pPr algn="l" rtl="0" eaLnBrk="0" fontAlgn="base" hangingPunct="0">
        <a:spcBef>
          <a:spcPct val="0"/>
        </a:spcBef>
        <a:spcAft>
          <a:spcPct val="0"/>
        </a:spcAft>
        <a:defRPr sz="3200">
          <a:solidFill>
            <a:srgbClr val="004B8D"/>
          </a:solidFill>
          <a:latin typeface="Constantia" pitchFamily="18" charset="0"/>
        </a:defRPr>
      </a:lvl3pPr>
      <a:lvl4pPr algn="l" rtl="0" eaLnBrk="0" fontAlgn="base" hangingPunct="0">
        <a:spcBef>
          <a:spcPct val="0"/>
        </a:spcBef>
        <a:spcAft>
          <a:spcPct val="0"/>
        </a:spcAft>
        <a:defRPr sz="3200">
          <a:solidFill>
            <a:srgbClr val="004B8D"/>
          </a:solidFill>
          <a:latin typeface="Constantia" pitchFamily="18" charset="0"/>
        </a:defRPr>
      </a:lvl4pPr>
      <a:lvl5pPr algn="l" rtl="0" eaLnBrk="0" fontAlgn="base" hangingPunct="0">
        <a:spcBef>
          <a:spcPct val="0"/>
        </a:spcBef>
        <a:spcAft>
          <a:spcPct val="0"/>
        </a:spcAft>
        <a:defRPr sz="3200">
          <a:solidFill>
            <a:srgbClr val="004B8D"/>
          </a:solidFill>
          <a:latin typeface="Constantia"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Trebuchet MS" pitchFamily="34" charset="0"/>
        <a:buChar char="―"/>
        <a:defRPr lang="en-US" sz="1600" kern="1200" dirty="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fo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3076"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550DEAE2-8168-427B-A445-915F045E21C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8853" r:id="rId1"/>
    <p:sldLayoutId id="2147488854" r:id="rId2"/>
    <p:sldLayoutId id="2147488855" r:id="rId3"/>
    <p:sldLayoutId id="2147488856" r:id="rId4"/>
    <p:sldLayoutId id="2147488857" r:id="rId5"/>
    <p:sldLayoutId id="2147488858" r:id="rId6"/>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7" descr="fo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4100"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9E77F631-0AAA-4FF8-AAD7-34809D34372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8859" r:id="rId1"/>
    <p:sldLayoutId id="2147488860" r:id="rId2"/>
    <p:sldLayoutId id="2147488861" r:id="rId3"/>
    <p:sldLayoutId id="2147488862" r:id="rId4"/>
    <p:sldLayoutId id="2147488863" r:id="rId5"/>
    <p:sldLayoutId id="2147488864" r:id="rId6"/>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userDrawn="1"/>
        </p:nvSpPr>
        <p:spPr>
          <a:xfrm>
            <a:off x="228600" y="228600"/>
            <a:ext cx="8686800" cy="125571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5123" name="Title Placeholder 1"/>
          <p:cNvSpPr>
            <a:spLocks noGrp="1"/>
          </p:cNvSpPr>
          <p:nvPr userDrawn="1">
            <p:ph type="title"/>
          </p:nvPr>
        </p:nvSpPr>
        <p:spPr bwMode="auto">
          <a:xfrm>
            <a:off x="457200" y="338138"/>
            <a:ext cx="82296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 name="Footer Placeholder 4"/>
          <p:cNvSpPr>
            <a:spLocks noGrp="1"/>
          </p:cNvSpPr>
          <p:nvPr userDrawn="1">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rgbClr val="073E87"/>
                </a:solidFill>
                <a:latin typeface="Arial" charset="0"/>
                <a:cs typeface="Arial" charset="0"/>
              </a:defRPr>
            </a:lvl1pPr>
          </a:lstStyle>
          <a:p>
            <a:pPr>
              <a:defRPr/>
            </a:pPr>
            <a:endParaRPr lang="en-US"/>
          </a:p>
        </p:txBody>
      </p:sp>
      <p:sp>
        <p:nvSpPr>
          <p:cNvPr id="6" name="Slide Number Placeholder 5"/>
          <p:cNvSpPr>
            <a:spLocks noGrp="1"/>
          </p:cNvSpPr>
          <p:nvPr userDrawn="1">
            <p:ph type="sldNum" sz="quarter" idx="4"/>
          </p:nvPr>
        </p:nvSpPr>
        <p:spPr>
          <a:xfrm>
            <a:off x="8675688" y="6381750"/>
            <a:ext cx="369887" cy="292100"/>
          </a:xfrm>
          <a:prstGeom prst="rect">
            <a:avLst/>
          </a:prstGeom>
        </p:spPr>
        <p:txBody>
          <a:bodyPr vert="horz" lIns="91440" tIns="45720" rIns="91440" bIns="45720" rtlCol="0" anchor="ctr"/>
          <a:lstStyle>
            <a:lvl1pPr algn="ctr">
              <a:defRPr sz="1000">
                <a:solidFill>
                  <a:srgbClr val="073E87"/>
                </a:solidFill>
                <a:latin typeface="Arial" charset="0"/>
                <a:cs typeface="Arial" charset="0"/>
              </a:defRPr>
            </a:lvl1pPr>
          </a:lstStyle>
          <a:p>
            <a:pPr>
              <a:defRPr/>
            </a:pPr>
            <a:fld id="{C0FAFFFB-DEE9-4B88-ADCD-FB8899F3979C}" type="slidenum">
              <a:rPr lang="en-US"/>
              <a:pPr>
                <a:defRPr/>
              </a:pPr>
              <a:t>‹#›</a:t>
            </a:fld>
            <a:endParaRPr lang="en-US" dirty="0"/>
          </a:p>
        </p:txBody>
      </p:sp>
      <p:sp>
        <p:nvSpPr>
          <p:cNvPr id="3" name="Text Placeholder 2"/>
          <p:cNvSpPr>
            <a:spLocks noGrp="1"/>
          </p:cNvSpPr>
          <p:nvPr userDrawn="1">
            <p:ph type="body" idx="1"/>
          </p:nvPr>
        </p:nvSpPr>
        <p:spPr bwMode="auto">
          <a:xfrm>
            <a:off x="684213" y="1844675"/>
            <a:ext cx="799147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8865" r:id="rId1"/>
    <p:sldLayoutId id="2147488866" r:id="rId2"/>
    <p:sldLayoutId id="2147488867" r:id="rId3"/>
    <p:sldLayoutId id="2147488868" r:id="rId4"/>
    <p:sldLayoutId id="2147488869" r:id="rId5"/>
    <p:sldLayoutId id="2147488870" r:id="rId6"/>
    <p:sldLayoutId id="2147488871" r:id="rId7"/>
    <p:sldLayoutId id="2147488872" r:id="rId8"/>
    <p:sldLayoutId id="2147488873" r:id="rId9"/>
    <p:sldLayoutId id="2147488874" r:id="rId10"/>
    <p:sldLayoutId id="2147488875"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hf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Wingdings" pitchFamily="2" charset="2"/>
        <a:buChar char="§"/>
        <a:defRPr sz="26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Arial" pitchFamily="34" charset="0"/>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Arial" pitchFamily="34" charset="0"/>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Arial" pitchFamily="34" charset="0"/>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Arial" pitchFamily="34" charset="0"/>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7" descr="fo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6148"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C4FBBAED-AFB9-40BB-AA98-E462EA1D8A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8876" r:id="rId1"/>
    <p:sldLayoutId id="2147488877" r:id="rId2"/>
    <p:sldLayoutId id="2147488878" r:id="rId3"/>
    <p:sldLayoutId id="2147488879" r:id="rId4"/>
    <p:sldLayoutId id="2147488880" r:id="rId5"/>
    <p:sldLayoutId id="2147488881" r:id="rId6"/>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7" descr="foooter.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7172"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a:solidFill>
                  <a:srgbClr val="939293"/>
                </a:solidFill>
                <a:latin typeface="Arial" pitchFamily="34" charset="0"/>
                <a:cs typeface="Arial" pitchFamily="34" charset="0"/>
              </a:defRPr>
            </a:lvl1pPr>
          </a:lstStyle>
          <a:p>
            <a:pPr>
              <a:defRPr/>
            </a:pPr>
            <a:fld id="{579D010F-88E6-4C7B-9753-3F9D2AA86D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8882" r:id="rId1"/>
    <p:sldLayoutId id="2147488883" r:id="rId2"/>
    <p:sldLayoutId id="2147488884" r:id="rId3"/>
    <p:sldLayoutId id="2147488885" r:id="rId4"/>
    <p:sldLayoutId id="2147488886" r:id="rId5"/>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Arial" charset="0"/>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pitchFamily="34" charset="0"/>
        <a:buChar char="•"/>
        <a:defRPr sz="1600" kern="1200">
          <a:solidFill>
            <a:srgbClr val="414042"/>
          </a:solidFill>
          <a:latin typeface="Trebuchet MS" pitchFamily="34" charset="0"/>
          <a:ea typeface="Arial" charset="0"/>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Arial" charset="0"/>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Arial" charset="0"/>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bwMode="auto">
          <a:xfrm>
            <a:off x="498475" y="1703388"/>
            <a:ext cx="8418513" cy="462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5" name="Rectangle 2"/>
          <p:cNvSpPr>
            <a:spLocks noGrp="1" noChangeArrowheads="1"/>
          </p:cNvSpPr>
          <p:nvPr>
            <p:ph type="title"/>
          </p:nvPr>
        </p:nvSpPr>
        <p:spPr bwMode="auto">
          <a:xfrm>
            <a:off x="406400" y="515938"/>
            <a:ext cx="84550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196" name="Line 20"/>
          <p:cNvSpPr>
            <a:spLocks noChangeShapeType="1"/>
          </p:cNvSpPr>
          <p:nvPr/>
        </p:nvSpPr>
        <p:spPr bwMode="auto">
          <a:xfrm flipV="1">
            <a:off x="101600" y="1358900"/>
            <a:ext cx="8867775" cy="0"/>
          </a:xfrm>
          <a:prstGeom prst="line">
            <a:avLst/>
          </a:prstGeom>
          <a:noFill/>
          <a:ln w="38100" cap="rnd">
            <a:solidFill>
              <a:srgbClr val="C0C0C0"/>
            </a:solidFill>
            <a:prstDash val="sysDot"/>
            <a:round/>
            <a:headEnd/>
            <a:tailEnd/>
          </a:ln>
          <a:effectLst/>
        </p:spPr>
        <p:txBody>
          <a:bodyPr/>
          <a:lstStyle/>
          <a:p>
            <a:pPr>
              <a:defRPr/>
            </a:pPr>
            <a:endParaRPr lang="en-US"/>
          </a:p>
        </p:txBody>
      </p:sp>
      <p:sp>
        <p:nvSpPr>
          <p:cNvPr id="2056" name="Rectangle 23"/>
          <p:cNvSpPr>
            <a:spLocks noChangeArrowheads="1"/>
          </p:cNvSpPr>
          <p:nvPr/>
        </p:nvSpPr>
        <p:spPr bwMode="auto">
          <a:xfrm>
            <a:off x="0" y="6510338"/>
            <a:ext cx="942975" cy="347662"/>
          </a:xfrm>
          <a:prstGeom prst="rect">
            <a:avLst/>
          </a:prstGeom>
          <a:solidFill>
            <a:schemeClr val="bg1">
              <a:alpha val="50195"/>
            </a:schemeClr>
          </a:solidFill>
          <a:ln>
            <a:noFill/>
          </a:ln>
          <a:effectLs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0" hangingPunct="0">
              <a:defRPr/>
            </a:pPr>
            <a:endParaRPr lang="en-US" altLang="en-US" dirty="0" smtClean="0">
              <a:solidFill>
                <a:srgbClr val="000000"/>
              </a:solidFill>
            </a:endParaRPr>
          </a:p>
        </p:txBody>
      </p:sp>
      <p:sp>
        <p:nvSpPr>
          <p:cNvPr id="1033" name="Text Box 24"/>
          <p:cNvSpPr txBox="1">
            <a:spLocks noChangeArrowheads="1"/>
          </p:cNvSpPr>
          <p:nvPr/>
        </p:nvSpPr>
        <p:spPr bwMode="auto">
          <a:xfrm>
            <a:off x="58738" y="6626225"/>
            <a:ext cx="828675" cy="228600"/>
          </a:xfrm>
          <a:prstGeom prst="rect">
            <a:avLst/>
          </a:prstGeom>
          <a:no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fld id="{2FA03573-BD2A-4E50-B87B-0842669255BD}" type="slidenum">
              <a:rPr lang="en-US" sz="900" b="1" smtClean="0">
                <a:solidFill>
                  <a:srgbClr val="FFFFFF"/>
                </a:solidFill>
              </a:rPr>
              <a:pPr eaLnBrk="1" hangingPunct="1">
                <a:spcBef>
                  <a:spcPct val="50000"/>
                </a:spcBef>
                <a:defRPr/>
              </a:pPr>
              <a:t>‹#›</a:t>
            </a:fld>
            <a:endParaRPr lang="en-US" sz="900" b="1" dirty="0" smtClean="0">
              <a:solidFill>
                <a:srgbClr val="FFFFFF"/>
              </a:solidFill>
            </a:endParaRPr>
          </a:p>
        </p:txBody>
      </p:sp>
    </p:spTree>
  </p:cSld>
  <p:clrMap bg1="lt1" tx1="dk1" bg2="lt2" tx2="dk2" accent1="accent1" accent2="accent2" accent3="accent3" accent4="accent4" accent5="accent5" accent6="accent6" hlink="hlink" folHlink="folHlink"/>
  <p:sldLayoutIdLst>
    <p:sldLayoutId id="2147488887" r:id="rId1"/>
    <p:sldLayoutId id="2147488888" r:id="rId2"/>
    <p:sldLayoutId id="2147488889" r:id="rId3"/>
    <p:sldLayoutId id="2147488890" r:id="rId4"/>
    <p:sldLayoutId id="2147488891" r:id="rId5"/>
    <p:sldLayoutId id="2147488892" r:id="rId6"/>
    <p:sldLayoutId id="2147488893" r:id="rId7"/>
    <p:sldLayoutId id="2147488894" r:id="rId8"/>
    <p:sldLayoutId id="2147488895" r:id="rId9"/>
    <p:sldLayoutId id="2147488896" r:id="rId10"/>
  </p:sldLayoutIdLst>
  <p:timing>
    <p:tnLst>
      <p:par>
        <p:cTn id="1" dur="indefinite" restart="never" nodeType="tmRoot"/>
      </p:par>
    </p:tnLst>
  </p:timing>
  <p:hf hdr="0" ftr="0" dt="0"/>
  <p:txStyles>
    <p:titleStyle>
      <a:lvl1pPr algn="l" rtl="0" eaLnBrk="0" fontAlgn="base" hangingPunct="0">
        <a:spcBef>
          <a:spcPct val="0"/>
        </a:spcBef>
        <a:spcAft>
          <a:spcPct val="0"/>
        </a:spcAft>
        <a:defRPr sz="3500" b="1">
          <a:solidFill>
            <a:srgbClr val="004961"/>
          </a:solidFill>
          <a:latin typeface="+mj-lt"/>
          <a:ea typeface="+mj-ea"/>
          <a:cs typeface="+mj-cs"/>
        </a:defRPr>
      </a:lvl1pPr>
      <a:lvl2pPr algn="l" rtl="0" eaLnBrk="0" fontAlgn="base" hangingPunct="0">
        <a:spcBef>
          <a:spcPct val="0"/>
        </a:spcBef>
        <a:spcAft>
          <a:spcPct val="0"/>
        </a:spcAft>
        <a:defRPr sz="3500" b="1">
          <a:solidFill>
            <a:srgbClr val="004961"/>
          </a:solidFill>
          <a:latin typeface="Arial" charset="0"/>
        </a:defRPr>
      </a:lvl2pPr>
      <a:lvl3pPr algn="l" rtl="0" eaLnBrk="0" fontAlgn="base" hangingPunct="0">
        <a:spcBef>
          <a:spcPct val="0"/>
        </a:spcBef>
        <a:spcAft>
          <a:spcPct val="0"/>
        </a:spcAft>
        <a:defRPr sz="3500" b="1">
          <a:solidFill>
            <a:srgbClr val="004961"/>
          </a:solidFill>
          <a:latin typeface="Arial" charset="0"/>
        </a:defRPr>
      </a:lvl3pPr>
      <a:lvl4pPr algn="l" rtl="0" eaLnBrk="0" fontAlgn="base" hangingPunct="0">
        <a:spcBef>
          <a:spcPct val="0"/>
        </a:spcBef>
        <a:spcAft>
          <a:spcPct val="0"/>
        </a:spcAft>
        <a:defRPr sz="3500" b="1">
          <a:solidFill>
            <a:srgbClr val="004961"/>
          </a:solidFill>
          <a:latin typeface="Arial" charset="0"/>
        </a:defRPr>
      </a:lvl4pPr>
      <a:lvl5pPr algn="l" rtl="0" eaLnBrk="0" fontAlgn="base" hangingPunct="0">
        <a:spcBef>
          <a:spcPct val="0"/>
        </a:spcBef>
        <a:spcAft>
          <a:spcPct val="0"/>
        </a:spcAft>
        <a:defRPr sz="3500" b="1">
          <a:solidFill>
            <a:srgbClr val="004961"/>
          </a:solidFill>
          <a:latin typeface="Arial" charset="0"/>
        </a:defRPr>
      </a:lvl5pPr>
      <a:lvl6pPr marL="457200" algn="l" rtl="0" eaLnBrk="1" fontAlgn="base" hangingPunct="1">
        <a:spcBef>
          <a:spcPct val="0"/>
        </a:spcBef>
        <a:spcAft>
          <a:spcPct val="0"/>
        </a:spcAft>
        <a:defRPr sz="3500" b="1">
          <a:solidFill>
            <a:srgbClr val="004961"/>
          </a:solidFill>
          <a:latin typeface="Arial" charset="0"/>
        </a:defRPr>
      </a:lvl6pPr>
      <a:lvl7pPr marL="914400" algn="l" rtl="0" eaLnBrk="1" fontAlgn="base" hangingPunct="1">
        <a:spcBef>
          <a:spcPct val="0"/>
        </a:spcBef>
        <a:spcAft>
          <a:spcPct val="0"/>
        </a:spcAft>
        <a:defRPr sz="3500" b="1">
          <a:solidFill>
            <a:srgbClr val="004961"/>
          </a:solidFill>
          <a:latin typeface="Arial" charset="0"/>
        </a:defRPr>
      </a:lvl7pPr>
      <a:lvl8pPr marL="1371600" algn="l" rtl="0" eaLnBrk="1" fontAlgn="base" hangingPunct="1">
        <a:spcBef>
          <a:spcPct val="0"/>
        </a:spcBef>
        <a:spcAft>
          <a:spcPct val="0"/>
        </a:spcAft>
        <a:defRPr sz="3500" b="1">
          <a:solidFill>
            <a:srgbClr val="004961"/>
          </a:solidFill>
          <a:latin typeface="Arial" charset="0"/>
        </a:defRPr>
      </a:lvl8pPr>
      <a:lvl9pPr marL="1828800" algn="l" rtl="0" eaLnBrk="1" fontAlgn="base" hangingPunct="1">
        <a:spcBef>
          <a:spcPct val="0"/>
        </a:spcBef>
        <a:spcAft>
          <a:spcPct val="0"/>
        </a:spcAft>
        <a:defRPr sz="3500" b="1">
          <a:solidFill>
            <a:srgbClr val="004961"/>
          </a:solidFill>
          <a:latin typeface="Arial" charset="0"/>
        </a:defRPr>
      </a:lvl9pPr>
    </p:titleStyle>
    <p:bodyStyle>
      <a:lvl1pPr marL="342900" indent="-342900" algn="l" rtl="0" eaLnBrk="0" fontAlgn="base" hangingPunct="0">
        <a:spcBef>
          <a:spcPct val="30000"/>
        </a:spcBef>
        <a:spcAft>
          <a:spcPct val="25000"/>
        </a:spcAft>
        <a:buClr>
          <a:srgbClr val="91A75A"/>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30000"/>
        </a:spcBef>
        <a:spcAft>
          <a:spcPct val="25000"/>
        </a:spcAft>
        <a:buClr>
          <a:srgbClr val="91A75A"/>
        </a:buClr>
        <a:buChar char="•"/>
        <a:defRPr sz="2200">
          <a:solidFill>
            <a:schemeClr val="tx1"/>
          </a:solidFill>
          <a:latin typeface="+mn-lt"/>
        </a:defRPr>
      </a:lvl2pPr>
      <a:lvl3pPr marL="1143000" indent="-228600" algn="l" rtl="0" eaLnBrk="0" fontAlgn="base" hangingPunct="0">
        <a:spcBef>
          <a:spcPct val="30000"/>
        </a:spcBef>
        <a:spcAft>
          <a:spcPct val="25000"/>
        </a:spcAft>
        <a:buClr>
          <a:srgbClr val="91A75A"/>
        </a:buClr>
        <a:buFont typeface="Symbol" pitchFamily="18" charset="2"/>
        <a:buChar char="-"/>
        <a:defRPr sz="2200">
          <a:solidFill>
            <a:schemeClr val="tx1"/>
          </a:solidFill>
          <a:latin typeface="+mn-lt"/>
        </a:defRPr>
      </a:lvl3pPr>
      <a:lvl4pPr marL="1600200" indent="-228600" algn="l" rtl="0" eaLnBrk="0" fontAlgn="base" hangingPunct="0">
        <a:spcBef>
          <a:spcPct val="30000"/>
        </a:spcBef>
        <a:spcAft>
          <a:spcPct val="25000"/>
        </a:spcAft>
        <a:buClr>
          <a:srgbClr val="91A75A"/>
        </a:buClr>
        <a:buSzPct val="65000"/>
        <a:buFont typeface="Wingdings" pitchFamily="2" charset="2"/>
        <a:buChar char="v"/>
        <a:defRPr sz="2200">
          <a:solidFill>
            <a:schemeClr val="tx1"/>
          </a:solidFill>
          <a:latin typeface="+mn-lt"/>
        </a:defRPr>
      </a:lvl4pPr>
      <a:lvl5pPr marL="2057400" indent="-228600" algn="l" rtl="0" eaLnBrk="0" fontAlgn="base" hangingPunct="0">
        <a:spcBef>
          <a:spcPct val="30000"/>
        </a:spcBef>
        <a:spcAft>
          <a:spcPct val="25000"/>
        </a:spcAft>
        <a:buClr>
          <a:srgbClr val="91A75A"/>
        </a:buClr>
        <a:buSzPct val="70000"/>
        <a:buFont typeface="Wingdings" pitchFamily="2" charset="2"/>
        <a:buChar char="Ø"/>
        <a:defRPr sz="2200">
          <a:solidFill>
            <a:schemeClr val="tx1"/>
          </a:solidFill>
          <a:latin typeface="+mn-lt"/>
        </a:defRPr>
      </a:lvl5pPr>
      <a:lvl6pPr marL="25146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6pPr>
      <a:lvl7pPr marL="29718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7pPr>
      <a:lvl8pPr marL="34290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8pPr>
      <a:lvl9pPr marL="38862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1" descr="header1-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90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a:off x="685800" y="37338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cxnSp>
        <p:nvCxnSpPr>
          <p:cNvPr id="5" name="Straight Connector 4"/>
          <p:cNvCxnSpPr/>
          <p:nvPr/>
        </p:nvCxnSpPr>
        <p:spPr>
          <a:xfrm>
            <a:off x="685800" y="29718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67589" name="Content Placeholder 2"/>
          <p:cNvSpPr txBox="1">
            <a:spLocks/>
          </p:cNvSpPr>
          <p:nvPr/>
        </p:nvSpPr>
        <p:spPr bwMode="auto">
          <a:xfrm>
            <a:off x="685800" y="57150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37160" bIns="9144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Arial" pitchFamily="34" charset="0"/>
              <a:buNone/>
            </a:pPr>
            <a:r>
              <a:rPr lang="en-US" altLang="en-US" sz="1300">
                <a:latin typeface="Trebuchet MS" pitchFamily="34" charset="0"/>
                <a:cs typeface="Arial" pitchFamily="34" charset="0"/>
              </a:rPr>
              <a:t>The audio portion of the conference may be accessed via the telephone or by using your computer's speakers.</a:t>
            </a:r>
            <a:r>
              <a:rPr lang="en-US" altLang="en-US" sz="1300" b="1">
                <a:latin typeface="Trebuchet MS" pitchFamily="34" charset="0"/>
                <a:cs typeface="Arial" pitchFamily="34" charset="0"/>
              </a:rPr>
              <a:t> </a:t>
            </a:r>
            <a:r>
              <a:rPr lang="en-US" altLang="en-US" sz="1300">
                <a:latin typeface="Trebuchet MS" pitchFamily="34" charset="0"/>
                <a:cs typeface="Arial" pitchFamily="34" charset="0"/>
              </a:rPr>
              <a:t>Please refer to the instructions emailed to registrants for additional information.  If you have any questions, please contact </a:t>
            </a:r>
            <a:r>
              <a:rPr lang="en-US" altLang="en-US" sz="1300" b="1">
                <a:latin typeface="Trebuchet MS" pitchFamily="34" charset="0"/>
                <a:cs typeface="Arial" pitchFamily="34" charset="0"/>
              </a:rPr>
              <a:t>Customer Service at 1-800-926-7926 ext. 10</a:t>
            </a:r>
            <a:r>
              <a:rPr lang="en-US" altLang="en-US" sz="1300">
                <a:latin typeface="Trebuchet MS" pitchFamily="34" charset="0"/>
                <a:cs typeface="Arial" pitchFamily="34" charset="0"/>
              </a:rPr>
              <a:t>.</a:t>
            </a:r>
          </a:p>
        </p:txBody>
      </p:sp>
      <p:cxnSp>
        <p:nvCxnSpPr>
          <p:cNvPr id="9" name="Straight Connector 8"/>
          <p:cNvCxnSpPr/>
          <p:nvPr/>
        </p:nvCxnSpPr>
        <p:spPr>
          <a:xfrm>
            <a:off x="685800" y="57150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14" name="Title 1"/>
          <p:cNvSpPr txBox="1">
            <a:spLocks/>
          </p:cNvSpPr>
          <p:nvPr/>
        </p:nvSpPr>
        <p:spPr>
          <a:xfrm>
            <a:off x="838200" y="609600"/>
            <a:ext cx="7772400" cy="427038"/>
          </a:xfrm>
          <a:prstGeom prst="rect">
            <a:avLst/>
          </a:prstGeom>
        </p:spPr>
        <p:txBody>
          <a:bodyPr/>
          <a:lstStyle>
            <a:lvl1pPr algn="l">
              <a:defRPr/>
            </a:lvl1pPr>
          </a:lstStyle>
          <a:p>
            <a:pPr eaLnBrk="0" hangingPunct="0">
              <a:defRPr/>
            </a:pPr>
            <a:r>
              <a:rPr lang="en-US" sz="1400" i="1" spc="20" dirty="0" smtClean="0">
                <a:solidFill>
                  <a:srgbClr val="414042"/>
                </a:solidFill>
                <a:latin typeface="Constantia" pitchFamily="18" charset="0"/>
                <a:ea typeface="+mj-ea"/>
                <a:cs typeface="+mj-cs"/>
              </a:rPr>
              <a:t>Presenting a live 90-minute webinar with interactive Q&amp;A</a:t>
            </a:r>
            <a:endParaRPr lang="en-US" sz="1400" i="1" spc="20" dirty="0">
              <a:solidFill>
                <a:srgbClr val="414042"/>
              </a:solidFill>
              <a:latin typeface="Constantia" pitchFamily="18" charset="0"/>
              <a:ea typeface="+mj-ea"/>
              <a:cs typeface="+mj-cs"/>
            </a:endParaRPr>
          </a:p>
        </p:txBody>
      </p:sp>
      <p:sp>
        <p:nvSpPr>
          <p:cNvPr id="67592" name="TextBox 14"/>
          <p:cNvSpPr txBox="1">
            <a:spLocks noChangeArrowheads="1"/>
          </p:cNvSpPr>
          <p:nvPr/>
        </p:nvSpPr>
        <p:spPr bwMode="auto">
          <a:xfrm>
            <a:off x="685800" y="1295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endParaRPr lang="en-US" altLang="en-US" sz="2700" b="1">
              <a:solidFill>
                <a:srgbClr val="004B8D"/>
              </a:solidFill>
              <a:latin typeface="Constantia" pitchFamily="18" charset="0"/>
              <a:cs typeface="Arial" pitchFamily="34" charset="0"/>
            </a:endParaRPr>
          </a:p>
          <a:p>
            <a:pPr eaLnBrk="1" hangingPunct="1">
              <a:spcBef>
                <a:spcPct val="20000"/>
              </a:spcBef>
            </a:pPr>
            <a:r>
              <a:rPr lang="en-US" altLang="en-US" sz="2700" b="1">
                <a:solidFill>
                  <a:srgbClr val="004B8D"/>
                </a:solidFill>
                <a:latin typeface="Constantia" pitchFamily="18" charset="0"/>
                <a:cs typeface="Arial" pitchFamily="34" charset="0"/>
              </a:rPr>
              <a:t>Structuring Exclusive Contracts Between </a:t>
            </a:r>
          </a:p>
          <a:p>
            <a:pPr eaLnBrk="1" hangingPunct="1">
              <a:spcBef>
                <a:spcPct val="20000"/>
              </a:spcBef>
            </a:pPr>
            <a:r>
              <a:rPr lang="en-US" altLang="en-US" sz="2700" b="1">
                <a:solidFill>
                  <a:srgbClr val="004B8D"/>
                </a:solidFill>
                <a:latin typeface="Constantia" pitchFamily="18" charset="0"/>
                <a:cs typeface="Arial" pitchFamily="34" charset="0"/>
              </a:rPr>
              <a:t>Hospitals and Physician Groups </a:t>
            </a:r>
          </a:p>
          <a:p>
            <a:pPr eaLnBrk="1" hangingPunct="1">
              <a:spcBef>
                <a:spcPct val="20000"/>
              </a:spcBef>
            </a:pPr>
            <a:r>
              <a:rPr lang="en-US" altLang="en-US" sz="1500">
                <a:solidFill>
                  <a:srgbClr val="414042"/>
                </a:solidFill>
                <a:latin typeface="Constantia" pitchFamily="18" charset="0"/>
                <a:cs typeface="Arial" pitchFamily="34" charset="0"/>
              </a:rPr>
              <a:t>Negotiating Exclusivity, Performance Standards, Payor Contracting, Restrictive Covenants </a:t>
            </a:r>
          </a:p>
          <a:p>
            <a:pPr eaLnBrk="1" hangingPunct="1">
              <a:spcBef>
                <a:spcPct val="20000"/>
              </a:spcBef>
            </a:pPr>
            <a:r>
              <a:rPr lang="en-US" altLang="en-US" sz="1500">
                <a:solidFill>
                  <a:srgbClr val="414042"/>
                </a:solidFill>
                <a:latin typeface="Constantia" pitchFamily="18" charset="0"/>
                <a:cs typeface="Arial" pitchFamily="34" charset="0"/>
              </a:rPr>
              <a:t>and Other Key Provisions; Ensuring Stark Law, AKS and Tax-Exemption Compliance</a:t>
            </a:r>
          </a:p>
        </p:txBody>
      </p:sp>
      <p:sp>
        <p:nvSpPr>
          <p:cNvPr id="67593" name="Content Placeholder 2"/>
          <p:cNvSpPr txBox="1">
            <a:spLocks/>
          </p:cNvSpPr>
          <p:nvPr/>
        </p:nvSpPr>
        <p:spPr bwMode="auto">
          <a:xfrm>
            <a:off x="609600" y="37338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37160" bIns="91440"/>
          <a:lstStyle>
            <a:lvl1pPr marL="342900" indent="-342900" eaLnBrk="0" hangingPunct="0">
              <a:defRPr>
                <a:solidFill>
                  <a:schemeClr val="tx1"/>
                </a:solidFill>
                <a:latin typeface="Arial" pitchFamily="34" charset="0"/>
              </a:defRPr>
            </a:lvl1pPr>
            <a:lvl2pPr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1" algn="r" eaLnBrk="1" hangingPunct="1">
              <a:spcAft>
                <a:spcPts val="800"/>
              </a:spcAft>
              <a:buFont typeface="Arial" pitchFamily="34" charset="0"/>
              <a:buNone/>
            </a:pPr>
            <a:r>
              <a:rPr lang="en-US" altLang="en-US" sz="1400">
                <a:solidFill>
                  <a:srgbClr val="414042"/>
                </a:solidFill>
                <a:latin typeface="Trebuchet MS" pitchFamily="34" charset="0"/>
                <a:cs typeface="Arial" pitchFamily="34" charset="0"/>
              </a:rPr>
              <a:t>Today’s faculty features:</a:t>
            </a:r>
          </a:p>
        </p:txBody>
      </p:sp>
      <p:sp>
        <p:nvSpPr>
          <p:cNvPr id="67594" name="Content Placeholder 2"/>
          <p:cNvSpPr txBox="1">
            <a:spLocks/>
          </p:cNvSpPr>
          <p:nvPr/>
        </p:nvSpPr>
        <p:spPr bwMode="auto">
          <a:xfrm>
            <a:off x="685800" y="2971800"/>
            <a:ext cx="7772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137160" rIns="137160" bIns="146304"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Aft>
                <a:spcPts val="600"/>
              </a:spcAft>
              <a:buFont typeface="Arial" pitchFamily="34" charset="0"/>
              <a:buNone/>
            </a:pPr>
            <a:endParaRPr lang="en-US" altLang="en-US" sz="1600">
              <a:solidFill>
                <a:srgbClr val="414042"/>
              </a:solidFill>
              <a:latin typeface="Trebuchet MS" pitchFamily="34" charset="0"/>
              <a:cs typeface="Arial" pitchFamily="34" charset="0"/>
            </a:endParaRPr>
          </a:p>
          <a:p>
            <a:pPr eaLnBrk="1" hangingPunct="1">
              <a:spcBef>
                <a:spcPct val="20000"/>
              </a:spcBef>
              <a:buFont typeface="Arial" pitchFamily="34" charset="0"/>
              <a:buNone/>
            </a:pPr>
            <a:r>
              <a:rPr lang="en-US" altLang="en-US" sz="1200">
                <a:solidFill>
                  <a:srgbClr val="414042"/>
                </a:solidFill>
                <a:latin typeface="Trebuchet MS" pitchFamily="34" charset="0"/>
                <a:cs typeface="Arial" pitchFamily="34" charset="0"/>
              </a:rPr>
              <a:t>1pm Eastern    |    12pm Central   |   11am Mountain    |    10am Pacific</a:t>
            </a:r>
          </a:p>
        </p:txBody>
      </p:sp>
      <p:sp>
        <p:nvSpPr>
          <p:cNvPr id="18" name="Text Placeholder 4"/>
          <p:cNvSpPr txBox="1">
            <a:spLocks/>
          </p:cNvSpPr>
          <p:nvPr/>
        </p:nvSpPr>
        <p:spPr>
          <a:xfrm>
            <a:off x="762000" y="2971800"/>
            <a:ext cx="7772400" cy="381000"/>
          </a:xfrm>
          <a:prstGeom prst="rect">
            <a:avLst/>
          </a:prstGeom>
        </p:spPr>
        <p:txBody>
          <a:bodyPr lIns="137160" tIns="91440" rIns="137160" bIns="0" anchor="ctr">
            <a:normAutofit/>
          </a:bodyPr>
          <a:lstStyle>
            <a:lvl1pPr>
              <a:defRPr sz="1151" b="0">
                <a:solidFill>
                  <a:srgbClr val="414042"/>
                </a:solidFill>
                <a:latin typeface="Trebuchet MS" pitchFamily="34" charset="0"/>
              </a:defRPr>
            </a:lvl1pPr>
          </a:lstStyle>
          <a:p>
            <a:pPr fontAlgn="auto">
              <a:spcBef>
                <a:spcPct val="20000"/>
              </a:spcBef>
              <a:spcAft>
                <a:spcPts val="0"/>
              </a:spcAft>
              <a:defRPr/>
            </a:pPr>
            <a:r>
              <a:rPr lang="en-US" dirty="0" smtClean="0"/>
              <a:t>WEDNESDAY, AUGUST 30, 2017</a:t>
            </a:r>
          </a:p>
        </p:txBody>
      </p:sp>
      <p:sp>
        <p:nvSpPr>
          <p:cNvPr id="67596" name="TextBox 11"/>
          <p:cNvSpPr txBox="1">
            <a:spLocks noChangeArrowheads="1"/>
          </p:cNvSpPr>
          <p:nvPr/>
        </p:nvSpPr>
        <p:spPr bwMode="auto">
          <a:xfrm>
            <a:off x="609600" y="41910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en-US" altLang="en-US" sz="1400" dirty="0">
                <a:solidFill>
                  <a:srgbClr val="414042"/>
                </a:solidFill>
                <a:latin typeface="Trebuchet MS" pitchFamily="34" charset="0"/>
                <a:cs typeface="Arial" pitchFamily="34" charset="0"/>
              </a:rPr>
              <a:t>W. Kenneth Davis, Jr., Partner, </a:t>
            </a:r>
            <a:r>
              <a:rPr lang="en-US" altLang="en-US" sz="1400" b="1" dirty="0">
                <a:solidFill>
                  <a:srgbClr val="414042"/>
                </a:solidFill>
                <a:latin typeface="Trebuchet MS" pitchFamily="34" charset="0"/>
                <a:cs typeface="Arial" pitchFamily="34" charset="0"/>
              </a:rPr>
              <a:t>Katten Muchin </a:t>
            </a:r>
            <a:r>
              <a:rPr lang="en-US" altLang="en-US" sz="1400" b="1" dirty="0" smtClean="0">
                <a:solidFill>
                  <a:srgbClr val="414042"/>
                </a:solidFill>
                <a:latin typeface="Trebuchet MS" pitchFamily="34" charset="0"/>
                <a:cs typeface="Arial" pitchFamily="34" charset="0"/>
              </a:rPr>
              <a:t>Rosenman LLP</a:t>
            </a:r>
            <a:r>
              <a:rPr lang="en-US" altLang="en-US" sz="1400" dirty="0" smtClean="0">
                <a:solidFill>
                  <a:srgbClr val="414042"/>
                </a:solidFill>
                <a:latin typeface="Trebuchet MS" pitchFamily="34" charset="0"/>
                <a:cs typeface="Arial" pitchFamily="34" charset="0"/>
              </a:rPr>
              <a:t>, </a:t>
            </a:r>
            <a:r>
              <a:rPr lang="en-US" altLang="en-US" sz="1400" dirty="0">
                <a:solidFill>
                  <a:srgbClr val="414042"/>
                </a:solidFill>
                <a:latin typeface="Trebuchet MS" pitchFamily="34" charset="0"/>
                <a:cs typeface="Arial" pitchFamily="34" charset="0"/>
              </a:rPr>
              <a:t>Chicago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406400" y="1260475"/>
            <a:ext cx="8455025" cy="679450"/>
          </a:xfrm>
        </p:spPr>
        <p:txBody>
          <a:bodyPr/>
          <a:lstStyle/>
          <a:p>
            <a:r>
              <a:rPr lang="en-US" altLang="en-US" smtClean="0"/>
              <a:t>Key Legal Considerations</a:t>
            </a:r>
            <a:br>
              <a:rPr lang="en-US" altLang="en-US" smtClean="0"/>
            </a:br>
            <a:endParaRPr lang="en-US" altLang="en-US" smtClean="0"/>
          </a:p>
        </p:txBody>
      </p:sp>
      <p:sp>
        <p:nvSpPr>
          <p:cNvPr id="76803" name="Content Placeholder 2"/>
          <p:cNvSpPr>
            <a:spLocks noGrp="1"/>
          </p:cNvSpPr>
          <p:nvPr>
            <p:ph idx="1"/>
          </p:nvPr>
        </p:nvSpPr>
        <p:spPr>
          <a:xfrm>
            <a:off x="498475" y="2168525"/>
            <a:ext cx="8418513" cy="4621213"/>
          </a:xfrm>
        </p:spPr>
        <p:txBody>
          <a:bodyPr/>
          <a:lstStyle/>
          <a:p>
            <a:endParaRPr lang="en-US" altLang="en-US" smtClean="0"/>
          </a:p>
        </p:txBody>
      </p:sp>
      <p:sp>
        <p:nvSpPr>
          <p:cNvPr id="7680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7B3C7C9-5BA9-41FE-A0E1-D1153A3FAF82}" type="slidenum">
              <a:rPr lang="en-US" altLang="en-US" sz="1200"/>
              <a:pPr algn="r" eaLnBrk="1" hangingPunct="1"/>
              <a:t>10</a:t>
            </a:fld>
            <a:endParaRPr lang="en-US" altLang="en-US" sz="1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06400" y="1260475"/>
            <a:ext cx="8455025" cy="679450"/>
          </a:xfrm>
        </p:spPr>
        <p:txBody>
          <a:bodyPr/>
          <a:lstStyle/>
          <a:p>
            <a:pPr eaLnBrk="1" hangingPunct="1"/>
            <a:r>
              <a:rPr lang="en-US" altLang="en-US" smtClean="0"/>
              <a:t>Health Care Laws</a:t>
            </a:r>
          </a:p>
        </p:txBody>
      </p:sp>
      <p:sp>
        <p:nvSpPr>
          <p:cNvPr id="77827" name="Rectangle 3"/>
          <p:cNvSpPr>
            <a:spLocks noGrp="1" noChangeArrowheads="1"/>
          </p:cNvSpPr>
          <p:nvPr>
            <p:ph idx="1"/>
          </p:nvPr>
        </p:nvSpPr>
        <p:spPr>
          <a:xfrm>
            <a:off x="498475" y="2168525"/>
            <a:ext cx="8418513" cy="4621213"/>
          </a:xfrm>
        </p:spPr>
        <p:txBody>
          <a:bodyPr/>
          <a:lstStyle/>
          <a:p>
            <a:pPr eaLnBrk="1" hangingPunct="1"/>
            <a:r>
              <a:rPr lang="en-US" altLang="en-US" smtClean="0"/>
              <a:t>Stark Law.</a:t>
            </a:r>
          </a:p>
          <a:p>
            <a:pPr lvl="1" eaLnBrk="1" hangingPunct="1"/>
            <a:r>
              <a:rPr lang="en-US" altLang="en-US" sz="2000" smtClean="0"/>
              <a:t>Don’t ignore Stark Law compliance just because the contract involves a physician specialty that generally doesn’t make “referrals” for designated health services (</a:t>
            </a:r>
            <a:r>
              <a:rPr lang="en-US" altLang="en-US" sz="2000" i="1" smtClean="0"/>
              <a:t>e.g.</a:t>
            </a:r>
            <a:r>
              <a:rPr lang="en-US" altLang="en-US" sz="2000" smtClean="0"/>
              <a:t>, radiology and pathology).</a:t>
            </a:r>
          </a:p>
          <a:p>
            <a:pPr lvl="1" eaLnBrk="1" hangingPunct="1"/>
            <a:r>
              <a:rPr lang="en-US" altLang="en-US" sz="2000" smtClean="0"/>
              <a:t>Fit the contract within a Stark Law exception:</a:t>
            </a:r>
          </a:p>
          <a:p>
            <a:pPr lvl="2" eaLnBrk="1" hangingPunct="1"/>
            <a:r>
              <a:rPr lang="en-US" altLang="en-US" sz="1800" smtClean="0"/>
              <a:t>Probably the exception for personal services arrangements.</a:t>
            </a:r>
          </a:p>
          <a:p>
            <a:pPr lvl="2" eaLnBrk="1" hangingPunct="1"/>
            <a:r>
              <a:rPr lang="en-US" altLang="en-US" sz="1800" smtClean="0"/>
              <a:t>Possibly lease exceptions if space or equipment is leased under the contract.</a:t>
            </a:r>
          </a:p>
          <a:p>
            <a:pPr eaLnBrk="1" hangingPunct="1">
              <a:spcBef>
                <a:spcPts val="1200"/>
              </a:spcBef>
            </a:pPr>
            <a:r>
              <a:rPr lang="en-US" altLang="en-US" smtClean="0"/>
              <a:t>Federal Anti-Kickback Statute.</a:t>
            </a:r>
          </a:p>
          <a:p>
            <a:pPr lvl="1" eaLnBrk="1" hangingPunct="1"/>
            <a:r>
              <a:rPr lang="en-US" altLang="en-US" sz="2000" smtClean="0"/>
              <a:t>Attempt to fit within a safe harbor, but not mandatory.</a:t>
            </a:r>
          </a:p>
        </p:txBody>
      </p:sp>
      <p:sp>
        <p:nvSpPr>
          <p:cNvPr id="7782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6DF2624-7F0E-4F8D-8DA5-0F24636643A9}" type="slidenum">
              <a:rPr lang="en-US" altLang="en-US" sz="1200"/>
              <a:pPr algn="r" eaLnBrk="1" hangingPunct="1"/>
              <a:t>11</a:t>
            </a:fld>
            <a:endParaRPr lang="en-US" altLang="en-US" sz="1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06400" y="1260475"/>
            <a:ext cx="8455025" cy="679450"/>
          </a:xfrm>
        </p:spPr>
        <p:txBody>
          <a:bodyPr/>
          <a:lstStyle/>
          <a:p>
            <a:pPr eaLnBrk="1" hangingPunct="1"/>
            <a:r>
              <a:rPr lang="en-US" altLang="en-US" smtClean="0"/>
              <a:t>Health Care Laws </a:t>
            </a:r>
            <a:r>
              <a:rPr lang="en-US" altLang="en-US" sz="1600" b="0" smtClean="0"/>
              <a:t>(cont'd)</a:t>
            </a:r>
          </a:p>
        </p:txBody>
      </p:sp>
      <p:sp>
        <p:nvSpPr>
          <p:cNvPr id="78851" name="Rectangle 3"/>
          <p:cNvSpPr>
            <a:spLocks noGrp="1" noChangeArrowheads="1"/>
          </p:cNvSpPr>
          <p:nvPr>
            <p:ph idx="1"/>
          </p:nvPr>
        </p:nvSpPr>
        <p:spPr>
          <a:xfrm>
            <a:off x="498475" y="2168525"/>
            <a:ext cx="8418513" cy="4621213"/>
          </a:xfrm>
        </p:spPr>
        <p:txBody>
          <a:bodyPr/>
          <a:lstStyle/>
          <a:p>
            <a:pPr eaLnBrk="1" hangingPunct="1"/>
            <a:r>
              <a:rPr lang="en-US" altLang="en-US" smtClean="0"/>
              <a:t>1989 OIG Management Advisory Report: “Financial Arrangements Between Hospitals and Hospital-Based Physicians” (the “1989 MARs”).</a:t>
            </a:r>
          </a:p>
          <a:p>
            <a:pPr lvl="1" eaLnBrk="1" hangingPunct="1"/>
            <a:r>
              <a:rPr lang="en-US" altLang="en-US" smtClean="0"/>
              <a:t>Can be implicated by a hospital’s efforts to delegate/shift significant responsibilities/functionalities, or costs, to the exclusive physician group without corresponding commercially reasonable fair market value compensation to the group.</a:t>
            </a:r>
          </a:p>
          <a:p>
            <a:pPr lvl="1" eaLnBrk="1" hangingPunct="1"/>
            <a:r>
              <a:rPr lang="en-US" altLang="en-US" smtClean="0"/>
              <a:t>Also, can be implicated in the context of joint ventures between hospitals and exclusive physician groups.</a:t>
            </a:r>
          </a:p>
        </p:txBody>
      </p:sp>
      <p:sp>
        <p:nvSpPr>
          <p:cNvPr id="7885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5F14890D-46BD-4707-868A-03B8B053A655}" type="slidenum">
              <a:rPr lang="en-US" altLang="en-US" sz="1200"/>
              <a:pPr algn="r" eaLnBrk="1" hangingPunct="1"/>
              <a:t>12</a:t>
            </a:fld>
            <a:endParaRPr lang="en-US" altLang="en-US" sz="1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06400" y="1260475"/>
            <a:ext cx="8455025" cy="679450"/>
          </a:xfrm>
        </p:spPr>
        <p:txBody>
          <a:bodyPr/>
          <a:lstStyle/>
          <a:p>
            <a:pPr eaLnBrk="1" hangingPunct="1"/>
            <a:r>
              <a:rPr lang="en-US" altLang="en-US" smtClean="0"/>
              <a:t>Health Care Laws </a:t>
            </a:r>
            <a:r>
              <a:rPr lang="en-US" altLang="en-US" sz="1600" b="0" smtClean="0"/>
              <a:t>(cont'd)</a:t>
            </a:r>
          </a:p>
        </p:txBody>
      </p:sp>
      <p:sp>
        <p:nvSpPr>
          <p:cNvPr id="79875" name="Rectangle 3"/>
          <p:cNvSpPr>
            <a:spLocks noGrp="1" noChangeArrowheads="1"/>
          </p:cNvSpPr>
          <p:nvPr>
            <p:ph idx="1"/>
          </p:nvPr>
        </p:nvSpPr>
        <p:spPr>
          <a:xfrm>
            <a:off x="498475" y="2168525"/>
            <a:ext cx="8418513" cy="4621213"/>
          </a:xfrm>
        </p:spPr>
        <p:txBody>
          <a:bodyPr/>
          <a:lstStyle/>
          <a:p>
            <a:pPr eaLnBrk="1" hangingPunct="1"/>
            <a:r>
              <a:rPr lang="en-US" altLang="en-US" smtClean="0"/>
              <a:t>Analogous state self-referral, anti-kickback and fee-split laws.</a:t>
            </a:r>
          </a:p>
          <a:p>
            <a:pPr eaLnBrk="1" hangingPunct="1"/>
            <a:r>
              <a:rPr lang="en-US" altLang="en-US" smtClean="0"/>
              <a:t>Recent state initiatives.</a:t>
            </a:r>
          </a:p>
          <a:p>
            <a:pPr lvl="1" eaLnBrk="1" hangingPunct="1"/>
            <a:r>
              <a:rPr lang="en-US" altLang="en-US" smtClean="0"/>
              <a:t>Attempts to limit the ability to grant exclusivity.</a:t>
            </a:r>
          </a:p>
          <a:p>
            <a:pPr lvl="1" eaLnBrk="1" hangingPunct="1"/>
            <a:r>
              <a:rPr lang="en-US" altLang="en-US" smtClean="0"/>
              <a:t>Anti-“balance billing” laws.</a:t>
            </a:r>
          </a:p>
          <a:p>
            <a:pPr lvl="1" eaLnBrk="1" hangingPunct="1"/>
            <a:r>
              <a:rPr lang="en-US" altLang="en-US" smtClean="0"/>
              <a:t>“Surprise billing” laws.</a:t>
            </a:r>
          </a:p>
        </p:txBody>
      </p:sp>
      <p:sp>
        <p:nvSpPr>
          <p:cNvPr id="7987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2566587-462C-45AC-B7AC-A0836AF82B38}" type="slidenum">
              <a:rPr lang="en-US" altLang="en-US" sz="1200"/>
              <a:pPr algn="r" eaLnBrk="1" hangingPunct="1"/>
              <a:t>13</a:t>
            </a:fld>
            <a:endParaRPr lang="en-US" altLang="en-US" sz="12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06400" y="1260475"/>
            <a:ext cx="8455025" cy="679450"/>
          </a:xfrm>
        </p:spPr>
        <p:txBody>
          <a:bodyPr/>
          <a:lstStyle/>
          <a:p>
            <a:pPr eaLnBrk="1" hangingPunct="1"/>
            <a:r>
              <a:rPr lang="en-US" altLang="en-US" smtClean="0"/>
              <a:t>Health Care Laws </a:t>
            </a:r>
            <a:r>
              <a:rPr lang="en-US" altLang="en-US" sz="1600" b="0" smtClean="0"/>
              <a:t>(cont'd)</a:t>
            </a:r>
          </a:p>
        </p:txBody>
      </p:sp>
      <p:sp>
        <p:nvSpPr>
          <p:cNvPr id="80899" name="Rectangle 3"/>
          <p:cNvSpPr>
            <a:spLocks noGrp="1" noChangeArrowheads="1"/>
          </p:cNvSpPr>
          <p:nvPr>
            <p:ph idx="1"/>
          </p:nvPr>
        </p:nvSpPr>
        <p:spPr>
          <a:xfrm>
            <a:off x="498475" y="2168525"/>
            <a:ext cx="8418513" cy="4621213"/>
          </a:xfrm>
        </p:spPr>
        <p:txBody>
          <a:bodyPr/>
          <a:lstStyle/>
          <a:p>
            <a:pPr eaLnBrk="1" hangingPunct="1"/>
            <a:r>
              <a:rPr lang="en-US" altLang="en-US" smtClean="0"/>
              <a:t>HIPAA.</a:t>
            </a:r>
          </a:p>
          <a:p>
            <a:pPr lvl="1" eaLnBrk="1" hangingPunct="1"/>
            <a:r>
              <a:rPr lang="en-US" altLang="en-US" smtClean="0"/>
              <a:t>A business associate agreement might not be required.</a:t>
            </a:r>
          </a:p>
          <a:p>
            <a:pPr lvl="1" eaLnBrk="1" hangingPunct="1"/>
            <a:r>
              <a:rPr lang="en-US" altLang="en-US" smtClean="0"/>
              <a:t>However, if the physician group is providing any sorts of management and/or other administrative functionalities or infrastructure under the exclusive contract, then a business associate agreement probably is required.</a:t>
            </a:r>
          </a:p>
        </p:txBody>
      </p:sp>
      <p:sp>
        <p:nvSpPr>
          <p:cNvPr id="8090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BAE13A33-930F-4A47-B4BE-C7B7D2B91E0A}" type="slidenum">
              <a:rPr lang="en-US" altLang="en-US" sz="1200"/>
              <a:pPr algn="r" eaLnBrk="1" hangingPunct="1"/>
              <a:t>14</a:t>
            </a:fld>
            <a:endParaRPr lang="en-US" altLang="en-US" sz="1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06400" y="1260475"/>
            <a:ext cx="8455025" cy="679450"/>
          </a:xfrm>
        </p:spPr>
        <p:txBody>
          <a:bodyPr/>
          <a:lstStyle/>
          <a:p>
            <a:pPr eaLnBrk="1" hangingPunct="1"/>
            <a:r>
              <a:rPr lang="en-US" altLang="en-US" smtClean="0"/>
              <a:t>Tax-Exemption Rules</a:t>
            </a:r>
          </a:p>
        </p:txBody>
      </p:sp>
      <p:sp>
        <p:nvSpPr>
          <p:cNvPr id="81923" name="Rectangle 3"/>
          <p:cNvSpPr>
            <a:spLocks noGrp="1" noChangeArrowheads="1"/>
          </p:cNvSpPr>
          <p:nvPr>
            <p:ph idx="1"/>
          </p:nvPr>
        </p:nvSpPr>
        <p:spPr>
          <a:xfrm>
            <a:off x="498475" y="2168525"/>
            <a:ext cx="8418513" cy="4621213"/>
          </a:xfrm>
        </p:spPr>
        <p:txBody>
          <a:bodyPr/>
          <a:lstStyle/>
          <a:p>
            <a:pPr eaLnBrk="1" hangingPunct="1">
              <a:spcAft>
                <a:spcPts val="400"/>
              </a:spcAft>
            </a:pPr>
            <a:r>
              <a:rPr lang="en-US" altLang="en-US" sz="2200" smtClean="0"/>
              <a:t>Private use and private benefit, and the heightened scrutiny from:</a:t>
            </a:r>
          </a:p>
          <a:p>
            <a:pPr lvl="1" eaLnBrk="1" hangingPunct="1">
              <a:spcAft>
                <a:spcPts val="400"/>
              </a:spcAft>
            </a:pPr>
            <a:r>
              <a:rPr lang="en-US" altLang="en-US" sz="1600" smtClean="0"/>
              <a:t>Congress and the IRS.</a:t>
            </a:r>
          </a:p>
          <a:p>
            <a:pPr lvl="1" eaLnBrk="1" hangingPunct="1">
              <a:spcAft>
                <a:spcPts val="400"/>
              </a:spcAft>
            </a:pPr>
            <a:r>
              <a:rPr lang="en-US" altLang="en-US" sz="1600" smtClean="0"/>
              <a:t>State legislatures and Attorneys General.</a:t>
            </a:r>
          </a:p>
          <a:p>
            <a:pPr lvl="1" eaLnBrk="1" hangingPunct="1"/>
            <a:r>
              <a:rPr lang="en-US" altLang="en-US" sz="1600" smtClean="0"/>
              <a:t>The (former) tobacco litigation tort bar and other plaintiffs’ lawyers.</a:t>
            </a:r>
          </a:p>
          <a:p>
            <a:pPr eaLnBrk="1" hangingPunct="1"/>
            <a:r>
              <a:rPr lang="en-US" altLang="en-US" sz="2200" smtClean="0"/>
              <a:t>Excess benefit sanctions.</a:t>
            </a:r>
            <a:endParaRPr lang="en-US" altLang="en-US" sz="1600" smtClean="0"/>
          </a:p>
          <a:p>
            <a:pPr lvl="1" eaLnBrk="1" hangingPunct="1"/>
            <a:r>
              <a:rPr lang="en-US" altLang="en-US" sz="1600" smtClean="0"/>
              <a:t>Context</a:t>
            </a:r>
          </a:p>
          <a:p>
            <a:pPr lvl="1" eaLnBrk="1" hangingPunct="1"/>
            <a:r>
              <a:rPr lang="en-US" altLang="en-US" sz="1600" smtClean="0"/>
              <a:t>The tax-exempt entity really drives the handling of any discovered excess benefits.</a:t>
            </a:r>
          </a:p>
        </p:txBody>
      </p:sp>
      <p:sp>
        <p:nvSpPr>
          <p:cNvPr id="8192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06F6175-176D-45B9-B1B7-E0E857ACBB82}" type="slidenum">
              <a:rPr lang="en-US" altLang="en-US" sz="1200"/>
              <a:pPr algn="r" eaLnBrk="1" hangingPunct="1"/>
              <a:t>15</a:t>
            </a:fld>
            <a:endParaRPr lang="en-US" altLang="en-US" sz="12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06400" y="1260475"/>
            <a:ext cx="8455025" cy="679450"/>
          </a:xfrm>
        </p:spPr>
        <p:txBody>
          <a:bodyPr/>
          <a:lstStyle/>
          <a:p>
            <a:pPr eaLnBrk="1" hangingPunct="1"/>
            <a:r>
              <a:rPr lang="en-US" altLang="en-US" smtClean="0"/>
              <a:t>Tax-Exemption Rules </a:t>
            </a:r>
            <a:r>
              <a:rPr lang="en-US" altLang="en-US" sz="1600" b="0" smtClean="0"/>
              <a:t>(cont'd)</a:t>
            </a:r>
            <a:endParaRPr lang="en-US" altLang="en-US" sz="1600" smtClean="0"/>
          </a:p>
        </p:txBody>
      </p:sp>
      <p:sp>
        <p:nvSpPr>
          <p:cNvPr id="82947" name="Rectangle 3"/>
          <p:cNvSpPr>
            <a:spLocks noGrp="1" noChangeArrowheads="1"/>
          </p:cNvSpPr>
          <p:nvPr>
            <p:ph idx="1"/>
          </p:nvPr>
        </p:nvSpPr>
        <p:spPr>
          <a:xfrm>
            <a:off x="498475" y="2168525"/>
            <a:ext cx="8418513" cy="4621213"/>
          </a:xfrm>
        </p:spPr>
        <p:txBody>
          <a:bodyPr/>
          <a:lstStyle/>
          <a:p>
            <a:pPr eaLnBrk="1" hangingPunct="1"/>
            <a:r>
              <a:rPr lang="en-US" altLang="en-US" sz="2200" smtClean="0"/>
              <a:t>IRS Rev. Proc. 97-13.</a:t>
            </a:r>
          </a:p>
          <a:p>
            <a:pPr eaLnBrk="1" hangingPunct="1"/>
            <a:r>
              <a:rPr lang="en-US" altLang="en-US" sz="2200" i="1" u="sng" smtClean="0"/>
              <a:t>HOWEVER</a:t>
            </a:r>
            <a:r>
              <a:rPr lang="en-US" altLang="en-US" sz="2200" smtClean="0"/>
              <a:t>, see IRS Notice 2014-67.</a:t>
            </a:r>
          </a:p>
          <a:p>
            <a:pPr lvl="1" eaLnBrk="1" hangingPunct="1"/>
            <a:r>
              <a:rPr lang="en-US" altLang="en-US" sz="1600" smtClean="0"/>
              <a:t>Five years probably became OK.</a:t>
            </a:r>
          </a:p>
          <a:p>
            <a:pPr eaLnBrk="1" hangingPunct="1"/>
            <a:r>
              <a:rPr lang="en-US" altLang="en-US" sz="2200" i="1" u="sng" smtClean="0"/>
              <a:t>AND</a:t>
            </a:r>
            <a:r>
              <a:rPr lang="en-US" altLang="en-US" sz="2200" smtClean="0"/>
              <a:t>, now see Rev. Proc. 2017-13.</a:t>
            </a:r>
          </a:p>
          <a:p>
            <a:pPr lvl="1" eaLnBrk="1" hangingPunct="1"/>
            <a:r>
              <a:rPr lang="en-US" altLang="en-US" sz="1600" smtClean="0"/>
              <a:t>Query whether 30 years is now theoretically possible.</a:t>
            </a:r>
            <a:endParaRPr lang="en-US" altLang="en-US" smtClean="0"/>
          </a:p>
          <a:p>
            <a:pPr eaLnBrk="1" hangingPunct="1"/>
            <a:r>
              <a:rPr lang="en-US" altLang="en-US" sz="2200" smtClean="0"/>
              <a:t>Isn’t it just a business issue now?</a:t>
            </a:r>
            <a:endParaRPr lang="en-US" altLang="en-US" sz="1600" smtClean="0"/>
          </a:p>
          <a:p>
            <a:pPr lvl="1" eaLnBrk="1" hangingPunct="1"/>
            <a:r>
              <a:rPr lang="en-US" altLang="en-US" sz="1600" smtClean="0"/>
              <a:t>Handle the exclusive contract just like any other longer term agreement?</a:t>
            </a:r>
          </a:p>
        </p:txBody>
      </p:sp>
      <p:sp>
        <p:nvSpPr>
          <p:cNvPr id="8294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9131510F-D362-48E8-BCD5-8CAE814016B2}" type="slidenum">
              <a:rPr lang="en-US" altLang="en-US" sz="1200"/>
              <a:pPr algn="r" eaLnBrk="1" hangingPunct="1"/>
              <a:t>16</a:t>
            </a:fld>
            <a:endParaRPr lang="en-US" altLang="en-US" sz="12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406400" y="1260475"/>
            <a:ext cx="8455025" cy="679450"/>
          </a:xfrm>
        </p:spPr>
        <p:txBody>
          <a:bodyPr/>
          <a:lstStyle/>
          <a:p>
            <a:r>
              <a:rPr lang="en-US" altLang="en-US" smtClean="0"/>
              <a:t>Basic Provisions of Exclusive Contracts</a:t>
            </a:r>
          </a:p>
        </p:txBody>
      </p:sp>
      <p:sp>
        <p:nvSpPr>
          <p:cNvPr id="83971" name="Content Placeholder 2"/>
          <p:cNvSpPr>
            <a:spLocks noGrp="1"/>
          </p:cNvSpPr>
          <p:nvPr>
            <p:ph idx="1"/>
          </p:nvPr>
        </p:nvSpPr>
        <p:spPr>
          <a:xfrm>
            <a:off x="498475" y="2168525"/>
            <a:ext cx="8418513" cy="4621213"/>
          </a:xfrm>
        </p:spPr>
        <p:txBody>
          <a:bodyPr/>
          <a:lstStyle/>
          <a:p>
            <a:endParaRPr lang="en-US" altLang="en-US" smtClean="0"/>
          </a:p>
        </p:txBody>
      </p:sp>
      <p:sp>
        <p:nvSpPr>
          <p:cNvPr id="8397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4BEED37-C7C5-487E-B487-474F61CE7B56}" type="slidenum">
              <a:rPr lang="en-US" altLang="en-US" sz="1200"/>
              <a:pPr algn="r" eaLnBrk="1" hangingPunct="1"/>
              <a:t>17</a:t>
            </a:fld>
            <a:endParaRPr lang="en-US" altLang="en-US" sz="1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06400" y="1260475"/>
            <a:ext cx="8455025" cy="679450"/>
          </a:xfrm>
        </p:spPr>
        <p:txBody>
          <a:bodyPr/>
          <a:lstStyle/>
          <a:p>
            <a:pPr eaLnBrk="1" hangingPunct="1"/>
            <a:r>
              <a:rPr lang="en-US" altLang="en-US" smtClean="0"/>
              <a:t>Exclusivity</a:t>
            </a:r>
          </a:p>
        </p:txBody>
      </p:sp>
      <p:sp>
        <p:nvSpPr>
          <p:cNvPr id="84995" name="Rectangle 3"/>
          <p:cNvSpPr>
            <a:spLocks noGrp="1" noChangeArrowheads="1"/>
          </p:cNvSpPr>
          <p:nvPr>
            <p:ph idx="1"/>
          </p:nvPr>
        </p:nvSpPr>
        <p:spPr>
          <a:xfrm>
            <a:off x="498475" y="2168525"/>
            <a:ext cx="8418513" cy="4621213"/>
          </a:xfrm>
        </p:spPr>
        <p:txBody>
          <a:bodyPr/>
          <a:lstStyle/>
          <a:p>
            <a:pPr eaLnBrk="1" hangingPunct="1"/>
            <a:r>
              <a:rPr lang="en-US" altLang="en-US" sz="2200" smtClean="0"/>
              <a:t>The contract should contain an affirmative grant of exclusivity.</a:t>
            </a:r>
          </a:p>
          <a:p>
            <a:pPr lvl="1" eaLnBrk="1" hangingPunct="1"/>
            <a:r>
              <a:rPr lang="en-US" altLang="en-US" sz="2000" smtClean="0"/>
              <a:t>Need to make sure the grant is consistent with the medical staff bylaws, rules and regulations.</a:t>
            </a:r>
          </a:p>
          <a:p>
            <a:pPr eaLnBrk="1" hangingPunct="1">
              <a:spcBef>
                <a:spcPts val="1200"/>
              </a:spcBef>
            </a:pPr>
            <a:r>
              <a:rPr lang="en-US" altLang="en-US" sz="2200" smtClean="0"/>
              <a:t>The breadth of exclusivity will depend upon the extent to which the hospital and the physician group want to “partner” for services.</a:t>
            </a:r>
          </a:p>
          <a:p>
            <a:pPr lvl="1" eaLnBrk="1" hangingPunct="1">
              <a:spcBef>
                <a:spcPts val="1200"/>
              </a:spcBef>
            </a:pPr>
            <a:r>
              <a:rPr lang="en-US" altLang="en-US" sz="2000" smtClean="0"/>
              <a:t>But also remember the commitments the hospital will be asking for and the physician group will be making under the contract.</a:t>
            </a:r>
          </a:p>
          <a:p>
            <a:pPr eaLnBrk="1" hangingPunct="1">
              <a:spcBef>
                <a:spcPts val="1200"/>
              </a:spcBef>
            </a:pPr>
            <a:r>
              <a:rPr lang="en-US" altLang="en-US" sz="2200" smtClean="0"/>
              <a:t>The extent of the exclusivity should be clearly defined.</a:t>
            </a:r>
          </a:p>
          <a:p>
            <a:pPr lvl="1" eaLnBrk="1" hangingPunct="1"/>
            <a:r>
              <a:rPr lang="en-US" altLang="en-US" sz="2000" smtClean="0"/>
              <a:t>Ideally specify by CPT codes or categories of services/procedures.</a:t>
            </a:r>
          </a:p>
        </p:txBody>
      </p:sp>
      <p:sp>
        <p:nvSpPr>
          <p:cNvPr id="8499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14D35E57-E5A3-41EC-9ACA-50FBDEEA6E63}" type="slidenum">
              <a:rPr lang="en-US" altLang="en-US" sz="1200"/>
              <a:pPr algn="r" eaLnBrk="1" hangingPunct="1"/>
              <a:t>18</a:t>
            </a:fld>
            <a:endParaRPr lang="en-US" altLang="en-US" sz="12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06400" y="1260475"/>
            <a:ext cx="8455025" cy="679450"/>
          </a:xfrm>
        </p:spPr>
        <p:txBody>
          <a:bodyPr/>
          <a:lstStyle/>
          <a:p>
            <a:pPr eaLnBrk="1" hangingPunct="1"/>
            <a:r>
              <a:rPr lang="en-US" altLang="en-US" smtClean="0"/>
              <a:t>Exclusivity </a:t>
            </a:r>
            <a:r>
              <a:rPr lang="en-US" altLang="en-US" sz="1600" b="0" smtClean="0"/>
              <a:t>(cont'd)</a:t>
            </a:r>
          </a:p>
        </p:txBody>
      </p:sp>
      <p:sp>
        <p:nvSpPr>
          <p:cNvPr id="86019" name="Rectangle 3"/>
          <p:cNvSpPr>
            <a:spLocks noGrp="1" noChangeArrowheads="1"/>
          </p:cNvSpPr>
          <p:nvPr>
            <p:ph idx="1"/>
          </p:nvPr>
        </p:nvSpPr>
        <p:spPr>
          <a:xfrm>
            <a:off x="498475" y="2168525"/>
            <a:ext cx="8418513" cy="4621213"/>
          </a:xfrm>
        </p:spPr>
        <p:txBody>
          <a:bodyPr/>
          <a:lstStyle/>
          <a:p>
            <a:pPr eaLnBrk="1" hangingPunct="1"/>
            <a:r>
              <a:rPr lang="en-US" altLang="en-US" smtClean="0"/>
              <a:t>Need a process for addressing exclusivity involving new technologies or new uses of existing technologies.</a:t>
            </a:r>
          </a:p>
          <a:p>
            <a:pPr lvl="1" eaLnBrk="1" hangingPunct="1"/>
            <a:r>
              <a:rPr lang="en-US" altLang="en-US" smtClean="0"/>
              <a:t>Should the contract default to the physician group that has the exclusive?</a:t>
            </a:r>
          </a:p>
          <a:p>
            <a:pPr eaLnBrk="1" hangingPunct="1"/>
            <a:r>
              <a:rPr lang="en-US" altLang="en-US" smtClean="0"/>
              <a:t>Any “carve-outs” or exceptions to the exclusivity should be clearly defined, and should not become “the exception that swallowed the rule.”</a:t>
            </a:r>
          </a:p>
        </p:txBody>
      </p:sp>
      <p:sp>
        <p:nvSpPr>
          <p:cNvPr id="8602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1A3F7B91-3BFB-4B8B-B0E9-DCE482649769}" type="slidenum">
              <a:rPr lang="en-US" altLang="en-US" sz="1200"/>
              <a:pPr algn="r" eaLnBrk="1" hangingPunct="1"/>
              <a:t>19</a:t>
            </a:fld>
            <a:endParaRPr lang="en-US" altLang="en-US" sz="1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685800" y="987425"/>
            <a:ext cx="7772400" cy="457200"/>
          </a:xfrm>
        </p:spPr>
        <p:txBody>
          <a:bodyPr/>
          <a:lstStyle/>
          <a:p>
            <a:r>
              <a:rPr lang="en-US" altLang="en-US" smtClean="0">
                <a:solidFill>
                  <a:srgbClr val="414042"/>
                </a:solidFill>
              </a:rPr>
              <a:t>Tips for Optimal Quality</a:t>
            </a:r>
          </a:p>
        </p:txBody>
      </p:sp>
      <p:sp>
        <p:nvSpPr>
          <p:cNvPr id="68611" name="Content Placeholder 2"/>
          <p:cNvSpPr>
            <a:spLocks noGrp="1"/>
          </p:cNvSpPr>
          <p:nvPr>
            <p:ph idx="1"/>
          </p:nvPr>
        </p:nvSpPr>
        <p:spPr>
          <a:xfrm>
            <a:off x="685800" y="1676400"/>
            <a:ext cx="7772400" cy="3959225"/>
          </a:xfrm>
        </p:spPr>
        <p:txBody>
          <a:bodyPr/>
          <a:lstStyle/>
          <a:p>
            <a:pPr eaLnBrk="1" hangingPunct="1">
              <a:lnSpc>
                <a:spcPct val="114000"/>
              </a:lnSpc>
              <a:spcBef>
                <a:spcPct val="0"/>
              </a:spcBef>
            </a:pPr>
            <a:r>
              <a:rPr lang="en-US" altLang="en-US" sz="1600" i="1" u="sng" smtClean="0"/>
              <a:t>Sound Quality</a:t>
            </a:r>
          </a:p>
          <a:p>
            <a:pPr eaLnBrk="1" hangingPunct="1">
              <a:lnSpc>
                <a:spcPct val="114000"/>
              </a:lnSpc>
              <a:spcBef>
                <a:spcPct val="0"/>
              </a:spcBef>
            </a:pPr>
            <a:r>
              <a:rPr lang="en-US" altLang="en-US" sz="1600" smtClean="0"/>
              <a:t>If you are listening via your computer speakers, please note that the quality </a:t>
            </a:r>
            <a:br>
              <a:rPr lang="en-US" altLang="en-US" sz="1600" smtClean="0"/>
            </a:br>
            <a:r>
              <a:rPr lang="en-US" altLang="en-US" sz="1600" smtClean="0"/>
              <a:t>of your sound will vary depending on the speed and quality of your internet connection.</a:t>
            </a:r>
          </a:p>
          <a:p>
            <a:pPr eaLnBrk="1" hangingPunct="1">
              <a:lnSpc>
                <a:spcPct val="114000"/>
              </a:lnSpc>
              <a:spcBef>
                <a:spcPct val="0"/>
              </a:spcBef>
            </a:pPr>
            <a:endParaRPr lang="en-US" altLang="en-US" sz="1600" smtClean="0"/>
          </a:p>
          <a:p>
            <a:pPr eaLnBrk="1" hangingPunct="1">
              <a:lnSpc>
                <a:spcPct val="114000"/>
              </a:lnSpc>
              <a:spcBef>
                <a:spcPct val="0"/>
              </a:spcBef>
            </a:pPr>
            <a:r>
              <a:rPr lang="en-US" altLang="en-US" sz="1600" smtClean="0"/>
              <a:t>If the sound quality is not satisfactory, you may listen via the phone: dial </a:t>
            </a:r>
            <a:br>
              <a:rPr lang="en-US" altLang="en-US" sz="1600" smtClean="0"/>
            </a:br>
            <a:r>
              <a:rPr lang="en-US" altLang="en-US" sz="1600" b="1" smtClean="0"/>
              <a:t>1-866-819-0113 </a:t>
            </a:r>
            <a:r>
              <a:rPr lang="en-US" altLang="en-US" sz="1600" smtClean="0"/>
              <a:t>and enter your PIN when prompted. Otherwise, please </a:t>
            </a:r>
            <a:br>
              <a:rPr lang="en-US" altLang="en-US" sz="1600" smtClean="0"/>
            </a:br>
            <a:r>
              <a:rPr lang="en-US" altLang="en-US" sz="1600" b="1" smtClean="0"/>
              <a:t>send us a chat</a:t>
            </a:r>
            <a:r>
              <a:rPr lang="en-US" altLang="en-US" sz="1600" smtClean="0"/>
              <a:t> or e-mail </a:t>
            </a:r>
            <a:r>
              <a:rPr lang="en-US" altLang="en-US" sz="1600" b="1" u="sng" smtClean="0"/>
              <a:t>sound@straffordpub.com</a:t>
            </a:r>
            <a:r>
              <a:rPr lang="en-US" altLang="en-US" sz="1600" smtClean="0"/>
              <a:t> immediately so we can address the problem.</a:t>
            </a:r>
          </a:p>
          <a:p>
            <a:pPr eaLnBrk="1" hangingPunct="1">
              <a:lnSpc>
                <a:spcPct val="114000"/>
              </a:lnSpc>
              <a:spcBef>
                <a:spcPct val="0"/>
              </a:spcBef>
            </a:pPr>
            <a:endParaRPr lang="en-US" altLang="en-US" sz="1600" smtClean="0"/>
          </a:p>
          <a:p>
            <a:pPr eaLnBrk="1" hangingPunct="1">
              <a:lnSpc>
                <a:spcPct val="114000"/>
              </a:lnSpc>
              <a:spcBef>
                <a:spcPct val="0"/>
              </a:spcBef>
            </a:pPr>
            <a:r>
              <a:rPr lang="en-US" altLang="en-US" sz="1600" smtClean="0"/>
              <a:t>If you dialed in and have any difficulties during the call, press *0 for assistance.</a:t>
            </a:r>
          </a:p>
          <a:p>
            <a:pPr eaLnBrk="1" hangingPunct="1">
              <a:lnSpc>
                <a:spcPct val="114000"/>
              </a:lnSpc>
              <a:spcBef>
                <a:spcPct val="0"/>
              </a:spcBef>
            </a:pPr>
            <a:endParaRPr lang="en-US" altLang="en-US" sz="1600" smtClean="0"/>
          </a:p>
          <a:p>
            <a:pPr eaLnBrk="1" hangingPunct="1">
              <a:lnSpc>
                <a:spcPct val="114000"/>
              </a:lnSpc>
              <a:spcBef>
                <a:spcPct val="0"/>
              </a:spcBef>
            </a:pPr>
            <a:r>
              <a:rPr lang="en-US" altLang="en-US" sz="1600" i="1" u="sng" smtClean="0"/>
              <a:t>Viewing Quality</a:t>
            </a:r>
          </a:p>
          <a:p>
            <a:pPr eaLnBrk="1" hangingPunct="1">
              <a:spcBef>
                <a:spcPct val="0"/>
              </a:spcBef>
            </a:pPr>
            <a:r>
              <a:rPr lang="en-US" altLang="en-US" sz="1600" smtClean="0"/>
              <a:t>To maximize your screen, press the F11 key on your keyboard. To exit full screen, </a:t>
            </a:r>
            <a:br>
              <a:rPr lang="en-US" altLang="en-US" sz="1600" smtClean="0"/>
            </a:br>
            <a:r>
              <a:rPr lang="en-US" altLang="en-US" sz="1600" smtClean="0"/>
              <a:t>press the F11 key again.</a:t>
            </a:r>
          </a:p>
          <a:p>
            <a:endParaRPr lang="en-US" altLang="en-US" sz="1600" smtClean="0"/>
          </a:p>
          <a:p>
            <a:endParaRPr lang="en-US" altLang="en-US" sz="1600" smtClean="0"/>
          </a:p>
        </p:txBody>
      </p:sp>
      <p:sp>
        <p:nvSpPr>
          <p:cNvPr id="4" name="Title 1"/>
          <p:cNvSpPr txBox="1">
            <a:spLocks/>
          </p:cNvSpPr>
          <p:nvPr/>
        </p:nvSpPr>
        <p:spPr>
          <a:xfrm>
            <a:off x="4343400" y="1096963"/>
            <a:ext cx="3932238" cy="304800"/>
          </a:xfrm>
          <a:prstGeom prst="rect">
            <a:avLst/>
          </a:prstGeom>
          <a:effectLst/>
        </p:spPr>
        <p:txBody>
          <a:bodyPr bIns="36576" anchor="ctr">
            <a:normAutofit/>
          </a:bodyPr>
          <a:lstStyle/>
          <a:p>
            <a:pPr algn="r" fontAlgn="auto">
              <a:spcAft>
                <a:spcPts val="0"/>
              </a:spcAft>
              <a:defRPr/>
            </a:pPr>
            <a:r>
              <a:rPr lang="en-US" sz="1000" dirty="0">
                <a:solidFill>
                  <a:srgbClr val="004B8D"/>
                </a:solidFill>
                <a:ea typeface="+mj-ea"/>
                <a:cs typeface="Arial" pitchFamily="34" charset="0"/>
              </a:rPr>
              <a:t>FOR LIVE EVENT ONLY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06400" y="1260475"/>
            <a:ext cx="8455025" cy="679450"/>
          </a:xfrm>
        </p:spPr>
        <p:txBody>
          <a:bodyPr/>
          <a:lstStyle/>
          <a:p>
            <a:pPr eaLnBrk="1" hangingPunct="1"/>
            <a:r>
              <a:rPr lang="en-US" altLang="en-US" smtClean="0"/>
              <a:t>Exclusivity </a:t>
            </a:r>
            <a:r>
              <a:rPr lang="en-US" altLang="en-US" sz="1600" b="0" smtClean="0"/>
              <a:t>(cont'd)</a:t>
            </a:r>
          </a:p>
        </p:txBody>
      </p:sp>
      <p:sp>
        <p:nvSpPr>
          <p:cNvPr id="87043" name="Rectangle 3"/>
          <p:cNvSpPr>
            <a:spLocks noGrp="1" noChangeArrowheads="1"/>
          </p:cNvSpPr>
          <p:nvPr>
            <p:ph idx="1"/>
          </p:nvPr>
        </p:nvSpPr>
        <p:spPr>
          <a:xfrm>
            <a:off x="498475" y="2168525"/>
            <a:ext cx="8418513" cy="4621213"/>
          </a:xfrm>
        </p:spPr>
        <p:txBody>
          <a:bodyPr/>
          <a:lstStyle/>
          <a:p>
            <a:pPr eaLnBrk="1" hangingPunct="1"/>
            <a:r>
              <a:rPr lang="en-US" altLang="en-US" u="sng" smtClean="0"/>
              <a:t>Hot button issues</a:t>
            </a:r>
            <a:r>
              <a:rPr lang="en-US" altLang="en-US" smtClean="0"/>
              <a:t>:</a:t>
            </a:r>
          </a:p>
          <a:p>
            <a:pPr lvl="1" eaLnBrk="1" hangingPunct="1"/>
            <a:r>
              <a:rPr lang="en-US" altLang="en-US" smtClean="0"/>
              <a:t>A process for modifying the exclusivity if the ultimate discretion is left in the hands of only one party (</a:t>
            </a:r>
            <a:r>
              <a:rPr lang="en-US" altLang="en-US" i="1" smtClean="0"/>
              <a:t>i.e.</a:t>
            </a:r>
            <a:r>
              <a:rPr lang="en-US" altLang="en-US" smtClean="0"/>
              <a:t>, the hospital or the physician group).</a:t>
            </a:r>
          </a:p>
          <a:p>
            <a:pPr lvl="1" eaLnBrk="1" hangingPunct="1"/>
            <a:r>
              <a:rPr lang="en-US" altLang="en-US" smtClean="0"/>
              <a:t>Exclusivity that isn’t very exclusive.</a:t>
            </a:r>
          </a:p>
          <a:p>
            <a:pPr lvl="2" eaLnBrk="1" hangingPunct="1">
              <a:spcBef>
                <a:spcPts val="600"/>
              </a:spcBef>
            </a:pPr>
            <a:r>
              <a:rPr lang="en-US" altLang="en-US" smtClean="0"/>
              <a:t>Remember the </a:t>
            </a:r>
            <a:r>
              <a:rPr lang="en-US" altLang="en-US" i="1" smtClean="0"/>
              <a:t>quid pro quo </a:t>
            </a:r>
            <a:r>
              <a:rPr lang="en-US" altLang="en-US" smtClean="0"/>
              <a:t>for exclusivity.</a:t>
            </a:r>
          </a:p>
          <a:p>
            <a:pPr lvl="1" eaLnBrk="1" hangingPunct="1"/>
            <a:r>
              <a:rPr lang="en-US" altLang="en-US" smtClean="0"/>
              <a:t>Carve-outs based on </a:t>
            </a:r>
            <a:r>
              <a:rPr lang="en-US" altLang="en-US" i="1" smtClean="0"/>
              <a:t>who</a:t>
            </a:r>
            <a:r>
              <a:rPr lang="en-US" altLang="en-US" smtClean="0"/>
              <a:t> reads the procedure versus </a:t>
            </a:r>
            <a:r>
              <a:rPr lang="en-US" altLang="en-US" i="1" smtClean="0"/>
              <a:t>what</a:t>
            </a:r>
            <a:r>
              <a:rPr lang="en-US" altLang="en-US" smtClean="0"/>
              <a:t> procedure is performed.</a:t>
            </a:r>
          </a:p>
        </p:txBody>
      </p:sp>
      <p:sp>
        <p:nvSpPr>
          <p:cNvPr id="8704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4D20661-2C8F-40B7-BADC-10675E333BD6}" type="slidenum">
              <a:rPr lang="en-US" altLang="en-US" sz="1200"/>
              <a:pPr algn="r" eaLnBrk="1" hangingPunct="1"/>
              <a:t>20</a:t>
            </a:fld>
            <a:endParaRPr lang="en-US" altLang="en-US" sz="12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06400" y="1260475"/>
            <a:ext cx="8455025" cy="679450"/>
          </a:xfrm>
        </p:spPr>
        <p:txBody>
          <a:bodyPr/>
          <a:lstStyle/>
          <a:p>
            <a:pPr eaLnBrk="1" hangingPunct="1"/>
            <a:r>
              <a:rPr lang="en-US" altLang="en-US" smtClean="0"/>
              <a:t>Physician Group</a:t>
            </a:r>
            <a:br>
              <a:rPr lang="en-US" altLang="en-US" smtClean="0"/>
            </a:br>
            <a:r>
              <a:rPr lang="en-US" altLang="en-US" smtClean="0"/>
              <a:t>Coverage and Services</a:t>
            </a:r>
          </a:p>
        </p:txBody>
      </p:sp>
      <p:sp>
        <p:nvSpPr>
          <p:cNvPr id="88067" name="Rectangle 3"/>
          <p:cNvSpPr>
            <a:spLocks noGrp="1" noChangeArrowheads="1"/>
          </p:cNvSpPr>
          <p:nvPr>
            <p:ph idx="1"/>
          </p:nvPr>
        </p:nvSpPr>
        <p:spPr>
          <a:xfrm>
            <a:off x="498475" y="2168525"/>
            <a:ext cx="8418513" cy="4621213"/>
          </a:xfrm>
        </p:spPr>
        <p:txBody>
          <a:bodyPr/>
          <a:lstStyle/>
          <a:p>
            <a:pPr eaLnBrk="1" hangingPunct="1"/>
            <a:r>
              <a:rPr lang="en-US" altLang="en-US" smtClean="0"/>
              <a:t>The contract should clearly articulate the coverage and professional service obligations of the physician group.</a:t>
            </a:r>
          </a:p>
          <a:p>
            <a:pPr eaLnBrk="1" hangingPunct="1"/>
            <a:r>
              <a:rPr lang="en-US" altLang="en-US" smtClean="0"/>
              <a:t>On the other hand, the parties shouldn’t try to build too much into the exclusive contract.</a:t>
            </a:r>
          </a:p>
          <a:p>
            <a:pPr lvl="1" eaLnBrk="1" hangingPunct="1"/>
            <a:r>
              <a:rPr lang="en-US" altLang="en-US" sz="2000" smtClean="0"/>
              <a:t>As an example, the hospital may be developing some type of center of excellence, and may want the exclusive physician group to participate, including playing some type of management or other administrative role.</a:t>
            </a:r>
          </a:p>
          <a:p>
            <a:pPr lvl="1" eaLnBrk="1" hangingPunct="1"/>
            <a:r>
              <a:rPr lang="en-US" altLang="en-US" sz="2000" smtClean="0"/>
              <a:t>Under these circumstances, depending upon the extent of the role that the hospital is seeking, it may make more sense to memorialize the center of excellence participation (particularly any compensation) in a separate contract.</a:t>
            </a:r>
          </a:p>
        </p:txBody>
      </p:sp>
      <p:sp>
        <p:nvSpPr>
          <p:cNvPr id="8806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F74A23BF-17F7-4FB6-B403-C4A3DFBA1033}" type="slidenum">
              <a:rPr lang="en-US" altLang="en-US" sz="1200"/>
              <a:pPr algn="r" eaLnBrk="1" hangingPunct="1"/>
              <a:t>21</a:t>
            </a:fld>
            <a:endParaRPr lang="en-US" altLang="en-US" sz="12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06400" y="1260475"/>
            <a:ext cx="8455025" cy="679450"/>
          </a:xfrm>
        </p:spPr>
        <p:txBody>
          <a:bodyPr/>
          <a:lstStyle/>
          <a:p>
            <a:pPr eaLnBrk="1" hangingPunct="1"/>
            <a:r>
              <a:rPr lang="en-US" altLang="en-US" smtClean="0"/>
              <a:t>Physician Group</a:t>
            </a:r>
            <a:br>
              <a:rPr lang="en-US" altLang="en-US" smtClean="0"/>
            </a:br>
            <a:r>
              <a:rPr lang="en-US" altLang="en-US" smtClean="0"/>
              <a:t>Coverage and Services </a:t>
            </a:r>
            <a:r>
              <a:rPr lang="en-US" altLang="en-US" sz="1600" b="0" smtClean="0"/>
              <a:t>(cont'd)</a:t>
            </a:r>
          </a:p>
        </p:txBody>
      </p:sp>
      <p:sp>
        <p:nvSpPr>
          <p:cNvPr id="89091" name="Rectangle 3"/>
          <p:cNvSpPr>
            <a:spLocks noGrp="1" noChangeArrowheads="1"/>
          </p:cNvSpPr>
          <p:nvPr>
            <p:ph idx="1"/>
          </p:nvPr>
        </p:nvSpPr>
        <p:spPr>
          <a:xfrm>
            <a:off x="498475" y="2168525"/>
            <a:ext cx="8418513" cy="4621213"/>
          </a:xfrm>
        </p:spPr>
        <p:txBody>
          <a:bodyPr/>
          <a:lstStyle/>
          <a:p>
            <a:pPr eaLnBrk="1" hangingPunct="1">
              <a:spcAft>
                <a:spcPts val="600"/>
              </a:spcAft>
            </a:pPr>
            <a:r>
              <a:rPr lang="en-US" altLang="en-US" sz="1900" smtClean="0"/>
              <a:t>Common provisions:</a:t>
            </a:r>
          </a:p>
          <a:p>
            <a:pPr lvl="1" eaLnBrk="1" hangingPunct="1">
              <a:spcAft>
                <a:spcPts val="600"/>
              </a:spcAft>
            </a:pPr>
            <a:r>
              <a:rPr lang="en-US" altLang="en-US" sz="1700" smtClean="0"/>
              <a:t>Physical presence at the hospital.</a:t>
            </a:r>
          </a:p>
          <a:p>
            <a:pPr lvl="2" eaLnBrk="1" hangingPunct="1"/>
            <a:r>
              <a:rPr lang="en-US" altLang="en-US" sz="1700" smtClean="0"/>
              <a:t>Sub-specialization?</a:t>
            </a:r>
          </a:p>
          <a:p>
            <a:pPr lvl="1" eaLnBrk="1" hangingPunct="1">
              <a:spcAft>
                <a:spcPct val="0"/>
              </a:spcAft>
            </a:pPr>
            <a:r>
              <a:rPr lang="en-US" altLang="en-US" sz="1700" smtClean="0"/>
              <a:t>Supervision of the technical component (“TC”): who is responsible and when?</a:t>
            </a:r>
          </a:p>
          <a:p>
            <a:pPr lvl="1" eaLnBrk="1" hangingPunct="1">
              <a:spcAft>
                <a:spcPct val="0"/>
              </a:spcAft>
            </a:pPr>
            <a:r>
              <a:rPr lang="en-US" altLang="en-US" sz="1700" smtClean="0"/>
              <a:t>Off hours and call.</a:t>
            </a:r>
          </a:p>
          <a:p>
            <a:pPr lvl="1" eaLnBrk="1" hangingPunct="1">
              <a:spcAft>
                <a:spcPct val="0"/>
              </a:spcAft>
            </a:pPr>
            <a:r>
              <a:rPr lang="en-US" altLang="en-US" sz="1700" smtClean="0"/>
              <a:t>Use of </a:t>
            </a:r>
            <a:r>
              <a:rPr lang="en-US" altLang="en-US" sz="1700" i="1" smtClean="0"/>
              <a:t>locum tenens</a:t>
            </a:r>
            <a:r>
              <a:rPr lang="en-US" altLang="en-US" sz="1700" smtClean="0"/>
              <a:t>.</a:t>
            </a:r>
          </a:p>
          <a:p>
            <a:pPr lvl="1" eaLnBrk="1" hangingPunct="1">
              <a:spcAft>
                <a:spcPct val="0"/>
              </a:spcAft>
            </a:pPr>
            <a:r>
              <a:rPr lang="en-US" altLang="en-US" sz="1700" smtClean="0"/>
              <a:t>Charitable care.</a:t>
            </a:r>
          </a:p>
          <a:p>
            <a:pPr lvl="1" eaLnBrk="1" hangingPunct="1">
              <a:spcAft>
                <a:spcPct val="0"/>
              </a:spcAft>
            </a:pPr>
            <a:r>
              <a:rPr lang="en-US" altLang="en-US" sz="1700" smtClean="0"/>
              <a:t>Records and clinical service reports.</a:t>
            </a:r>
          </a:p>
          <a:p>
            <a:pPr lvl="1" eaLnBrk="1" hangingPunct="1"/>
            <a:r>
              <a:rPr lang="en-US" altLang="en-US" sz="1700" smtClean="0"/>
              <a:t>Participation in UM, QI, risk management and compliance programs.</a:t>
            </a:r>
          </a:p>
          <a:p>
            <a:pPr lvl="1" eaLnBrk="1" hangingPunct="1"/>
            <a:r>
              <a:rPr lang="en-US" altLang="en-US" sz="1700" smtClean="0"/>
              <a:t>Participation in GME.</a:t>
            </a:r>
          </a:p>
          <a:p>
            <a:pPr eaLnBrk="1" hangingPunct="1"/>
            <a:r>
              <a:rPr lang="en-US" altLang="en-US" sz="1900" smtClean="0"/>
              <a:t>As an alternative, could default to requirements specified by</a:t>
            </a:r>
            <a:br>
              <a:rPr lang="en-US" altLang="en-US" sz="1900" smtClean="0"/>
            </a:br>
            <a:r>
              <a:rPr lang="en-US" altLang="en-US" sz="1900" smtClean="0"/>
              <a:t>the medical staff, but this entails its own set of risks for both parties.</a:t>
            </a:r>
          </a:p>
        </p:txBody>
      </p:sp>
      <p:sp>
        <p:nvSpPr>
          <p:cNvPr id="8909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4184F4F-04BE-4913-9B62-76CDA8DEE8F0}" type="slidenum">
              <a:rPr lang="en-US" altLang="en-US" sz="1200"/>
              <a:pPr algn="r" eaLnBrk="1" hangingPunct="1"/>
              <a:t>22</a:t>
            </a:fld>
            <a:endParaRPr lang="en-US" altLang="en-US" sz="12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06400" y="1260475"/>
            <a:ext cx="8455025" cy="679450"/>
          </a:xfrm>
        </p:spPr>
        <p:txBody>
          <a:bodyPr/>
          <a:lstStyle/>
          <a:p>
            <a:pPr eaLnBrk="1" hangingPunct="1"/>
            <a:r>
              <a:rPr lang="en-US" altLang="en-US" smtClean="0"/>
              <a:t>Physician Group</a:t>
            </a:r>
            <a:br>
              <a:rPr lang="en-US" altLang="en-US" smtClean="0"/>
            </a:br>
            <a:r>
              <a:rPr lang="en-US" altLang="en-US" smtClean="0"/>
              <a:t>Coverage and Services </a:t>
            </a:r>
            <a:r>
              <a:rPr lang="en-US" altLang="en-US" sz="1600" b="0" smtClean="0"/>
              <a:t>(cont'd)</a:t>
            </a:r>
          </a:p>
        </p:txBody>
      </p:sp>
      <p:sp>
        <p:nvSpPr>
          <p:cNvPr id="90115" name="Rectangle 3"/>
          <p:cNvSpPr>
            <a:spLocks noGrp="1" noChangeArrowheads="1"/>
          </p:cNvSpPr>
          <p:nvPr>
            <p:ph idx="1"/>
          </p:nvPr>
        </p:nvSpPr>
        <p:spPr>
          <a:xfrm>
            <a:off x="498475" y="2168525"/>
            <a:ext cx="8418513" cy="4621213"/>
          </a:xfrm>
        </p:spPr>
        <p:txBody>
          <a:bodyPr/>
          <a:lstStyle/>
          <a:p>
            <a:pPr eaLnBrk="1" hangingPunct="1"/>
            <a:r>
              <a:rPr lang="en-US" altLang="en-US" u="sng" smtClean="0"/>
              <a:t>Hot button issues</a:t>
            </a:r>
            <a:r>
              <a:rPr lang="en-US" altLang="en-US" smtClean="0"/>
              <a:t>:</a:t>
            </a:r>
          </a:p>
          <a:p>
            <a:pPr lvl="1" eaLnBrk="1" hangingPunct="1"/>
            <a:r>
              <a:rPr lang="en-US" altLang="en-US" smtClean="0"/>
              <a:t>Provisions that give either party almost a unilateral right to set the coverage and call requirements.</a:t>
            </a:r>
          </a:p>
          <a:p>
            <a:pPr lvl="1" eaLnBrk="1" hangingPunct="1"/>
            <a:r>
              <a:rPr lang="en-US" altLang="en-US" smtClean="0"/>
              <a:t>Coverage and call requirements with respect to services/procedures for which the physician group does not have the exclusives, especially if other physician specialties who have privileges to provide such services/procedures don’t have the same obligations imposed on them, either by contract or under the medical staff bylaws, rules and regulations.</a:t>
            </a:r>
          </a:p>
        </p:txBody>
      </p:sp>
      <p:sp>
        <p:nvSpPr>
          <p:cNvPr id="9011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92866A41-6819-4ABD-9B20-DD946910F1FE}" type="slidenum">
              <a:rPr lang="en-US" altLang="en-US" sz="1200"/>
              <a:pPr algn="r" eaLnBrk="1" hangingPunct="1"/>
              <a:t>23</a:t>
            </a:fld>
            <a:endParaRPr lang="en-US" altLang="en-US" sz="12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06400" y="1260475"/>
            <a:ext cx="8455025" cy="679450"/>
          </a:xfrm>
        </p:spPr>
        <p:txBody>
          <a:bodyPr/>
          <a:lstStyle/>
          <a:p>
            <a:pPr eaLnBrk="1" hangingPunct="1"/>
            <a:r>
              <a:rPr lang="en-US" altLang="en-US" smtClean="0"/>
              <a:t>Performance Standards</a:t>
            </a:r>
          </a:p>
        </p:txBody>
      </p:sp>
      <p:sp>
        <p:nvSpPr>
          <p:cNvPr id="91139" name="Rectangle 3"/>
          <p:cNvSpPr>
            <a:spLocks noGrp="1" noChangeArrowheads="1"/>
          </p:cNvSpPr>
          <p:nvPr>
            <p:ph idx="1"/>
          </p:nvPr>
        </p:nvSpPr>
        <p:spPr>
          <a:xfrm>
            <a:off x="498475" y="2168525"/>
            <a:ext cx="8418513" cy="4621213"/>
          </a:xfrm>
        </p:spPr>
        <p:txBody>
          <a:bodyPr/>
          <a:lstStyle/>
          <a:p>
            <a:pPr eaLnBrk="1" hangingPunct="1"/>
            <a:r>
              <a:rPr lang="en-US" altLang="en-US" smtClean="0"/>
              <a:t>Hospitals are increasingly incorporating into the exclusive contract detailed “performance standards.”</a:t>
            </a:r>
          </a:p>
        </p:txBody>
      </p:sp>
      <p:sp>
        <p:nvSpPr>
          <p:cNvPr id="9114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F874F0A3-610F-40D7-B47E-C055E6FC0E35}" type="slidenum">
              <a:rPr lang="en-US" altLang="en-US" sz="1200"/>
              <a:pPr algn="r" eaLnBrk="1" hangingPunct="1"/>
              <a:t>24</a:t>
            </a:fld>
            <a:endParaRPr lang="en-US" altLang="en-US" sz="12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06400" y="1260475"/>
            <a:ext cx="8455025" cy="679450"/>
          </a:xfrm>
        </p:spPr>
        <p:txBody>
          <a:bodyPr/>
          <a:lstStyle/>
          <a:p>
            <a:pPr eaLnBrk="1" hangingPunct="1"/>
            <a:r>
              <a:rPr lang="en-US" altLang="en-US" smtClean="0"/>
              <a:t>Performance Standards </a:t>
            </a:r>
            <a:r>
              <a:rPr lang="en-US" altLang="en-US" sz="1600" b="0" smtClean="0"/>
              <a:t>(cont'd)</a:t>
            </a:r>
          </a:p>
        </p:txBody>
      </p:sp>
      <p:sp>
        <p:nvSpPr>
          <p:cNvPr id="92163" name="Rectangle 3"/>
          <p:cNvSpPr>
            <a:spLocks noGrp="1" noChangeArrowheads="1"/>
          </p:cNvSpPr>
          <p:nvPr>
            <p:ph idx="1"/>
          </p:nvPr>
        </p:nvSpPr>
        <p:spPr>
          <a:xfrm>
            <a:off x="498475" y="2168525"/>
            <a:ext cx="8418513" cy="4621213"/>
          </a:xfrm>
        </p:spPr>
        <p:txBody>
          <a:bodyPr/>
          <a:lstStyle/>
          <a:p>
            <a:pPr eaLnBrk="1" hangingPunct="1"/>
            <a:r>
              <a:rPr lang="en-US" altLang="en-US" sz="1800" smtClean="0"/>
              <a:t>Assess the need for and the content of performance standards:</a:t>
            </a:r>
          </a:p>
          <a:p>
            <a:pPr lvl="1" eaLnBrk="1" hangingPunct="1"/>
            <a:r>
              <a:rPr lang="en-US" altLang="en-US" sz="1600" smtClean="0"/>
              <a:t>If the hospital and physician group haven’t had problems in the past, consider whether standards are even necessary.</a:t>
            </a:r>
          </a:p>
          <a:p>
            <a:pPr lvl="1" eaLnBrk="1" hangingPunct="1"/>
            <a:r>
              <a:rPr lang="en-US" altLang="en-US" sz="1600" smtClean="0"/>
              <a:t>Hospitals shouldn’t just copy standards that they have heard about from other hospitals.</a:t>
            </a:r>
          </a:p>
          <a:p>
            <a:pPr lvl="1" eaLnBrk="1" hangingPunct="1"/>
            <a:r>
              <a:rPr lang="en-US" altLang="en-US" sz="1600" smtClean="0"/>
              <a:t>The standards should be unique to the exclusive relationship, should be based on sound clinical and operational principles, and should be tailored to address past problems as well as future problems that can be reasonably anticipated to arise.</a:t>
            </a:r>
          </a:p>
          <a:p>
            <a:pPr lvl="1" eaLnBrk="1" hangingPunct="1"/>
            <a:r>
              <a:rPr lang="en-US" altLang="en-US" sz="1600" smtClean="0"/>
              <a:t>Query whether it’s reasonable to impose standards on the physician group that depend heavily on effective and efficient operations by the hospital or that are outside the control of the physician group?</a:t>
            </a:r>
          </a:p>
          <a:p>
            <a:pPr lvl="2" eaLnBrk="1" hangingPunct="1"/>
            <a:r>
              <a:rPr lang="en-US" altLang="en-US" sz="1600" smtClean="0"/>
              <a:t>As an example, patient satisfaction scores (which hospital-based specialties often cannot materially affect).</a:t>
            </a:r>
          </a:p>
        </p:txBody>
      </p:sp>
      <p:sp>
        <p:nvSpPr>
          <p:cNvPr id="9216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A986FF6F-BD20-4E78-A921-9FA743288782}" type="slidenum">
              <a:rPr lang="en-US" altLang="en-US" sz="1200"/>
              <a:pPr algn="r" eaLnBrk="1" hangingPunct="1"/>
              <a:t>25</a:t>
            </a:fld>
            <a:endParaRPr lang="en-US" altLang="en-US" sz="12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06400" y="1260475"/>
            <a:ext cx="8455025" cy="679450"/>
          </a:xfrm>
        </p:spPr>
        <p:txBody>
          <a:bodyPr/>
          <a:lstStyle/>
          <a:p>
            <a:pPr eaLnBrk="1" hangingPunct="1"/>
            <a:r>
              <a:rPr lang="en-US" altLang="en-US" smtClean="0"/>
              <a:t>Performance Standards </a:t>
            </a:r>
            <a:r>
              <a:rPr lang="en-US" altLang="en-US" sz="1600" b="0" smtClean="0"/>
              <a:t>(cont'd)</a:t>
            </a:r>
          </a:p>
        </p:txBody>
      </p:sp>
      <p:sp>
        <p:nvSpPr>
          <p:cNvPr id="93187" name="Rectangle 3"/>
          <p:cNvSpPr>
            <a:spLocks noGrp="1" noChangeArrowheads="1"/>
          </p:cNvSpPr>
          <p:nvPr>
            <p:ph idx="1"/>
          </p:nvPr>
        </p:nvSpPr>
        <p:spPr>
          <a:xfrm>
            <a:off x="498475" y="2168525"/>
            <a:ext cx="8418513" cy="4621213"/>
          </a:xfrm>
        </p:spPr>
        <p:txBody>
          <a:bodyPr/>
          <a:lstStyle/>
          <a:p>
            <a:pPr eaLnBrk="1" hangingPunct="1"/>
            <a:r>
              <a:rPr lang="en-US" altLang="en-US" sz="1800" smtClean="0"/>
              <a:t>Evaluate whether failure to satisfy the performance standards will constitute a breach under the exclusive contract.</a:t>
            </a:r>
          </a:p>
          <a:p>
            <a:pPr lvl="1" eaLnBrk="1" hangingPunct="1"/>
            <a:r>
              <a:rPr lang="en-US" altLang="en-US" sz="1600" smtClean="0"/>
              <a:t>Consider making the standards “objectives” to be strived for, but not requirements that can lead to a breach (at least for some initial period of time, after which they could become requirements).</a:t>
            </a:r>
          </a:p>
          <a:p>
            <a:pPr eaLnBrk="1" hangingPunct="1">
              <a:spcBef>
                <a:spcPts val="1200"/>
              </a:spcBef>
            </a:pPr>
            <a:r>
              <a:rPr lang="en-US" altLang="en-US" sz="1800" smtClean="0"/>
              <a:t>Neither party should have the right to unilaterally modify the performance standards.</a:t>
            </a:r>
          </a:p>
          <a:p>
            <a:pPr eaLnBrk="1" hangingPunct="1">
              <a:spcBef>
                <a:spcPts val="1200"/>
              </a:spcBef>
            </a:pPr>
            <a:r>
              <a:rPr lang="en-US" altLang="en-US" sz="1800" smtClean="0"/>
              <a:t>Some hospitals will seek to incorporate numerous separate hospital policies, procedures and protocols, and, in effect, make them part of the contract.</a:t>
            </a:r>
          </a:p>
          <a:p>
            <a:pPr lvl="1" eaLnBrk="1" hangingPunct="1">
              <a:spcBef>
                <a:spcPts val="1200"/>
              </a:spcBef>
            </a:pPr>
            <a:r>
              <a:rPr lang="en-US" altLang="en-US" sz="1600" smtClean="0"/>
              <a:t>At a minimum, the physician group will want to review all of these.</a:t>
            </a:r>
          </a:p>
          <a:p>
            <a:pPr lvl="1" eaLnBrk="1" hangingPunct="1">
              <a:spcBef>
                <a:spcPts val="1200"/>
              </a:spcBef>
            </a:pPr>
            <a:r>
              <a:rPr lang="en-US" altLang="en-US" sz="1600" smtClean="0"/>
              <a:t>Because the exclusive relationship is a creature of contract, consider a provision that states that the exclusive contract will control with respect to any conflicts or inconsistencies.</a:t>
            </a:r>
          </a:p>
        </p:txBody>
      </p:sp>
      <p:sp>
        <p:nvSpPr>
          <p:cNvPr id="9318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22CED012-79EC-48AA-BC82-39F8F674F2B4}" type="slidenum">
              <a:rPr lang="en-US" altLang="en-US" sz="1200"/>
              <a:pPr algn="r" eaLnBrk="1" hangingPunct="1"/>
              <a:t>26</a:t>
            </a:fld>
            <a:endParaRPr lang="en-US" altLang="en-US" sz="12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06400" y="1260475"/>
            <a:ext cx="8455025" cy="679450"/>
          </a:xfrm>
        </p:spPr>
        <p:txBody>
          <a:bodyPr/>
          <a:lstStyle/>
          <a:p>
            <a:pPr eaLnBrk="1" hangingPunct="1"/>
            <a:r>
              <a:rPr lang="en-US" altLang="en-US" smtClean="0"/>
              <a:t>Department Director</a:t>
            </a:r>
          </a:p>
        </p:txBody>
      </p:sp>
      <p:sp>
        <p:nvSpPr>
          <p:cNvPr id="94211" name="Rectangle 3"/>
          <p:cNvSpPr>
            <a:spLocks noGrp="1" noChangeArrowheads="1"/>
          </p:cNvSpPr>
          <p:nvPr>
            <p:ph idx="1"/>
          </p:nvPr>
        </p:nvSpPr>
        <p:spPr>
          <a:xfrm>
            <a:off x="498475" y="2168525"/>
            <a:ext cx="8418513" cy="4621213"/>
          </a:xfrm>
        </p:spPr>
        <p:txBody>
          <a:bodyPr/>
          <a:lstStyle/>
          <a:p>
            <a:pPr eaLnBrk="1" hangingPunct="1"/>
            <a:r>
              <a:rPr lang="en-US" altLang="en-US" smtClean="0"/>
              <a:t>If the physician group will be providing a department director (or similar leader) for the department, then the contract should clearly articulate the role and responsibilities of the position.</a:t>
            </a:r>
          </a:p>
          <a:p>
            <a:pPr eaLnBrk="1" hangingPunct="1"/>
            <a:r>
              <a:rPr lang="en-US" altLang="en-US" smtClean="0"/>
              <a:t>The physician group should have the right to designate which physician from the group will fill the position, subject to the prior approval of the hospital, which approval may not be unreasonably withheld.</a:t>
            </a:r>
          </a:p>
        </p:txBody>
      </p:sp>
      <p:sp>
        <p:nvSpPr>
          <p:cNvPr id="9421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9864522-EF87-4C25-A768-5AF7E4C1044F}" type="slidenum">
              <a:rPr lang="en-US" altLang="en-US" sz="1200"/>
              <a:pPr algn="r" eaLnBrk="1" hangingPunct="1"/>
              <a:t>27</a:t>
            </a:fld>
            <a:endParaRPr lang="en-US" altLang="en-US" sz="12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06400" y="1260475"/>
            <a:ext cx="8455025" cy="679450"/>
          </a:xfrm>
        </p:spPr>
        <p:txBody>
          <a:bodyPr/>
          <a:lstStyle/>
          <a:p>
            <a:pPr eaLnBrk="1" hangingPunct="1"/>
            <a:r>
              <a:rPr lang="en-US" altLang="en-US" smtClean="0"/>
              <a:t>Department Director </a:t>
            </a:r>
            <a:r>
              <a:rPr lang="en-US" altLang="en-US" sz="1600" b="0" smtClean="0"/>
              <a:t>(cont'd)</a:t>
            </a:r>
          </a:p>
        </p:txBody>
      </p:sp>
      <p:sp>
        <p:nvSpPr>
          <p:cNvPr id="95235" name="Rectangle 3"/>
          <p:cNvSpPr>
            <a:spLocks noGrp="1" noChangeArrowheads="1"/>
          </p:cNvSpPr>
          <p:nvPr>
            <p:ph idx="1"/>
          </p:nvPr>
        </p:nvSpPr>
        <p:spPr>
          <a:xfrm>
            <a:off x="498475" y="2168525"/>
            <a:ext cx="8418513" cy="4621213"/>
          </a:xfrm>
        </p:spPr>
        <p:txBody>
          <a:bodyPr/>
          <a:lstStyle/>
          <a:p>
            <a:pPr eaLnBrk="1" hangingPunct="1">
              <a:spcAft>
                <a:spcPct val="0"/>
              </a:spcAft>
            </a:pPr>
            <a:r>
              <a:rPr lang="en-US" altLang="en-US" sz="1900" u="sng" smtClean="0"/>
              <a:t>Hot button issues</a:t>
            </a:r>
            <a:r>
              <a:rPr lang="en-US" altLang="en-US" sz="1900" smtClean="0"/>
              <a:t>:</a:t>
            </a:r>
          </a:p>
          <a:p>
            <a:pPr lvl="1" eaLnBrk="1" hangingPunct="1">
              <a:spcAft>
                <a:spcPct val="0"/>
              </a:spcAft>
            </a:pPr>
            <a:r>
              <a:rPr lang="en-US" altLang="en-US" sz="1700" smtClean="0"/>
              <a:t>Position descriptions that shift too much responsibility to the department director.</a:t>
            </a:r>
          </a:p>
          <a:p>
            <a:pPr lvl="2" eaLnBrk="1" hangingPunct="1">
              <a:spcAft>
                <a:spcPct val="0"/>
              </a:spcAft>
            </a:pPr>
            <a:r>
              <a:rPr lang="en-US" altLang="en-US" sz="1500" smtClean="0"/>
              <a:t>Remember the 1989 MARs.</a:t>
            </a:r>
          </a:p>
          <a:p>
            <a:pPr lvl="2" eaLnBrk="1" hangingPunct="1">
              <a:spcAft>
                <a:spcPct val="0"/>
              </a:spcAft>
            </a:pPr>
            <a:r>
              <a:rPr lang="en-US" altLang="en-US" sz="1500" smtClean="0"/>
              <a:t>Also, the department director obligations of the physician group should not be used as a new source of recovery for the hospital when the department is poorly run.</a:t>
            </a:r>
          </a:p>
          <a:p>
            <a:pPr lvl="1" eaLnBrk="1" hangingPunct="1">
              <a:spcAft>
                <a:spcPct val="0"/>
              </a:spcAft>
            </a:pPr>
            <a:r>
              <a:rPr lang="en-US" altLang="en-US" sz="1700" smtClean="0"/>
              <a:t>Language that could have the effect of making the department director personally liable to the hospital for her or his actions (when acting as the department director).</a:t>
            </a:r>
          </a:p>
          <a:p>
            <a:pPr lvl="2" eaLnBrk="1" hangingPunct="1"/>
            <a:r>
              <a:rPr lang="en-US" altLang="en-US" sz="1500" smtClean="0"/>
              <a:t>The exclusive contract should include language that disclaims all such personal liability, and that affirmatively states that the physician group is solely responsible.</a:t>
            </a:r>
          </a:p>
          <a:p>
            <a:pPr lvl="1" eaLnBrk="1" hangingPunct="1"/>
            <a:r>
              <a:rPr lang="en-US" altLang="en-US" sz="1700" smtClean="0"/>
              <a:t>Delegations of responsibilities to the department director that are inconsistent with, and can be “trumped” by, the medical staff bylaws, rules and regulations.</a:t>
            </a:r>
          </a:p>
          <a:p>
            <a:pPr lvl="1" eaLnBrk="1" hangingPunct="1"/>
            <a:r>
              <a:rPr lang="en-US" altLang="en-US" sz="1700" smtClean="0"/>
              <a:t>Additional obligations in the exclusive contract that are unique, and only apply, to the department director.</a:t>
            </a:r>
          </a:p>
        </p:txBody>
      </p:sp>
      <p:sp>
        <p:nvSpPr>
          <p:cNvPr id="9523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C67000D-AB3B-4A15-95C1-F3372E13D636}" type="slidenum">
              <a:rPr lang="en-US" altLang="en-US" sz="1200"/>
              <a:pPr algn="r" eaLnBrk="1" hangingPunct="1"/>
              <a:t>28</a:t>
            </a:fld>
            <a:endParaRPr lang="en-US" altLang="en-US" sz="12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06400" y="1260475"/>
            <a:ext cx="8455025" cy="679450"/>
          </a:xfrm>
        </p:spPr>
        <p:txBody>
          <a:bodyPr/>
          <a:lstStyle/>
          <a:p>
            <a:pPr eaLnBrk="1" hangingPunct="1"/>
            <a:r>
              <a:rPr lang="en-US" altLang="en-US" smtClean="0"/>
              <a:t>Qualifications of Physicians</a:t>
            </a:r>
          </a:p>
        </p:txBody>
      </p:sp>
      <p:sp>
        <p:nvSpPr>
          <p:cNvPr id="96259" name="Rectangle 3"/>
          <p:cNvSpPr>
            <a:spLocks noGrp="1" noChangeArrowheads="1"/>
          </p:cNvSpPr>
          <p:nvPr>
            <p:ph idx="1"/>
          </p:nvPr>
        </p:nvSpPr>
        <p:spPr>
          <a:xfrm>
            <a:off x="498475" y="2168525"/>
            <a:ext cx="8418513" cy="4621213"/>
          </a:xfrm>
        </p:spPr>
        <p:txBody>
          <a:bodyPr/>
          <a:lstStyle/>
          <a:p>
            <a:pPr eaLnBrk="1" hangingPunct="1"/>
            <a:r>
              <a:rPr lang="en-US" altLang="en-US" smtClean="0"/>
              <a:t>Common provisions:</a:t>
            </a:r>
          </a:p>
          <a:p>
            <a:pPr lvl="1" eaLnBrk="1" hangingPunct="1"/>
            <a:r>
              <a:rPr lang="en-US" altLang="en-US" smtClean="0"/>
              <a:t>Licensure.</a:t>
            </a:r>
          </a:p>
          <a:p>
            <a:pPr lvl="1" eaLnBrk="1" hangingPunct="1"/>
            <a:r>
              <a:rPr lang="en-US" altLang="en-US" smtClean="0"/>
              <a:t>Medical staff membership and privileges.</a:t>
            </a:r>
          </a:p>
          <a:p>
            <a:pPr lvl="1" eaLnBrk="1" hangingPunct="1"/>
            <a:r>
              <a:rPr lang="en-US" altLang="en-US" smtClean="0"/>
              <a:t>Board certification or eligibility.</a:t>
            </a:r>
          </a:p>
          <a:p>
            <a:pPr lvl="1" eaLnBrk="1" hangingPunct="1"/>
            <a:r>
              <a:rPr lang="en-US" altLang="en-US" smtClean="0"/>
              <a:t>Medicare and other payor status.</a:t>
            </a:r>
          </a:p>
          <a:p>
            <a:pPr lvl="1" eaLnBrk="1" hangingPunct="1"/>
            <a:r>
              <a:rPr lang="en-US" altLang="en-US" smtClean="0"/>
              <a:t>Compliance with ethical and religious directives.</a:t>
            </a:r>
          </a:p>
          <a:p>
            <a:pPr lvl="2" eaLnBrk="1" hangingPunct="1"/>
            <a:r>
              <a:rPr lang="en-US" altLang="en-US" sz="2000" smtClean="0"/>
              <a:t>However, “ethical” and/or “conflict of interest” policies should not trump any negotiated restrictive covenants contained in the exclusive contract.</a:t>
            </a:r>
          </a:p>
          <a:p>
            <a:pPr lvl="1" eaLnBrk="1" hangingPunct="1"/>
            <a:r>
              <a:rPr lang="en-US" altLang="en-US" smtClean="0"/>
              <a:t>Relationship with the physician group.</a:t>
            </a:r>
          </a:p>
        </p:txBody>
      </p:sp>
      <p:sp>
        <p:nvSpPr>
          <p:cNvPr id="9626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ABA13AF0-8A64-478B-8437-244784D09590}" type="slidenum">
              <a:rPr lang="en-US" altLang="en-US" sz="1200"/>
              <a:pPr algn="r" eaLnBrk="1" hangingPunct="1"/>
              <a:t>29</a:t>
            </a:fld>
            <a:endParaRPr lang="en-US" altLang="en-US"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685800" y="987425"/>
            <a:ext cx="7772400" cy="457200"/>
          </a:xfrm>
        </p:spPr>
        <p:txBody>
          <a:bodyPr/>
          <a:lstStyle/>
          <a:p>
            <a:r>
              <a:rPr lang="en-US" altLang="en-US" smtClean="0">
                <a:solidFill>
                  <a:srgbClr val="414042"/>
                </a:solidFill>
              </a:rPr>
              <a:t>Continuing Education Credits</a:t>
            </a:r>
          </a:p>
        </p:txBody>
      </p:sp>
      <p:sp>
        <p:nvSpPr>
          <p:cNvPr id="69635" name="Content Placeholder 2"/>
          <p:cNvSpPr>
            <a:spLocks noGrp="1"/>
          </p:cNvSpPr>
          <p:nvPr>
            <p:ph idx="1"/>
          </p:nvPr>
        </p:nvSpPr>
        <p:spPr>
          <a:xfrm>
            <a:off x="685800" y="1600200"/>
            <a:ext cx="7772400" cy="3959225"/>
          </a:xfrm>
        </p:spPr>
        <p:txBody>
          <a:bodyPr/>
          <a:lstStyle/>
          <a:p>
            <a:pPr marL="0" lvl="1" indent="0">
              <a:spcBef>
                <a:spcPct val="0"/>
              </a:spcBef>
              <a:buFont typeface="Arial" pitchFamily="34" charset="0"/>
              <a:buNone/>
            </a:pPr>
            <a:r>
              <a:rPr altLang="en-US"/>
              <a:t>In order for us to process your continuing education credit, you must confirm your participation in this webinar by completing and submitting the Attendance Affirmation/Evaluation after the webinar. </a:t>
            </a:r>
          </a:p>
          <a:p>
            <a:pPr marL="0" lvl="1" indent="0">
              <a:spcBef>
                <a:spcPct val="0"/>
              </a:spcBef>
              <a:buFont typeface="Arial" pitchFamily="34" charset="0"/>
              <a:buNone/>
            </a:pPr>
            <a:endParaRPr altLang="en-US"/>
          </a:p>
          <a:p>
            <a:pPr marL="0" lvl="1" indent="0">
              <a:spcBef>
                <a:spcPct val="0"/>
              </a:spcBef>
              <a:buFont typeface="Arial" pitchFamily="34" charset="0"/>
              <a:buNone/>
            </a:pPr>
            <a:r>
              <a:rPr altLang="en-US"/>
              <a:t>A link to the Attendance Affirmation/Evaluation will be in the thank you email that you will receive immediately following the program.</a:t>
            </a:r>
          </a:p>
          <a:p>
            <a:pPr marL="0" lvl="1" indent="0">
              <a:spcBef>
                <a:spcPct val="0"/>
              </a:spcBef>
              <a:buFont typeface="Arial" pitchFamily="34" charset="0"/>
              <a:buNone/>
            </a:pPr>
            <a:endParaRPr altLang="en-US"/>
          </a:p>
          <a:p>
            <a:pPr marL="0" lvl="1" indent="0">
              <a:spcBef>
                <a:spcPct val="0"/>
              </a:spcBef>
              <a:buFont typeface="Arial" pitchFamily="34" charset="0"/>
              <a:buNone/>
            </a:pPr>
            <a:r>
              <a:rPr altLang="en-US"/>
              <a:t>For additional information about continuing education, call us at 1-800-926-7926 ext. 35.</a:t>
            </a:r>
          </a:p>
        </p:txBody>
      </p:sp>
      <p:sp>
        <p:nvSpPr>
          <p:cNvPr id="69636" name="Title 1"/>
          <p:cNvSpPr txBox="1">
            <a:spLocks/>
          </p:cNvSpPr>
          <p:nvPr/>
        </p:nvSpPr>
        <p:spPr bwMode="auto">
          <a:xfrm>
            <a:off x="4343400" y="1096963"/>
            <a:ext cx="3932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36576"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en-US" altLang="en-US" sz="1000">
                <a:solidFill>
                  <a:srgbClr val="004B8D"/>
                </a:solidFill>
                <a:cs typeface="Arial" pitchFamily="34" charset="0"/>
              </a:rPr>
              <a:t>FOR LIVE EVENT ONLY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06400" y="1260475"/>
            <a:ext cx="8455025" cy="679450"/>
          </a:xfrm>
        </p:spPr>
        <p:txBody>
          <a:bodyPr/>
          <a:lstStyle/>
          <a:p>
            <a:pPr eaLnBrk="1" hangingPunct="1"/>
            <a:r>
              <a:rPr lang="en-US" altLang="en-US" smtClean="0"/>
              <a:t>Qualifications of physicians </a:t>
            </a:r>
            <a:r>
              <a:rPr lang="en-US" altLang="en-US" sz="1600" b="0" smtClean="0"/>
              <a:t>(cont'd)</a:t>
            </a:r>
          </a:p>
        </p:txBody>
      </p:sp>
      <p:sp>
        <p:nvSpPr>
          <p:cNvPr id="97283" name="Rectangle 3"/>
          <p:cNvSpPr>
            <a:spLocks noGrp="1" noChangeArrowheads="1"/>
          </p:cNvSpPr>
          <p:nvPr>
            <p:ph idx="1"/>
          </p:nvPr>
        </p:nvSpPr>
        <p:spPr>
          <a:xfrm>
            <a:off x="498475" y="2168525"/>
            <a:ext cx="8418513" cy="4621213"/>
          </a:xfrm>
        </p:spPr>
        <p:txBody>
          <a:bodyPr/>
          <a:lstStyle/>
          <a:p>
            <a:pPr eaLnBrk="1" hangingPunct="1"/>
            <a:r>
              <a:rPr lang="en-US" altLang="en-US" smtClean="0"/>
              <a:t>Additional requirements might be requested for certain key physicians such as the department director.</a:t>
            </a:r>
          </a:p>
          <a:p>
            <a:pPr eaLnBrk="1" hangingPunct="1"/>
            <a:r>
              <a:rPr lang="en-US" altLang="en-US" smtClean="0"/>
              <a:t>Should address how </a:t>
            </a:r>
            <a:r>
              <a:rPr lang="en-US" altLang="en-US" i="1" smtClean="0"/>
              <a:t>locum tenens </a:t>
            </a:r>
            <a:r>
              <a:rPr lang="en-US" altLang="en-US" smtClean="0"/>
              <a:t>are treated under the contract.</a:t>
            </a:r>
          </a:p>
          <a:p>
            <a:pPr lvl="1" eaLnBrk="1" hangingPunct="1"/>
            <a:r>
              <a:rPr lang="en-US" altLang="en-US" smtClean="0"/>
              <a:t>Will the physician group even be allowed to utilize </a:t>
            </a:r>
            <a:r>
              <a:rPr lang="en-US" altLang="en-US" i="1" smtClean="0"/>
              <a:t>locum tenens</a:t>
            </a:r>
            <a:r>
              <a:rPr lang="en-US" altLang="en-US" smtClean="0"/>
              <a:t> physicians?</a:t>
            </a:r>
          </a:p>
          <a:p>
            <a:pPr lvl="1" eaLnBrk="1" hangingPunct="1"/>
            <a:r>
              <a:rPr lang="en-US" altLang="en-US" smtClean="0"/>
              <a:t>If so, what will be the approval process (if any) for the hospital?</a:t>
            </a:r>
          </a:p>
        </p:txBody>
      </p:sp>
      <p:sp>
        <p:nvSpPr>
          <p:cNvPr id="9728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C9BF023-39B0-4B6F-9752-10366A30A422}" type="slidenum">
              <a:rPr lang="en-US" altLang="en-US" sz="1200"/>
              <a:pPr algn="r" eaLnBrk="1" hangingPunct="1"/>
              <a:t>30</a:t>
            </a:fld>
            <a:endParaRPr lang="en-US" altLang="en-US" sz="12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06400" y="1260475"/>
            <a:ext cx="8455025" cy="679450"/>
          </a:xfrm>
        </p:spPr>
        <p:txBody>
          <a:bodyPr/>
          <a:lstStyle/>
          <a:p>
            <a:pPr eaLnBrk="1" hangingPunct="1"/>
            <a:r>
              <a:rPr lang="en-US" altLang="en-US" smtClean="0"/>
              <a:t>Qualifications of physicians </a:t>
            </a:r>
            <a:r>
              <a:rPr lang="en-US" altLang="en-US" sz="1600" b="0" smtClean="0"/>
              <a:t>(cont'd)</a:t>
            </a:r>
          </a:p>
        </p:txBody>
      </p:sp>
      <p:sp>
        <p:nvSpPr>
          <p:cNvPr id="98307" name="Rectangle 3"/>
          <p:cNvSpPr>
            <a:spLocks noGrp="1" noChangeArrowheads="1"/>
          </p:cNvSpPr>
          <p:nvPr>
            <p:ph idx="1"/>
          </p:nvPr>
        </p:nvSpPr>
        <p:spPr>
          <a:xfrm>
            <a:off x="498475" y="2168525"/>
            <a:ext cx="8418513" cy="4621213"/>
          </a:xfrm>
        </p:spPr>
        <p:txBody>
          <a:bodyPr/>
          <a:lstStyle/>
          <a:p>
            <a:pPr eaLnBrk="1" hangingPunct="1"/>
            <a:r>
              <a:rPr lang="en-US" altLang="en-US" u="sng" dirty="0" smtClean="0"/>
              <a:t>Hot button issues</a:t>
            </a:r>
            <a:r>
              <a:rPr lang="en-US" altLang="en-US" dirty="0" smtClean="0"/>
              <a:t>:</a:t>
            </a:r>
          </a:p>
          <a:p>
            <a:pPr lvl="1" eaLnBrk="1" hangingPunct="1"/>
            <a:r>
              <a:rPr lang="en-US" altLang="en-US" dirty="0" smtClean="0"/>
              <a:t>Mandatory written “acknowledgment” (by each physician) of the exclusive contract.</a:t>
            </a:r>
          </a:p>
          <a:p>
            <a:pPr lvl="2" eaLnBrk="1" hangingPunct="1"/>
            <a:r>
              <a:rPr lang="en-US" altLang="en-US" sz="2000" dirty="0" smtClean="0"/>
              <a:t>It’s reasonable for the hospital to demand that each physician acknowledge and agree to any clean sweep provisions and covenant(s) not to compete (more later on these provisions and covenants).</a:t>
            </a:r>
          </a:p>
          <a:p>
            <a:pPr lvl="2" eaLnBrk="1" hangingPunct="1"/>
            <a:r>
              <a:rPr lang="en-US" altLang="en-US" sz="2000" dirty="0" smtClean="0"/>
              <a:t>However, these acknowledgments should not be drafted in a way that makes each physician personally liable for all of the terms and conditions of the exclusive contract, or for any breach thereof.</a:t>
            </a:r>
          </a:p>
        </p:txBody>
      </p:sp>
      <p:sp>
        <p:nvSpPr>
          <p:cNvPr id="9830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AD858CE-DA77-4666-A6DB-FBEAA618ABE8}" type="slidenum">
              <a:rPr lang="en-US" altLang="en-US" sz="1200"/>
              <a:pPr algn="r" eaLnBrk="1" hangingPunct="1"/>
              <a:t>31</a:t>
            </a:fld>
            <a:endParaRPr lang="en-US" altLang="en-US" sz="12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06400" y="1260475"/>
            <a:ext cx="8455025" cy="679450"/>
          </a:xfrm>
        </p:spPr>
        <p:txBody>
          <a:bodyPr/>
          <a:lstStyle/>
          <a:p>
            <a:pPr eaLnBrk="1" hangingPunct="1"/>
            <a:r>
              <a:rPr lang="en-US" altLang="en-US" smtClean="0"/>
              <a:t>Service Obligations of Hospital</a:t>
            </a:r>
          </a:p>
        </p:txBody>
      </p:sp>
      <p:sp>
        <p:nvSpPr>
          <p:cNvPr id="99331" name="Rectangle 3"/>
          <p:cNvSpPr>
            <a:spLocks noGrp="1" noChangeArrowheads="1"/>
          </p:cNvSpPr>
          <p:nvPr>
            <p:ph idx="1"/>
          </p:nvPr>
        </p:nvSpPr>
        <p:spPr>
          <a:xfrm>
            <a:off x="498475" y="2168525"/>
            <a:ext cx="8418513" cy="4621213"/>
          </a:xfrm>
        </p:spPr>
        <p:txBody>
          <a:bodyPr/>
          <a:lstStyle/>
          <a:p>
            <a:pPr eaLnBrk="1" hangingPunct="1"/>
            <a:r>
              <a:rPr lang="en-US" altLang="en-US" smtClean="0"/>
              <a:t>The contract should clearly articulate the obligations of the hospital.</a:t>
            </a:r>
          </a:p>
          <a:p>
            <a:pPr eaLnBrk="1" hangingPunct="1"/>
            <a:r>
              <a:rPr lang="en-US" altLang="en-US" smtClean="0"/>
              <a:t>Any sources of past conflicts should be specifically addressed.</a:t>
            </a:r>
          </a:p>
          <a:p>
            <a:pPr eaLnBrk="1" hangingPunct="1"/>
            <a:r>
              <a:rPr lang="en-US" altLang="en-US" smtClean="0"/>
              <a:t>Will the hospital be responsible for supervision as and to the extent required under Medicare and any other applicable payor requirements?</a:t>
            </a:r>
          </a:p>
          <a:p>
            <a:pPr eaLnBrk="1" hangingPunct="1"/>
            <a:r>
              <a:rPr lang="en-US" altLang="en-US" smtClean="0"/>
              <a:t>If physician group is separately billing for its services, the hospital will need to provide requisite information to the group.</a:t>
            </a:r>
          </a:p>
        </p:txBody>
      </p:sp>
      <p:sp>
        <p:nvSpPr>
          <p:cNvPr id="9933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A5C8B14-9600-49F4-AF06-38D391BC47C6}" type="slidenum">
              <a:rPr lang="en-US" altLang="en-US" sz="1200"/>
              <a:pPr algn="r" eaLnBrk="1" hangingPunct="1"/>
              <a:t>32</a:t>
            </a:fld>
            <a:endParaRPr lang="en-US" altLang="en-US" sz="12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06400" y="1260475"/>
            <a:ext cx="8455025" cy="679450"/>
          </a:xfrm>
        </p:spPr>
        <p:txBody>
          <a:bodyPr/>
          <a:lstStyle/>
          <a:p>
            <a:pPr eaLnBrk="1" hangingPunct="1"/>
            <a:r>
              <a:rPr lang="en-US" altLang="en-US" smtClean="0"/>
              <a:t>Compensation</a:t>
            </a:r>
          </a:p>
        </p:txBody>
      </p:sp>
      <p:sp>
        <p:nvSpPr>
          <p:cNvPr id="100355" name="Rectangle 3"/>
          <p:cNvSpPr>
            <a:spLocks noGrp="1" noChangeArrowheads="1"/>
          </p:cNvSpPr>
          <p:nvPr>
            <p:ph idx="1"/>
          </p:nvPr>
        </p:nvSpPr>
        <p:spPr>
          <a:xfrm>
            <a:off x="498475" y="2168525"/>
            <a:ext cx="8418513" cy="4621213"/>
          </a:xfrm>
        </p:spPr>
        <p:txBody>
          <a:bodyPr/>
          <a:lstStyle/>
          <a:p>
            <a:pPr eaLnBrk="1" hangingPunct="1"/>
            <a:r>
              <a:rPr lang="en-US" altLang="en-US" smtClean="0"/>
              <a:t>Any compensation to be paid to the physician group (</a:t>
            </a:r>
            <a:r>
              <a:rPr lang="en-US" altLang="en-US" i="1" smtClean="0"/>
              <a:t>e.g.</a:t>
            </a:r>
            <a:r>
              <a:rPr lang="en-US" altLang="en-US" smtClean="0"/>
              <a:t>, for providing a department director) should be described in the contract.</a:t>
            </a:r>
          </a:p>
          <a:p>
            <a:pPr lvl="1" eaLnBrk="1" hangingPunct="1"/>
            <a:r>
              <a:rPr lang="en-US" altLang="en-US" smtClean="0"/>
              <a:t>The compensation needs to be fair market value and cannot be calculated in a manner that takes into account the volume or value of referrals or other business generated among the parties.</a:t>
            </a:r>
          </a:p>
          <a:p>
            <a:pPr lvl="1" eaLnBrk="1" hangingPunct="1"/>
            <a:r>
              <a:rPr lang="en-US" altLang="en-US" smtClean="0"/>
              <a:t>The compensation can be a fixed amount, although it is more common today for compensation to be calculated on an hourly basis.</a:t>
            </a:r>
          </a:p>
        </p:txBody>
      </p:sp>
      <p:sp>
        <p:nvSpPr>
          <p:cNvPr id="10035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4ECC8545-6728-40F3-AD6E-D3D19F2A680A}" type="slidenum">
              <a:rPr lang="en-US" altLang="en-US" sz="1200"/>
              <a:pPr algn="r" eaLnBrk="1" hangingPunct="1"/>
              <a:t>33</a:t>
            </a:fld>
            <a:endParaRPr lang="en-US" altLang="en-US" sz="12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06400" y="1260475"/>
            <a:ext cx="8455025" cy="679450"/>
          </a:xfrm>
        </p:spPr>
        <p:txBody>
          <a:bodyPr/>
          <a:lstStyle/>
          <a:p>
            <a:pPr eaLnBrk="1" hangingPunct="1"/>
            <a:r>
              <a:rPr lang="en-US" altLang="en-US" smtClean="0"/>
              <a:t>Compensation </a:t>
            </a:r>
            <a:r>
              <a:rPr lang="en-US" altLang="en-US" sz="1600" b="0" smtClean="0"/>
              <a:t>(cont'd)</a:t>
            </a:r>
          </a:p>
        </p:txBody>
      </p:sp>
      <p:sp>
        <p:nvSpPr>
          <p:cNvPr id="101379" name="Rectangle 3"/>
          <p:cNvSpPr>
            <a:spLocks noGrp="1" noChangeArrowheads="1"/>
          </p:cNvSpPr>
          <p:nvPr>
            <p:ph idx="1"/>
          </p:nvPr>
        </p:nvSpPr>
        <p:spPr>
          <a:xfrm>
            <a:off x="498475" y="2168525"/>
            <a:ext cx="8418513" cy="4621213"/>
          </a:xfrm>
        </p:spPr>
        <p:txBody>
          <a:bodyPr/>
          <a:lstStyle/>
          <a:p>
            <a:pPr eaLnBrk="1" hangingPunct="1"/>
            <a:r>
              <a:rPr lang="en-US" altLang="en-US" smtClean="0"/>
              <a:t>Likewise, any compensation to be paid to the hospital for items and services it provides the physician group should be described in the contract, and is subject to the same rules.</a:t>
            </a:r>
          </a:p>
        </p:txBody>
      </p:sp>
      <p:sp>
        <p:nvSpPr>
          <p:cNvPr id="10138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D92C4EC-B359-46B1-8826-2785673CEC15}" type="slidenum">
              <a:rPr lang="en-US" altLang="en-US" sz="1200"/>
              <a:pPr algn="r" eaLnBrk="1" hangingPunct="1"/>
              <a:t>34</a:t>
            </a:fld>
            <a:endParaRPr lang="en-US" altLang="en-US" sz="12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06400" y="1260475"/>
            <a:ext cx="8455025" cy="679450"/>
          </a:xfrm>
        </p:spPr>
        <p:txBody>
          <a:bodyPr/>
          <a:lstStyle/>
          <a:p>
            <a:pPr eaLnBrk="1" hangingPunct="1"/>
            <a:r>
              <a:rPr lang="en-US" altLang="en-US" smtClean="0"/>
              <a:t>Compensation </a:t>
            </a:r>
            <a:r>
              <a:rPr lang="en-US" altLang="en-US" sz="1600" b="0" smtClean="0"/>
              <a:t>(cont'd)</a:t>
            </a:r>
          </a:p>
        </p:txBody>
      </p:sp>
      <p:sp>
        <p:nvSpPr>
          <p:cNvPr id="102403" name="Rectangle 3"/>
          <p:cNvSpPr>
            <a:spLocks noGrp="1" noChangeArrowheads="1"/>
          </p:cNvSpPr>
          <p:nvPr>
            <p:ph idx="1"/>
          </p:nvPr>
        </p:nvSpPr>
        <p:spPr>
          <a:xfrm>
            <a:off x="498475" y="2168525"/>
            <a:ext cx="8418513" cy="4621213"/>
          </a:xfrm>
        </p:spPr>
        <p:txBody>
          <a:bodyPr/>
          <a:lstStyle/>
          <a:p>
            <a:pPr eaLnBrk="1" hangingPunct="1"/>
            <a:r>
              <a:rPr lang="en-US" altLang="en-US" sz="2200" smtClean="0"/>
              <a:t>If the hospital will be billing for any of the </a:t>
            </a:r>
            <a:r>
              <a:rPr lang="en-US" altLang="en-US" sz="2000" smtClean="0"/>
              <a:t>professional component (“PC”)</a:t>
            </a:r>
            <a:r>
              <a:rPr lang="en-US" altLang="en-US" sz="2200" smtClean="0"/>
              <a:t>, then the contract must include or describe:</a:t>
            </a:r>
          </a:p>
          <a:p>
            <a:pPr lvl="1" eaLnBrk="1" hangingPunct="1"/>
            <a:r>
              <a:rPr lang="en-US" altLang="en-US" sz="2000" smtClean="0"/>
              <a:t>The proper steps and documentation for reassignment.</a:t>
            </a:r>
          </a:p>
          <a:p>
            <a:pPr lvl="1" eaLnBrk="1" hangingPunct="1"/>
            <a:r>
              <a:rPr lang="en-US" altLang="en-US" sz="2000" smtClean="0"/>
              <a:t>A methodology to calculate the PC compensation.</a:t>
            </a:r>
          </a:p>
          <a:p>
            <a:pPr eaLnBrk="1" hangingPunct="1">
              <a:spcBef>
                <a:spcPts val="1200"/>
              </a:spcBef>
            </a:pPr>
            <a:r>
              <a:rPr lang="en-US" altLang="en-US" sz="2200" smtClean="0"/>
              <a:t>Absent extenuating circumstances, it is common for the physician group to separately bill for the PC.</a:t>
            </a:r>
          </a:p>
          <a:p>
            <a:pPr eaLnBrk="1" hangingPunct="1">
              <a:spcBef>
                <a:spcPts val="1200"/>
              </a:spcBef>
            </a:pPr>
            <a:r>
              <a:rPr lang="en-US" altLang="en-US" sz="2200" smtClean="0"/>
              <a:t>On the other hand, if the contract is intended to be in the nature of a “coverage agreement,” then the hospital will likely be responsible for billing of the PC, and the compensation methodology and amount will be even more important.</a:t>
            </a:r>
          </a:p>
        </p:txBody>
      </p:sp>
      <p:sp>
        <p:nvSpPr>
          <p:cNvPr id="10240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8576091-D332-46C0-B7F0-467E02637D4A}" type="slidenum">
              <a:rPr lang="en-US" altLang="en-US" sz="1200"/>
              <a:pPr algn="r" eaLnBrk="1" hangingPunct="1"/>
              <a:t>35</a:t>
            </a:fld>
            <a:endParaRPr lang="en-US" altLang="en-US" sz="12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06400" y="1260475"/>
            <a:ext cx="8455025" cy="679450"/>
          </a:xfrm>
        </p:spPr>
        <p:txBody>
          <a:bodyPr/>
          <a:lstStyle/>
          <a:p>
            <a:pPr eaLnBrk="1" hangingPunct="1"/>
            <a:r>
              <a:rPr lang="en-US" altLang="en-US" smtClean="0"/>
              <a:t>Term and Termination</a:t>
            </a:r>
          </a:p>
        </p:txBody>
      </p:sp>
      <p:sp>
        <p:nvSpPr>
          <p:cNvPr id="103427" name="Rectangle 3"/>
          <p:cNvSpPr>
            <a:spLocks noGrp="1" noChangeArrowheads="1"/>
          </p:cNvSpPr>
          <p:nvPr>
            <p:ph idx="1"/>
          </p:nvPr>
        </p:nvSpPr>
        <p:spPr>
          <a:xfrm>
            <a:off x="498475" y="2168525"/>
            <a:ext cx="8418513" cy="4621213"/>
          </a:xfrm>
        </p:spPr>
        <p:txBody>
          <a:bodyPr/>
          <a:lstStyle/>
          <a:p>
            <a:pPr eaLnBrk="1" hangingPunct="1"/>
            <a:r>
              <a:rPr lang="en-US" altLang="en-US" sz="2200" i="1" u="sng" dirty="0" smtClean="0"/>
              <a:t>After Rev. Proc. 2017-13</a:t>
            </a:r>
            <a:r>
              <a:rPr lang="en-US" altLang="en-US" sz="2200" dirty="0" smtClean="0"/>
              <a:t>: For tax-exempt hospitals, the term of the exclusive contract is probably a strictly business issue. </a:t>
            </a:r>
          </a:p>
          <a:p>
            <a:pPr eaLnBrk="1" hangingPunct="1"/>
            <a:r>
              <a:rPr lang="en-US" altLang="en-US" sz="2200" dirty="0" smtClean="0"/>
              <a:t>For all other hospitals, the term has always been a strictly business issue.</a:t>
            </a:r>
          </a:p>
          <a:p>
            <a:pPr eaLnBrk="1" hangingPunct="1"/>
            <a:r>
              <a:rPr lang="en-US" altLang="en-US" sz="2200" dirty="0" smtClean="0"/>
              <a:t>Neither party should be able to terminate the exclusive contract without cause, </a:t>
            </a:r>
            <a:r>
              <a:rPr lang="en-US" altLang="en-US" sz="2200" i="1" dirty="0" smtClean="0"/>
              <a:t>i.e.</a:t>
            </a:r>
            <a:r>
              <a:rPr lang="en-US" altLang="en-US" sz="2200" dirty="0" smtClean="0"/>
              <a:t>, merely upon notice (at least not until after some minimum period of time).</a:t>
            </a:r>
          </a:p>
          <a:p>
            <a:pPr lvl="1" eaLnBrk="1" hangingPunct="1"/>
            <a:r>
              <a:rPr lang="en-US" altLang="en-US" sz="1800" dirty="0" smtClean="0"/>
              <a:t>On the one hand, a contract with a longer “no cut” term takes more thought to construct, and creates more deal risks for both parties.</a:t>
            </a:r>
          </a:p>
          <a:p>
            <a:pPr lvl="1" eaLnBrk="1" hangingPunct="1"/>
            <a:r>
              <a:rPr lang="en-US" altLang="en-US" sz="1800" dirty="0" smtClean="0"/>
              <a:t>On the other hand, contracts that are terminable without cause on short notice can make it difficult for the physician group to recruit physicians.</a:t>
            </a:r>
          </a:p>
        </p:txBody>
      </p:sp>
      <p:sp>
        <p:nvSpPr>
          <p:cNvPr id="10342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ADBF1DEE-A8E7-4172-A4B5-A06FD8C9CF84}" type="slidenum">
              <a:rPr lang="en-US" altLang="en-US" sz="1200"/>
              <a:pPr algn="r" eaLnBrk="1" hangingPunct="1"/>
              <a:t>36</a:t>
            </a:fld>
            <a:endParaRPr lang="en-US" altLang="en-US" sz="12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06400" y="1260475"/>
            <a:ext cx="8455025" cy="679450"/>
          </a:xfrm>
        </p:spPr>
        <p:txBody>
          <a:bodyPr/>
          <a:lstStyle/>
          <a:p>
            <a:pPr eaLnBrk="1" hangingPunct="1"/>
            <a:r>
              <a:rPr lang="en-US" altLang="en-US" smtClean="0"/>
              <a:t>Term and Termination </a:t>
            </a:r>
            <a:r>
              <a:rPr lang="en-US" altLang="en-US" sz="1600" b="0" smtClean="0"/>
              <a:t>(cont'd)</a:t>
            </a:r>
          </a:p>
        </p:txBody>
      </p:sp>
      <p:sp>
        <p:nvSpPr>
          <p:cNvPr id="104451" name="Rectangle 3"/>
          <p:cNvSpPr>
            <a:spLocks noGrp="1" noChangeArrowheads="1"/>
          </p:cNvSpPr>
          <p:nvPr>
            <p:ph idx="1"/>
          </p:nvPr>
        </p:nvSpPr>
        <p:spPr>
          <a:xfrm>
            <a:off x="498475" y="2168525"/>
            <a:ext cx="8418513" cy="4621213"/>
          </a:xfrm>
        </p:spPr>
        <p:txBody>
          <a:bodyPr/>
          <a:lstStyle/>
          <a:p>
            <a:pPr eaLnBrk="1" hangingPunct="1"/>
            <a:r>
              <a:rPr lang="en-US" altLang="en-US" smtClean="0"/>
              <a:t>For cause termination provisions should be mutual and should allow a reasonable period of time for a party to cure the breach.</a:t>
            </a:r>
          </a:p>
          <a:p>
            <a:pPr lvl="1" eaLnBrk="1" hangingPunct="1"/>
            <a:r>
              <a:rPr lang="en-US" altLang="en-US" smtClean="0"/>
              <a:t>Minimum is 30 days, and 60 to 90 days is better.</a:t>
            </a:r>
          </a:p>
          <a:p>
            <a:pPr lvl="1" eaLnBrk="1" hangingPunct="1"/>
            <a:r>
              <a:rPr lang="en-US" altLang="en-US" smtClean="0"/>
              <a:t>Could be shorter for breach of payment or other very important obligations.</a:t>
            </a:r>
          </a:p>
          <a:p>
            <a:pPr eaLnBrk="1" hangingPunct="1">
              <a:spcBef>
                <a:spcPts val="1200"/>
              </a:spcBef>
            </a:pPr>
            <a:r>
              <a:rPr lang="en-US" altLang="en-US" smtClean="0"/>
              <a:t>The hospital should not be able to terminate the entire exclusive contract because of the actions of a single physician, provided the physician group bars the physician from providing services at the hospital.</a:t>
            </a:r>
          </a:p>
        </p:txBody>
      </p:sp>
      <p:sp>
        <p:nvSpPr>
          <p:cNvPr id="10445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57D82694-345C-4CC3-878F-F03EF38DE9C1}" type="slidenum">
              <a:rPr lang="en-US" altLang="en-US" sz="1200"/>
              <a:pPr algn="r" eaLnBrk="1" hangingPunct="1"/>
              <a:t>37</a:t>
            </a:fld>
            <a:endParaRPr lang="en-US" altLang="en-US" sz="12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06400" y="1260475"/>
            <a:ext cx="8455025" cy="679450"/>
          </a:xfrm>
        </p:spPr>
        <p:txBody>
          <a:bodyPr/>
          <a:lstStyle/>
          <a:p>
            <a:pPr eaLnBrk="1" hangingPunct="1"/>
            <a:r>
              <a:rPr lang="en-US" altLang="en-US" smtClean="0"/>
              <a:t>Term and Termination </a:t>
            </a:r>
            <a:r>
              <a:rPr lang="en-US" altLang="en-US" sz="1600" b="0" smtClean="0"/>
              <a:t>(cont'd)</a:t>
            </a:r>
          </a:p>
        </p:txBody>
      </p:sp>
      <p:sp>
        <p:nvSpPr>
          <p:cNvPr id="105475" name="Rectangle 3"/>
          <p:cNvSpPr>
            <a:spLocks noGrp="1" noChangeArrowheads="1"/>
          </p:cNvSpPr>
          <p:nvPr>
            <p:ph idx="1"/>
          </p:nvPr>
        </p:nvSpPr>
        <p:spPr>
          <a:xfrm>
            <a:off x="498475" y="2168525"/>
            <a:ext cx="8418513" cy="4621213"/>
          </a:xfrm>
        </p:spPr>
        <p:txBody>
          <a:bodyPr/>
          <a:lstStyle/>
          <a:p>
            <a:pPr eaLnBrk="1" hangingPunct="1"/>
            <a:r>
              <a:rPr lang="en-US" altLang="en-US" u="sng" smtClean="0"/>
              <a:t>Hot button issues</a:t>
            </a:r>
            <a:r>
              <a:rPr lang="en-US" altLang="en-US" smtClean="0"/>
              <a:t>:</a:t>
            </a:r>
          </a:p>
          <a:p>
            <a:pPr lvl="1" eaLnBrk="1" hangingPunct="1"/>
            <a:r>
              <a:rPr lang="en-US" altLang="en-US" smtClean="0"/>
              <a:t>Vague, “bad citizen” termination rights.</a:t>
            </a:r>
          </a:p>
          <a:p>
            <a:pPr lvl="1" eaLnBrk="1" hangingPunct="1"/>
            <a:r>
              <a:rPr lang="en-US" altLang="en-US" smtClean="0"/>
              <a:t>Termination upon change in law.</a:t>
            </a:r>
          </a:p>
          <a:p>
            <a:pPr lvl="2" eaLnBrk="1" hangingPunct="1"/>
            <a:r>
              <a:rPr lang="en-US" altLang="en-US" sz="1800" smtClean="0"/>
              <a:t>Needs to require more than just the possibility of a potential risk that there might have been a change in law that could cause a party to theoretically be in violation of applicable law.</a:t>
            </a:r>
          </a:p>
          <a:p>
            <a:pPr lvl="2" eaLnBrk="1" hangingPunct="1"/>
            <a:r>
              <a:rPr lang="en-US" altLang="en-US" sz="1800" smtClean="0"/>
              <a:t>Should include a process for a party to provide some level of proof that there has indeed been a change in law, and then for the parties to evaluate alternatives for resolving the issue before the contract is terminated.</a:t>
            </a:r>
          </a:p>
        </p:txBody>
      </p:sp>
      <p:sp>
        <p:nvSpPr>
          <p:cNvPr id="10547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1F65892-5FC2-41BA-A415-EBA3DE532A8D}" type="slidenum">
              <a:rPr lang="en-US" altLang="en-US" sz="1200"/>
              <a:pPr algn="r" eaLnBrk="1" hangingPunct="1"/>
              <a:t>38</a:t>
            </a:fld>
            <a:endParaRPr lang="en-US" altLang="en-US" sz="12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06400" y="1260475"/>
            <a:ext cx="8455025" cy="679450"/>
          </a:xfrm>
        </p:spPr>
        <p:txBody>
          <a:bodyPr/>
          <a:lstStyle/>
          <a:p>
            <a:pPr eaLnBrk="1" hangingPunct="1"/>
            <a:r>
              <a:rPr lang="en-US" altLang="en-US" smtClean="0"/>
              <a:t>Term and Termination </a:t>
            </a:r>
            <a:r>
              <a:rPr lang="en-US" altLang="en-US" sz="1600" b="0" smtClean="0"/>
              <a:t>(cont'd)</a:t>
            </a:r>
          </a:p>
        </p:txBody>
      </p:sp>
      <p:sp>
        <p:nvSpPr>
          <p:cNvPr id="106499" name="Rectangle 3"/>
          <p:cNvSpPr>
            <a:spLocks noGrp="1" noChangeArrowheads="1"/>
          </p:cNvSpPr>
          <p:nvPr>
            <p:ph idx="1"/>
          </p:nvPr>
        </p:nvSpPr>
        <p:spPr>
          <a:xfrm>
            <a:off x="498475" y="2168525"/>
            <a:ext cx="8418513" cy="4621213"/>
          </a:xfrm>
        </p:spPr>
        <p:txBody>
          <a:bodyPr/>
          <a:lstStyle/>
          <a:p>
            <a:pPr eaLnBrk="1" hangingPunct="1">
              <a:spcBef>
                <a:spcPts val="600"/>
              </a:spcBef>
            </a:pPr>
            <a:r>
              <a:rPr lang="en-US" altLang="en-US" sz="2000" u="sng" smtClean="0"/>
              <a:t>Hot button issues </a:t>
            </a:r>
            <a:r>
              <a:rPr lang="en-US" altLang="en-US" sz="1600" u="sng" smtClean="0"/>
              <a:t>(cont'd)</a:t>
            </a:r>
            <a:r>
              <a:rPr lang="en-US" altLang="en-US" sz="2000" smtClean="0"/>
              <a:t>:</a:t>
            </a:r>
          </a:p>
          <a:p>
            <a:pPr lvl="1" eaLnBrk="1" hangingPunct="1">
              <a:spcBef>
                <a:spcPts val="600"/>
              </a:spcBef>
            </a:pPr>
            <a:r>
              <a:rPr lang="en-US" altLang="en-US" sz="1900" smtClean="0"/>
              <a:t>“Transition rights” that allow the hospital to unilaterally require the physician group to continue providing services for a specific period of time after termination (even after a termination for cause).</a:t>
            </a:r>
          </a:p>
          <a:p>
            <a:pPr lvl="2" eaLnBrk="1" hangingPunct="1">
              <a:spcBef>
                <a:spcPts val="600"/>
              </a:spcBef>
            </a:pPr>
            <a:r>
              <a:rPr lang="en-US" altLang="en-US" sz="1400" smtClean="0"/>
              <a:t>Such a provision will make it easier for the hospital to terminate the contract and replace the group (and for this reason, this type of provision is not favored by physicians).</a:t>
            </a:r>
          </a:p>
          <a:p>
            <a:pPr lvl="2" eaLnBrk="1" hangingPunct="1">
              <a:spcBef>
                <a:spcPts val="600"/>
              </a:spcBef>
            </a:pPr>
            <a:r>
              <a:rPr lang="en-US" altLang="en-US" sz="1400" smtClean="0"/>
              <a:t>It could also have a mutual benefit by giving the parties some breathing room in negotiating a replacement exclusive contract.</a:t>
            </a:r>
          </a:p>
          <a:p>
            <a:pPr lvl="1" eaLnBrk="1" hangingPunct="1"/>
            <a:r>
              <a:rPr lang="en-US" altLang="en-US" sz="2000" smtClean="0"/>
              <a:t>Post-termination obligation on the physician group requiring it to release all of its physicians from their covenant(s) not to compete with the group.</a:t>
            </a:r>
            <a:endParaRPr lang="en-US" altLang="en-US" sz="1800" smtClean="0"/>
          </a:p>
          <a:p>
            <a:pPr lvl="2" eaLnBrk="1" hangingPunct="1"/>
            <a:r>
              <a:rPr lang="en-US" altLang="en-US" sz="1400" smtClean="0"/>
              <a:t>Very few hospital-based physician groups will agree to this type of provision because they know it would give the hospital the </a:t>
            </a:r>
            <a:r>
              <a:rPr lang="en-US" altLang="en-US" sz="1400" i="1" smtClean="0"/>
              <a:t>de facto </a:t>
            </a:r>
            <a:r>
              <a:rPr lang="en-US" altLang="en-US" sz="1400" smtClean="0"/>
              <a:t>ability to cause a break-up of the group.</a:t>
            </a:r>
          </a:p>
        </p:txBody>
      </p:sp>
      <p:sp>
        <p:nvSpPr>
          <p:cNvPr id="10650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50D12133-BF61-4761-B7FC-9F4244577DB1}" type="slidenum">
              <a:rPr lang="en-US" altLang="en-US" sz="1200"/>
              <a:pPr algn="r" eaLnBrk="1" hangingPunct="1"/>
              <a:t>39</a:t>
            </a:fld>
            <a:endParaRPr lang="en-US" altLang="en-US" sz="1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1574800" y="990600"/>
            <a:ext cx="6172200" cy="2133600"/>
          </a:xfrm>
        </p:spPr>
        <p:txBody>
          <a:bodyPr/>
          <a:lstStyle/>
          <a:p>
            <a:pPr algn="ctr" eaLnBrk="1" hangingPunct="1">
              <a:lnSpc>
                <a:spcPts val="4800"/>
              </a:lnSpc>
            </a:pPr>
            <a:r>
              <a:rPr lang="en-US" altLang="en-US" sz="3000" smtClean="0"/>
              <a:t>Structuring Exclusive Contracts Between</a:t>
            </a:r>
            <a:br>
              <a:rPr lang="en-US" altLang="en-US" sz="3000" smtClean="0"/>
            </a:br>
            <a:r>
              <a:rPr lang="en-US" altLang="en-US" sz="3000" smtClean="0"/>
              <a:t>Hospitals and Physician Groups</a:t>
            </a:r>
            <a:endParaRPr lang="en-US" altLang="en-US" sz="3000" b="0" smtClean="0"/>
          </a:p>
        </p:txBody>
      </p:sp>
      <p:sp>
        <p:nvSpPr>
          <p:cNvPr id="70659" name="Rectangle 3"/>
          <p:cNvSpPr>
            <a:spLocks noGrp="1" noChangeArrowheads="1"/>
          </p:cNvSpPr>
          <p:nvPr>
            <p:ph type="subTitle" idx="1"/>
          </p:nvPr>
        </p:nvSpPr>
        <p:spPr>
          <a:xfrm>
            <a:off x="1968500" y="3440113"/>
            <a:ext cx="5211763" cy="1322387"/>
          </a:xfrm>
        </p:spPr>
        <p:txBody>
          <a:bodyPr/>
          <a:lstStyle/>
          <a:p>
            <a:pPr algn="ctr" eaLnBrk="1" hangingPunct="1"/>
            <a:r>
              <a:rPr lang="en-US" altLang="en-US" smtClean="0">
                <a:solidFill>
                  <a:schemeClr val="tx1"/>
                </a:solidFill>
              </a:rPr>
              <a:t>August 30, 2017</a:t>
            </a:r>
            <a:endParaRPr lang="en-US" altLang="en-US" sz="1800" smtClean="0">
              <a:solidFill>
                <a:schemeClr val="tx1"/>
              </a:solidFill>
            </a:endParaRPr>
          </a:p>
        </p:txBody>
      </p:sp>
      <p:sp>
        <p:nvSpPr>
          <p:cNvPr id="70660" name="Text Box 8"/>
          <p:cNvSpPr txBox="1">
            <a:spLocks noChangeArrowheads="1"/>
          </p:cNvSpPr>
          <p:nvPr/>
        </p:nvSpPr>
        <p:spPr bwMode="auto">
          <a:xfrm>
            <a:off x="1968500" y="5257800"/>
            <a:ext cx="520700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b="1">
                <a:solidFill>
                  <a:srgbClr val="004961"/>
                </a:solidFill>
              </a:rPr>
              <a:t>W. Kenneth Davis, Jr.</a:t>
            </a:r>
            <a:r>
              <a:rPr lang="en-US" altLang="en-US" sz="1600">
                <a:solidFill>
                  <a:srgbClr val="004961"/>
                </a:solidFill>
              </a:rPr>
              <a:t/>
            </a:r>
            <a:br>
              <a:rPr lang="en-US" altLang="en-US" sz="1600">
                <a:solidFill>
                  <a:srgbClr val="004961"/>
                </a:solidFill>
              </a:rPr>
            </a:br>
            <a:r>
              <a:rPr lang="en-US" altLang="en-US" sz="1400">
                <a:solidFill>
                  <a:srgbClr val="5F5F5F"/>
                </a:solidFill>
              </a:rPr>
              <a:t>Partner</a:t>
            </a:r>
            <a:br>
              <a:rPr lang="en-US" altLang="en-US" sz="1400">
                <a:solidFill>
                  <a:srgbClr val="5F5F5F"/>
                </a:solidFill>
              </a:rPr>
            </a:br>
            <a:r>
              <a:rPr lang="en-US" altLang="en-US" sz="1400">
                <a:solidFill>
                  <a:srgbClr val="5F5F5F"/>
                </a:solidFill>
              </a:rPr>
              <a:t>Katten Muchin Rosenman LLP</a:t>
            </a:r>
          </a:p>
          <a:p>
            <a:pPr algn="ctr" eaLnBrk="1" hangingPunct="1">
              <a:spcBef>
                <a:spcPct val="50000"/>
              </a:spcBef>
            </a:pPr>
            <a:r>
              <a:rPr lang="en-US" altLang="en-US" sz="1400">
                <a:solidFill>
                  <a:srgbClr val="5F5F5F"/>
                </a:solidFill>
              </a:rPr>
              <a:t>ken.davis@kattenlaw.com</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06400" y="1260475"/>
            <a:ext cx="8455025" cy="679450"/>
          </a:xfrm>
        </p:spPr>
        <p:txBody>
          <a:bodyPr/>
          <a:lstStyle/>
          <a:p>
            <a:pPr eaLnBrk="1" hangingPunct="1"/>
            <a:r>
              <a:rPr lang="en-US" altLang="en-US" smtClean="0"/>
              <a:t>“Clean Sweep”</a:t>
            </a:r>
          </a:p>
        </p:txBody>
      </p:sp>
      <p:sp>
        <p:nvSpPr>
          <p:cNvPr id="107523" name="Rectangle 3"/>
          <p:cNvSpPr>
            <a:spLocks noGrp="1" noChangeArrowheads="1"/>
          </p:cNvSpPr>
          <p:nvPr>
            <p:ph idx="1"/>
          </p:nvPr>
        </p:nvSpPr>
        <p:spPr>
          <a:xfrm>
            <a:off x="498475" y="2168525"/>
            <a:ext cx="8418513" cy="4621213"/>
          </a:xfrm>
        </p:spPr>
        <p:txBody>
          <a:bodyPr/>
          <a:lstStyle/>
          <a:p>
            <a:pPr eaLnBrk="1" hangingPunct="1"/>
            <a:r>
              <a:rPr lang="en-US" altLang="en-US" smtClean="0"/>
              <a:t>If the exclusive contract is terminated for any reason, then the medical staff membership of each physician is automatically terminated without a hearing or other due process rights.</a:t>
            </a:r>
          </a:p>
          <a:p>
            <a:pPr eaLnBrk="1" hangingPunct="1"/>
            <a:r>
              <a:rPr lang="en-US" altLang="en-US" smtClean="0"/>
              <a:t>Clean sweep is becoming, if it hasn’t already become, a standard </a:t>
            </a:r>
            <a:r>
              <a:rPr lang="en-US" altLang="en-US" i="1" smtClean="0"/>
              <a:t>quid pro quo </a:t>
            </a:r>
            <a:r>
              <a:rPr lang="en-US" altLang="en-US" smtClean="0"/>
              <a:t>when the hospital grants exclusive privileges to a physician group.</a:t>
            </a:r>
          </a:p>
          <a:p>
            <a:pPr eaLnBrk="1" hangingPunct="1"/>
            <a:r>
              <a:rPr lang="en-US" altLang="en-US" smtClean="0"/>
              <a:t>Conversely, if the “exclusivity” isn’t very exclusive, query whether the exclusive contract should include a clean sweep (rather than defaulting to the usual medical staff process)?</a:t>
            </a:r>
          </a:p>
        </p:txBody>
      </p:sp>
      <p:sp>
        <p:nvSpPr>
          <p:cNvPr id="10752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99FE34A8-32DB-4A3E-BCF1-2391E4797FAA}" type="slidenum">
              <a:rPr lang="en-US" altLang="en-US" sz="1200"/>
              <a:pPr algn="r" eaLnBrk="1" hangingPunct="1"/>
              <a:t>40</a:t>
            </a:fld>
            <a:endParaRPr lang="en-US" altLang="en-US" sz="12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06400" y="1260475"/>
            <a:ext cx="8455025" cy="679450"/>
          </a:xfrm>
        </p:spPr>
        <p:txBody>
          <a:bodyPr/>
          <a:lstStyle/>
          <a:p>
            <a:pPr eaLnBrk="1" hangingPunct="1"/>
            <a:r>
              <a:rPr lang="en-US" altLang="en-US" smtClean="0"/>
              <a:t>Sidebar on HCQIA Reporting</a:t>
            </a:r>
          </a:p>
        </p:txBody>
      </p:sp>
      <p:sp>
        <p:nvSpPr>
          <p:cNvPr id="108547" name="Rectangle 3"/>
          <p:cNvSpPr>
            <a:spLocks noGrp="1" noChangeArrowheads="1"/>
          </p:cNvSpPr>
          <p:nvPr>
            <p:ph idx="1"/>
          </p:nvPr>
        </p:nvSpPr>
        <p:spPr>
          <a:xfrm>
            <a:off x="498475" y="2168525"/>
            <a:ext cx="8418513" cy="4621213"/>
          </a:xfrm>
        </p:spPr>
        <p:txBody>
          <a:bodyPr/>
          <a:lstStyle/>
          <a:p>
            <a:pPr eaLnBrk="1" hangingPunct="1"/>
            <a:r>
              <a:rPr lang="en-US" altLang="en-US" sz="2200" smtClean="0"/>
              <a:t>In order to access the immunity protections under the HCQIA, a hospital is generally required to report to the National Practitioner Data Bank:</a:t>
            </a:r>
          </a:p>
          <a:p>
            <a:pPr lvl="1" eaLnBrk="1" hangingPunct="1"/>
            <a:r>
              <a:rPr lang="en-US" altLang="en-US" sz="1800" smtClean="0"/>
              <a:t>A professional review action which terminates, suspends or restricts a physician’s clinical privileges based on actual or potential harm to patients, and . . .</a:t>
            </a:r>
          </a:p>
          <a:p>
            <a:pPr lvl="1" eaLnBrk="1" hangingPunct="1"/>
            <a:r>
              <a:rPr lang="en-US" altLang="en-US" sz="1800" smtClean="0"/>
              <a:t>Any resignation in lieu of corrective action or during an “investigation.”</a:t>
            </a:r>
          </a:p>
          <a:p>
            <a:pPr eaLnBrk="1" hangingPunct="1"/>
            <a:r>
              <a:rPr lang="en-US" altLang="en-US" sz="2200" smtClean="0"/>
              <a:t>Medical staff termination pursuant to a typical clean sweep provision does not require reporting because no professional review action, </a:t>
            </a:r>
            <a:r>
              <a:rPr lang="en-US" altLang="en-US" sz="2200" i="1" smtClean="0"/>
              <a:t>i.e.</a:t>
            </a:r>
            <a:r>
              <a:rPr lang="en-US" altLang="en-US" sz="2200" smtClean="0"/>
              <a:t>, a hearing, even takes place.</a:t>
            </a:r>
          </a:p>
        </p:txBody>
      </p:sp>
      <p:sp>
        <p:nvSpPr>
          <p:cNvPr id="10854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5C0FA4D-B729-4C48-B91F-B1D63FDB9D6E}" type="slidenum">
              <a:rPr lang="en-US" altLang="en-US" sz="1200"/>
              <a:pPr algn="r" eaLnBrk="1" hangingPunct="1"/>
              <a:t>41</a:t>
            </a:fld>
            <a:endParaRPr lang="en-US" altLang="en-US" sz="12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06400" y="1260475"/>
            <a:ext cx="8455025" cy="679450"/>
          </a:xfrm>
        </p:spPr>
        <p:txBody>
          <a:bodyPr/>
          <a:lstStyle/>
          <a:p>
            <a:pPr eaLnBrk="1" hangingPunct="1"/>
            <a:r>
              <a:rPr lang="en-US" altLang="en-US" dirty="0" smtClean="0"/>
              <a:t>Sidebar on HCQIA Reporting</a:t>
            </a:r>
            <a:r>
              <a:rPr lang="en-US" altLang="en-US" b="0" dirty="0" smtClean="0"/>
              <a:t> </a:t>
            </a:r>
            <a:r>
              <a:rPr lang="en-US" altLang="en-US" sz="1600" b="0" dirty="0" smtClean="0"/>
              <a:t>(cont’d)</a:t>
            </a:r>
            <a:endParaRPr lang="en-US" altLang="en-US" b="0" dirty="0" smtClean="0"/>
          </a:p>
        </p:txBody>
      </p:sp>
      <p:sp>
        <p:nvSpPr>
          <p:cNvPr id="109571" name="Rectangle 3"/>
          <p:cNvSpPr>
            <a:spLocks noGrp="1" noChangeArrowheads="1"/>
          </p:cNvSpPr>
          <p:nvPr>
            <p:ph idx="1"/>
          </p:nvPr>
        </p:nvSpPr>
        <p:spPr>
          <a:xfrm>
            <a:off x="498475" y="2168525"/>
            <a:ext cx="8418513" cy="4621213"/>
          </a:xfrm>
        </p:spPr>
        <p:txBody>
          <a:bodyPr/>
          <a:lstStyle/>
          <a:p>
            <a:pPr eaLnBrk="1" hangingPunct="1"/>
            <a:r>
              <a:rPr lang="en-US" altLang="en-US" sz="2200" smtClean="0"/>
              <a:t>Sometimes the physician group and/or the hospital may want to build a mechanism into the exclusive contract for reviewing and addressing problems that might arise with respect to a specific physician (as distinguished from the group as a whole).</a:t>
            </a:r>
          </a:p>
          <a:p>
            <a:pPr lvl="1" eaLnBrk="1" hangingPunct="1"/>
            <a:r>
              <a:rPr lang="en-US" altLang="en-US" sz="1800" smtClean="0"/>
              <a:t>This mechanism is designed to assure that the physician group has had a chance to make its case before it is required to remove the physician from providing services under the exclusive contract.</a:t>
            </a:r>
          </a:p>
          <a:p>
            <a:pPr lvl="1" eaLnBrk="1" hangingPunct="1"/>
            <a:r>
              <a:rPr lang="en-US" altLang="en-US" sz="1800" smtClean="0"/>
              <a:t>Even though this is a mechanism based in contract (not on the medical staff bylaws, rules and regulations), it potentially could be deemed to be a professional review action.</a:t>
            </a:r>
          </a:p>
          <a:p>
            <a:pPr lvl="1" eaLnBrk="1" hangingPunct="1"/>
            <a:r>
              <a:rPr lang="en-US" altLang="en-US" sz="1800" smtClean="0"/>
              <a:t>Consideration should be given to specifying in the exclusive contract that the mechanism is not and will not be deemed to be a professional review action, and therefore is not reportable to the Data Bank.</a:t>
            </a:r>
          </a:p>
        </p:txBody>
      </p:sp>
      <p:sp>
        <p:nvSpPr>
          <p:cNvPr id="10957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45C8CDF9-66A6-4735-B357-764BEA453749}" type="slidenum">
              <a:rPr lang="en-US" altLang="en-US" sz="1200"/>
              <a:pPr algn="r" eaLnBrk="1" hangingPunct="1"/>
              <a:t>42</a:t>
            </a:fld>
            <a:endParaRPr lang="en-US" altLang="en-US" sz="12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06400" y="1260475"/>
            <a:ext cx="8455025" cy="679450"/>
          </a:xfrm>
        </p:spPr>
        <p:txBody>
          <a:bodyPr/>
          <a:lstStyle/>
          <a:p>
            <a:pPr eaLnBrk="1" hangingPunct="1"/>
            <a:r>
              <a:rPr lang="en-US" altLang="en-US" smtClean="0"/>
              <a:t>Payor Contracting</a:t>
            </a:r>
          </a:p>
        </p:txBody>
      </p:sp>
      <p:sp>
        <p:nvSpPr>
          <p:cNvPr id="110595" name="Rectangle 3"/>
          <p:cNvSpPr>
            <a:spLocks noGrp="1" noChangeArrowheads="1"/>
          </p:cNvSpPr>
          <p:nvPr>
            <p:ph idx="1"/>
          </p:nvPr>
        </p:nvSpPr>
        <p:spPr>
          <a:xfrm>
            <a:off x="498475" y="2168525"/>
            <a:ext cx="8418513" cy="4621213"/>
          </a:xfrm>
        </p:spPr>
        <p:txBody>
          <a:bodyPr/>
          <a:lstStyle/>
          <a:p>
            <a:pPr eaLnBrk="1" hangingPunct="1">
              <a:spcAft>
                <a:spcPts val="600"/>
              </a:spcAft>
            </a:pPr>
            <a:r>
              <a:rPr lang="en-US" altLang="en-US" smtClean="0"/>
              <a:t>From the hospital’s perspective, it ideally would want the rights to:</a:t>
            </a:r>
          </a:p>
          <a:p>
            <a:pPr lvl="1" eaLnBrk="1" hangingPunct="1">
              <a:spcAft>
                <a:spcPts val="600"/>
              </a:spcAft>
            </a:pPr>
            <a:r>
              <a:rPr lang="en-US" altLang="en-US" smtClean="0"/>
              <a:t>Negotiate and enter into payor contracts for the physician group.</a:t>
            </a:r>
          </a:p>
          <a:p>
            <a:pPr lvl="1" eaLnBrk="1" hangingPunct="1"/>
            <a:r>
              <a:rPr lang="en-US" altLang="en-US" smtClean="0"/>
              <a:t>Approve the physician group’s fees.</a:t>
            </a:r>
          </a:p>
          <a:p>
            <a:pPr eaLnBrk="1" hangingPunct="1">
              <a:spcBef>
                <a:spcPts val="1200"/>
              </a:spcBef>
              <a:spcAft>
                <a:spcPts val="600"/>
              </a:spcAft>
            </a:pPr>
            <a:r>
              <a:rPr lang="en-US" altLang="en-US" smtClean="0"/>
              <a:t>From the physician group’s perspective, it ideally would want the rights to:</a:t>
            </a:r>
          </a:p>
          <a:p>
            <a:pPr lvl="1" eaLnBrk="1" hangingPunct="1">
              <a:spcBef>
                <a:spcPts val="1200"/>
              </a:spcBef>
              <a:spcAft>
                <a:spcPts val="600"/>
              </a:spcAft>
            </a:pPr>
            <a:r>
              <a:rPr lang="en-US" altLang="en-US" smtClean="0"/>
              <a:t>Negotiate and enter into its own payor contracts.</a:t>
            </a:r>
          </a:p>
          <a:p>
            <a:pPr lvl="1" eaLnBrk="1" hangingPunct="1"/>
            <a:r>
              <a:rPr lang="en-US" altLang="en-US" smtClean="0"/>
              <a:t>Approve its own fees.</a:t>
            </a:r>
          </a:p>
        </p:txBody>
      </p:sp>
      <p:sp>
        <p:nvSpPr>
          <p:cNvPr id="11059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6C8293E-1F76-43F3-B776-9BE8D7C94AFA}" type="slidenum">
              <a:rPr lang="en-US" altLang="en-US" sz="1200"/>
              <a:pPr algn="r" eaLnBrk="1" hangingPunct="1"/>
              <a:t>43</a:t>
            </a:fld>
            <a:endParaRPr lang="en-US" altLang="en-US" sz="12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06400" y="1260475"/>
            <a:ext cx="8455025" cy="679450"/>
          </a:xfrm>
        </p:spPr>
        <p:txBody>
          <a:bodyPr/>
          <a:lstStyle/>
          <a:p>
            <a:pPr eaLnBrk="1" hangingPunct="1"/>
            <a:r>
              <a:rPr lang="en-US" altLang="en-US" smtClean="0"/>
              <a:t>Payor Contracting </a:t>
            </a:r>
            <a:r>
              <a:rPr lang="en-US" altLang="en-US" sz="1600" b="0" smtClean="0"/>
              <a:t>(cont'd)</a:t>
            </a:r>
          </a:p>
        </p:txBody>
      </p:sp>
      <p:sp>
        <p:nvSpPr>
          <p:cNvPr id="50179" name="Rectangle 3"/>
          <p:cNvSpPr>
            <a:spLocks noGrp="1" noChangeArrowheads="1"/>
          </p:cNvSpPr>
          <p:nvPr>
            <p:ph idx="1"/>
          </p:nvPr>
        </p:nvSpPr>
        <p:spPr>
          <a:xfrm>
            <a:off x="498475" y="2168525"/>
            <a:ext cx="8418513" cy="4621213"/>
          </a:xfrm>
        </p:spPr>
        <p:txBody>
          <a:bodyPr/>
          <a:lstStyle/>
          <a:p>
            <a:pPr eaLnBrk="1" hangingPunct="1">
              <a:defRPr/>
            </a:pPr>
            <a:r>
              <a:rPr lang="en-US" sz="1600" dirty="0" smtClean="0"/>
              <a:t>How this issue should, and will, get resolved depends on local market conditions and recent payor contracting experiences.</a:t>
            </a:r>
          </a:p>
          <a:p>
            <a:pPr eaLnBrk="1" hangingPunct="1">
              <a:defRPr/>
            </a:pPr>
            <a:r>
              <a:rPr lang="en-US" sz="1600" dirty="0" smtClean="0"/>
              <a:t>Examples of alternative, compromise resolutions:</a:t>
            </a:r>
          </a:p>
          <a:p>
            <a:pPr lvl="1" eaLnBrk="1" hangingPunct="1">
              <a:defRPr/>
            </a:pPr>
            <a:r>
              <a:rPr lang="en-US" sz="1400" dirty="0"/>
              <a:t>Build a process for the hospital to request participation by the physician group, </a:t>
            </a:r>
            <a:r>
              <a:rPr lang="en-US" sz="1400" u="sng" dirty="0"/>
              <a:t>or</a:t>
            </a:r>
            <a:r>
              <a:rPr lang="en-US" sz="1400" dirty="0"/>
              <a:t> . . </a:t>
            </a:r>
            <a:r>
              <a:rPr lang="en-US" sz="1400" dirty="0" smtClean="0"/>
              <a:t>.</a:t>
            </a:r>
            <a:endParaRPr lang="en-US" sz="1400" spc="-20" dirty="0" smtClean="0"/>
          </a:p>
          <a:p>
            <a:pPr lvl="1" eaLnBrk="1" hangingPunct="1">
              <a:defRPr/>
            </a:pPr>
            <a:r>
              <a:rPr lang="en-US" sz="1400" spc="-20" dirty="0" smtClean="0"/>
              <a:t>The physician group has discretion in payor contracting, but cannot unreasonably refuse to participate with a payor, </a:t>
            </a:r>
            <a:r>
              <a:rPr lang="en-US" sz="1400" u="sng" spc="-20" dirty="0" smtClean="0"/>
              <a:t>or</a:t>
            </a:r>
            <a:r>
              <a:rPr lang="en-US" sz="1400" spc="-20" dirty="0" smtClean="0"/>
              <a:t> . . .</a:t>
            </a:r>
          </a:p>
          <a:p>
            <a:pPr lvl="1" eaLnBrk="1" hangingPunct="1">
              <a:defRPr/>
            </a:pPr>
            <a:r>
              <a:rPr lang="en-US" sz="1400" dirty="0" smtClean="0"/>
              <a:t>Mandate that the physician group participates, but only if all the terms and conditions are reasonable, </a:t>
            </a:r>
            <a:r>
              <a:rPr lang="en-US" sz="1400" u="sng" dirty="0" smtClean="0"/>
              <a:t>or</a:t>
            </a:r>
            <a:r>
              <a:rPr lang="en-US" sz="1400" dirty="0" smtClean="0"/>
              <a:t> . . .</a:t>
            </a:r>
          </a:p>
          <a:p>
            <a:pPr lvl="1" eaLnBrk="1" hangingPunct="1">
              <a:defRPr/>
            </a:pPr>
            <a:r>
              <a:rPr lang="en-US" sz="1400" dirty="0" smtClean="0"/>
              <a:t>Mandate that the physician group participates with a listed set of the largest payors, as well as with all other payors if the terms and conditions for these other payors are reasonable, </a:t>
            </a:r>
            <a:r>
              <a:rPr lang="en-US" sz="1400" u="sng" dirty="0" smtClean="0"/>
              <a:t>or</a:t>
            </a:r>
            <a:r>
              <a:rPr lang="en-US" sz="1400" dirty="0" smtClean="0"/>
              <a:t> . . .</a:t>
            </a:r>
          </a:p>
          <a:p>
            <a:pPr lvl="1" eaLnBrk="1" hangingPunct="1">
              <a:defRPr/>
            </a:pPr>
            <a:r>
              <a:rPr lang="en-US" sz="1400" dirty="0" smtClean="0"/>
              <a:t>Mandate that the physician group participates if the group’s rates from a payor are greater than or equal to the rates the group receives from its “x” largest payors, </a:t>
            </a:r>
            <a:r>
              <a:rPr lang="en-US" sz="1400" u="sng" dirty="0"/>
              <a:t>or</a:t>
            </a:r>
            <a:r>
              <a:rPr lang="en-US" sz="1400" dirty="0"/>
              <a:t> . . .</a:t>
            </a:r>
          </a:p>
          <a:p>
            <a:pPr lvl="1" eaLnBrk="1" hangingPunct="1">
              <a:defRPr/>
            </a:pPr>
            <a:r>
              <a:rPr lang="en-US" sz="1400" dirty="0"/>
              <a:t>Mandate that the </a:t>
            </a:r>
            <a:r>
              <a:rPr lang="en-US" sz="1400" dirty="0" smtClean="0"/>
              <a:t>physician group </a:t>
            </a:r>
            <a:r>
              <a:rPr lang="en-US" sz="1400" dirty="0"/>
              <a:t>participates if the group’s </a:t>
            </a:r>
            <a:r>
              <a:rPr lang="en-US" sz="1400" dirty="0" smtClean="0"/>
              <a:t>discounts are no greater than those of the hospital (usually measured against Medicare).</a:t>
            </a:r>
            <a:endParaRPr lang="en-US" sz="1400" dirty="0"/>
          </a:p>
        </p:txBody>
      </p:sp>
      <p:sp>
        <p:nvSpPr>
          <p:cNvPr id="11162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F0CE445F-BC58-492D-B5CE-52563D684822}" type="slidenum">
              <a:rPr lang="en-US" altLang="en-US" sz="1200"/>
              <a:pPr algn="r" eaLnBrk="1" hangingPunct="1"/>
              <a:t>44</a:t>
            </a:fld>
            <a:endParaRPr lang="en-US" altLang="en-US" sz="12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406400" y="1260475"/>
            <a:ext cx="8455025" cy="679450"/>
          </a:xfrm>
        </p:spPr>
        <p:txBody>
          <a:bodyPr/>
          <a:lstStyle/>
          <a:p>
            <a:r>
              <a:rPr lang="en-US" altLang="en-US" smtClean="0"/>
              <a:t>Payor Contracting </a:t>
            </a:r>
            <a:r>
              <a:rPr lang="en-US" altLang="en-US" sz="1600" b="0" smtClean="0"/>
              <a:t>(cont'd)</a:t>
            </a:r>
            <a:endParaRPr lang="en-US" altLang="en-US" smtClean="0"/>
          </a:p>
        </p:txBody>
      </p:sp>
      <p:sp>
        <p:nvSpPr>
          <p:cNvPr id="112643" name="Content Placeholder 2"/>
          <p:cNvSpPr>
            <a:spLocks noGrp="1"/>
          </p:cNvSpPr>
          <p:nvPr>
            <p:ph idx="1"/>
          </p:nvPr>
        </p:nvSpPr>
        <p:spPr>
          <a:xfrm>
            <a:off x="498475" y="2168525"/>
            <a:ext cx="8418513" cy="4621213"/>
          </a:xfrm>
        </p:spPr>
        <p:txBody>
          <a:bodyPr/>
          <a:lstStyle/>
          <a:p>
            <a:r>
              <a:rPr lang="en-US" altLang="en-US" smtClean="0"/>
              <a:t>This is probably the most controversial issue these days in exclusive contracting.</a:t>
            </a:r>
          </a:p>
        </p:txBody>
      </p:sp>
      <p:sp>
        <p:nvSpPr>
          <p:cNvPr id="11264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A48B68AA-DA1C-44EF-9E7C-98B670DF9D43}" type="slidenum">
              <a:rPr lang="en-US" altLang="en-US" sz="1200"/>
              <a:pPr algn="r" eaLnBrk="1" hangingPunct="1"/>
              <a:t>45</a:t>
            </a:fld>
            <a:endParaRPr lang="en-US" altLang="en-US" sz="12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06400" y="1260475"/>
            <a:ext cx="8455025" cy="679450"/>
          </a:xfrm>
        </p:spPr>
        <p:txBody>
          <a:bodyPr/>
          <a:lstStyle/>
          <a:p>
            <a:pPr eaLnBrk="1" hangingPunct="1"/>
            <a:r>
              <a:rPr lang="en-US" altLang="en-US" smtClean="0"/>
              <a:t>Covenant Not to Compete</a:t>
            </a:r>
          </a:p>
        </p:txBody>
      </p:sp>
      <p:sp>
        <p:nvSpPr>
          <p:cNvPr id="113667" name="Rectangle 3"/>
          <p:cNvSpPr>
            <a:spLocks noGrp="1" noChangeArrowheads="1"/>
          </p:cNvSpPr>
          <p:nvPr>
            <p:ph idx="1"/>
          </p:nvPr>
        </p:nvSpPr>
        <p:spPr>
          <a:xfrm>
            <a:off x="498475" y="2168525"/>
            <a:ext cx="8418513" cy="4621213"/>
          </a:xfrm>
        </p:spPr>
        <p:txBody>
          <a:bodyPr/>
          <a:lstStyle/>
          <a:p>
            <a:pPr eaLnBrk="1" hangingPunct="1"/>
            <a:r>
              <a:rPr lang="en-US" altLang="en-US" smtClean="0"/>
              <a:t>The hospital will often want the physician group to agree to not compete with the hospital.</a:t>
            </a:r>
          </a:p>
          <a:p>
            <a:pPr lvl="1" eaLnBrk="1" hangingPunct="1"/>
            <a:r>
              <a:rPr lang="en-US" altLang="en-US" smtClean="0"/>
              <a:t>At a minimum, the hospital will likely want to bar TC competition.</a:t>
            </a:r>
          </a:p>
          <a:p>
            <a:pPr lvl="1" eaLnBrk="1" hangingPunct="1"/>
            <a:r>
              <a:rPr lang="en-US" altLang="en-US" smtClean="0"/>
              <a:t>But the hospital may also ask to bar PC work outside the hospital.</a:t>
            </a:r>
          </a:p>
        </p:txBody>
      </p:sp>
      <p:sp>
        <p:nvSpPr>
          <p:cNvPr id="11366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C5EABBF-9E5B-4A2F-B5BF-5FB4309A72D1}" type="slidenum">
              <a:rPr lang="en-US" altLang="en-US" sz="1200"/>
              <a:pPr algn="r" eaLnBrk="1" hangingPunct="1"/>
              <a:t>46</a:t>
            </a:fld>
            <a:endParaRPr lang="en-US" altLang="en-US" sz="12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06400" y="1260475"/>
            <a:ext cx="8455025" cy="679450"/>
          </a:xfrm>
        </p:spPr>
        <p:txBody>
          <a:bodyPr/>
          <a:lstStyle/>
          <a:p>
            <a:pPr eaLnBrk="1" hangingPunct="1"/>
            <a:r>
              <a:rPr lang="en-US" altLang="en-US" smtClean="0"/>
              <a:t>Covenant Not to Compete </a:t>
            </a:r>
            <a:r>
              <a:rPr lang="en-US" altLang="en-US" sz="1600" b="0" smtClean="0"/>
              <a:t>(cont'd)</a:t>
            </a:r>
          </a:p>
        </p:txBody>
      </p:sp>
      <p:sp>
        <p:nvSpPr>
          <p:cNvPr id="114691" name="Rectangle 3"/>
          <p:cNvSpPr>
            <a:spLocks noGrp="1" noChangeArrowheads="1"/>
          </p:cNvSpPr>
          <p:nvPr>
            <p:ph idx="1"/>
          </p:nvPr>
        </p:nvSpPr>
        <p:spPr>
          <a:xfrm>
            <a:off x="498475" y="2168525"/>
            <a:ext cx="8418513" cy="4621213"/>
          </a:xfrm>
        </p:spPr>
        <p:txBody>
          <a:bodyPr/>
          <a:lstStyle/>
          <a:p>
            <a:pPr eaLnBrk="1" hangingPunct="1"/>
            <a:r>
              <a:rPr lang="en-US" altLang="en-US" sz="1800" smtClean="0"/>
              <a:t>Whether the physician group will be willing to agree to a covenant not to compete for the TC will depend on local market dynamics and the history of the physician group’s relationship with the hospital.</a:t>
            </a:r>
          </a:p>
          <a:p>
            <a:pPr eaLnBrk="1" hangingPunct="1"/>
            <a:r>
              <a:rPr lang="en-US" altLang="en-US" sz="1800" smtClean="0"/>
              <a:t>Existing TC facilities of the physician group will need to be carved out.</a:t>
            </a:r>
          </a:p>
          <a:p>
            <a:pPr eaLnBrk="1" hangingPunct="1"/>
            <a:r>
              <a:rPr lang="en-US" altLang="en-US" sz="1800" smtClean="0"/>
              <a:t>But even if the physician group does not currently have TC facilities, it should ask itself how likely it is that the group would develop new TC facilities in light of any rights the hospital has to terminate the exclusive contract.</a:t>
            </a:r>
          </a:p>
          <a:p>
            <a:pPr eaLnBrk="1" hangingPunct="1">
              <a:spcBef>
                <a:spcPts val="1200"/>
              </a:spcBef>
            </a:pPr>
            <a:r>
              <a:rPr lang="en-US" altLang="en-US" sz="1800" smtClean="0"/>
              <a:t>Most physician groups believe it is almost never acceptable to limit a group’s ability to provide the PC.</a:t>
            </a:r>
          </a:p>
          <a:p>
            <a:pPr lvl="1" eaLnBrk="1" hangingPunct="1">
              <a:spcBef>
                <a:spcPts val="1200"/>
              </a:spcBef>
            </a:pPr>
            <a:r>
              <a:rPr lang="en-US" altLang="en-US" sz="1600" smtClean="0"/>
              <a:t>This is particularly the case if the hospital has asked for, and the physician group has agreed to, relatively detailed performance standards: if the physician group doesn’t do a good job, the hospital can terminate it.</a:t>
            </a:r>
          </a:p>
        </p:txBody>
      </p:sp>
      <p:sp>
        <p:nvSpPr>
          <p:cNvPr id="11469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4B8B3BFF-289F-4B74-A1D2-B9760CF51664}" type="slidenum">
              <a:rPr lang="en-US" altLang="en-US" sz="1200"/>
              <a:pPr algn="r" eaLnBrk="1" hangingPunct="1"/>
              <a:t>47</a:t>
            </a:fld>
            <a:endParaRPr lang="en-US" altLang="en-US" sz="12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406400" y="1260475"/>
            <a:ext cx="8455025" cy="679450"/>
          </a:xfrm>
        </p:spPr>
        <p:txBody>
          <a:bodyPr/>
          <a:lstStyle/>
          <a:p>
            <a:r>
              <a:rPr lang="en-US" altLang="en-US" smtClean="0"/>
              <a:t>Covenant Not to Compete </a:t>
            </a:r>
            <a:r>
              <a:rPr lang="en-US" altLang="en-US" sz="1600" b="0" smtClean="0"/>
              <a:t>(cont'd)</a:t>
            </a:r>
            <a:endParaRPr lang="en-US" altLang="en-US" smtClean="0"/>
          </a:p>
        </p:txBody>
      </p:sp>
      <p:sp>
        <p:nvSpPr>
          <p:cNvPr id="115715" name="Content Placeholder 2"/>
          <p:cNvSpPr>
            <a:spLocks noGrp="1"/>
          </p:cNvSpPr>
          <p:nvPr>
            <p:ph idx="1"/>
          </p:nvPr>
        </p:nvSpPr>
        <p:spPr>
          <a:xfrm>
            <a:off x="498475" y="2168525"/>
            <a:ext cx="8418513" cy="4621213"/>
          </a:xfrm>
        </p:spPr>
        <p:txBody>
          <a:bodyPr/>
          <a:lstStyle/>
          <a:p>
            <a:r>
              <a:rPr lang="en-US" altLang="en-US" smtClean="0"/>
              <a:t>This is probably the second most controversial issue these days in exclusive contracting.</a:t>
            </a:r>
          </a:p>
        </p:txBody>
      </p:sp>
      <p:sp>
        <p:nvSpPr>
          <p:cNvPr id="11571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D9526AE-40EF-41F8-9802-1697938F229E}" type="slidenum">
              <a:rPr lang="en-US" altLang="en-US" sz="1200"/>
              <a:pPr algn="r" eaLnBrk="1" hangingPunct="1"/>
              <a:t>48</a:t>
            </a:fld>
            <a:endParaRPr lang="en-US" altLang="en-US" sz="12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06400" y="1260475"/>
            <a:ext cx="8455025" cy="679450"/>
          </a:xfrm>
        </p:spPr>
        <p:txBody>
          <a:bodyPr/>
          <a:lstStyle/>
          <a:p>
            <a:pPr eaLnBrk="1" hangingPunct="1"/>
            <a:r>
              <a:rPr lang="en-US" altLang="en-US" smtClean="0"/>
              <a:t>Indemnification</a:t>
            </a:r>
          </a:p>
        </p:txBody>
      </p:sp>
      <p:sp>
        <p:nvSpPr>
          <p:cNvPr id="116739" name="Rectangle 3"/>
          <p:cNvSpPr>
            <a:spLocks noGrp="1" noChangeArrowheads="1"/>
          </p:cNvSpPr>
          <p:nvPr>
            <p:ph idx="1"/>
          </p:nvPr>
        </p:nvSpPr>
        <p:spPr>
          <a:xfrm>
            <a:off x="498475" y="2168525"/>
            <a:ext cx="8418513" cy="4621213"/>
          </a:xfrm>
        </p:spPr>
        <p:txBody>
          <a:bodyPr/>
          <a:lstStyle/>
          <a:p>
            <a:pPr eaLnBrk="1" hangingPunct="1"/>
            <a:r>
              <a:rPr lang="en-US" altLang="en-US" smtClean="0"/>
              <a:t>Any indemnification should be mutual, </a:t>
            </a:r>
            <a:r>
              <a:rPr lang="en-US" altLang="en-US" i="1" smtClean="0"/>
              <a:t>i.e.</a:t>
            </a:r>
            <a:r>
              <a:rPr lang="en-US" altLang="en-US" smtClean="0"/>
              <a:t>, it should apply equally to the hospital and to the physician group.</a:t>
            </a:r>
          </a:p>
          <a:p>
            <a:pPr eaLnBrk="1" hangingPunct="1"/>
            <a:r>
              <a:rPr lang="en-US" altLang="en-US" smtClean="0"/>
              <a:t>If presented with a draft contract that doesn’t include indemnification, then it’s a judgment call whether to ask for it.</a:t>
            </a:r>
          </a:p>
          <a:p>
            <a:pPr eaLnBrk="1" hangingPunct="1"/>
            <a:r>
              <a:rPr lang="en-US" altLang="en-US" smtClean="0"/>
              <a:t>In any event, each party (particularly the physician group) needs to make sure it has insurance that covers the indemnification liability.</a:t>
            </a:r>
          </a:p>
        </p:txBody>
      </p:sp>
      <p:sp>
        <p:nvSpPr>
          <p:cNvPr id="11674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533A6401-BC25-45DD-B8BB-0DBBD75F17F5}" type="slidenum">
              <a:rPr lang="en-US" altLang="en-US" sz="1200"/>
              <a:pPr algn="r" eaLnBrk="1" hangingPunct="1"/>
              <a:t>49</a:t>
            </a:fld>
            <a:endParaRPr lang="en-US" altLang="en-US" sz="1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06400" y="1260475"/>
            <a:ext cx="8455025" cy="679450"/>
          </a:xfrm>
        </p:spPr>
        <p:txBody>
          <a:bodyPr/>
          <a:lstStyle/>
          <a:p>
            <a:r>
              <a:rPr lang="en-US" altLang="en-US" smtClean="0"/>
              <a:t>Introduction</a:t>
            </a:r>
          </a:p>
        </p:txBody>
      </p:sp>
      <p:sp>
        <p:nvSpPr>
          <p:cNvPr id="71683" name="Content Placeholder 2"/>
          <p:cNvSpPr>
            <a:spLocks noGrp="1"/>
          </p:cNvSpPr>
          <p:nvPr>
            <p:ph idx="1"/>
          </p:nvPr>
        </p:nvSpPr>
        <p:spPr>
          <a:xfrm>
            <a:off x="498475" y="2168525"/>
            <a:ext cx="8418513" cy="4621213"/>
          </a:xfrm>
        </p:spPr>
        <p:txBody>
          <a:bodyPr/>
          <a:lstStyle/>
          <a:p>
            <a:r>
              <a:rPr lang="en-US" altLang="en-US" sz="2200" smtClean="0"/>
              <a:t>Will be presented from both the hospital and the physician perspectives.</a:t>
            </a:r>
          </a:p>
          <a:p>
            <a:r>
              <a:rPr lang="en-US" altLang="en-US" sz="2200" smtClean="0"/>
              <a:t>Why exclusive contracts between hospitals and physician groups are proliferating, and the advantages and disadvantages.</a:t>
            </a:r>
          </a:p>
          <a:p>
            <a:r>
              <a:rPr lang="en-US" altLang="en-US" sz="2200" smtClean="0"/>
              <a:t>Key legal considerations.</a:t>
            </a:r>
          </a:p>
          <a:p>
            <a:r>
              <a:rPr lang="en-US" altLang="en-US" sz="2200" smtClean="0"/>
              <a:t>Nuts and bolts:</a:t>
            </a:r>
          </a:p>
          <a:p>
            <a:pPr lvl="1"/>
            <a:r>
              <a:rPr lang="en-US" altLang="en-US" sz="1800" smtClean="0"/>
              <a:t>Basic provisions of exclusive contracts, and hot button issues.</a:t>
            </a:r>
          </a:p>
          <a:p>
            <a:pPr lvl="1"/>
            <a:r>
              <a:rPr lang="en-US" altLang="en-US" sz="1800" smtClean="0"/>
              <a:t>Process to get the deal done.</a:t>
            </a:r>
          </a:p>
          <a:p>
            <a:pPr lvl="1"/>
            <a:r>
              <a:rPr lang="en-US" altLang="en-US" sz="1800" smtClean="0"/>
              <a:t>Dialogues heard during negotiations.</a:t>
            </a:r>
          </a:p>
        </p:txBody>
      </p:sp>
      <p:sp>
        <p:nvSpPr>
          <p:cNvPr id="7168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08D8BE0-E9A2-4398-9865-15C7731C36BE}" type="slidenum">
              <a:rPr lang="en-US" altLang="en-US" sz="1200"/>
              <a:pPr algn="r" eaLnBrk="1" hangingPunct="1"/>
              <a:t>5</a:t>
            </a:fld>
            <a:endParaRPr lang="en-US" altLang="en-US" sz="12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06400" y="1260475"/>
            <a:ext cx="8455025" cy="679450"/>
          </a:xfrm>
        </p:spPr>
        <p:txBody>
          <a:bodyPr/>
          <a:lstStyle/>
          <a:p>
            <a:pPr eaLnBrk="1" hangingPunct="1"/>
            <a:r>
              <a:rPr lang="en-US" altLang="en-US" smtClean="0"/>
              <a:t>Dispute Resolution</a:t>
            </a:r>
          </a:p>
        </p:txBody>
      </p:sp>
      <p:sp>
        <p:nvSpPr>
          <p:cNvPr id="117763" name="Rectangle 3"/>
          <p:cNvSpPr>
            <a:spLocks noGrp="1" noChangeArrowheads="1"/>
          </p:cNvSpPr>
          <p:nvPr>
            <p:ph idx="1"/>
          </p:nvPr>
        </p:nvSpPr>
        <p:spPr>
          <a:xfrm>
            <a:off x="498475" y="2168525"/>
            <a:ext cx="8418513" cy="4621213"/>
          </a:xfrm>
        </p:spPr>
        <p:txBody>
          <a:bodyPr/>
          <a:lstStyle/>
          <a:p>
            <a:pPr eaLnBrk="1" hangingPunct="1"/>
            <a:r>
              <a:rPr lang="en-US" altLang="en-US" smtClean="0"/>
              <a:t>Consider the pros and cons of any dispute resolution mechanisms such as binding arbitration.</a:t>
            </a:r>
          </a:p>
          <a:p>
            <a:pPr eaLnBrk="1" hangingPunct="1"/>
            <a:r>
              <a:rPr lang="en-US" altLang="en-US" smtClean="0"/>
              <a:t>A party may prefer to reserve its rights to litigate in the event it gets into a dispute with the other party.</a:t>
            </a:r>
          </a:p>
          <a:p>
            <a:pPr lvl="1" eaLnBrk="1" hangingPunct="1"/>
            <a:r>
              <a:rPr lang="en-US" altLang="en-US" smtClean="0"/>
              <a:t>A party’s threat of litigation (versus the obligation to pursue binding arbitration) may itself create leverage to the benefit of that party.</a:t>
            </a:r>
          </a:p>
          <a:p>
            <a:pPr lvl="1" eaLnBrk="1" hangingPunct="1"/>
            <a:r>
              <a:rPr lang="en-US" altLang="en-US" smtClean="0"/>
              <a:t>And these days, hospitals and physician groups (even hospital-based specialties) are more willing to sue each other.</a:t>
            </a:r>
          </a:p>
        </p:txBody>
      </p:sp>
      <p:sp>
        <p:nvSpPr>
          <p:cNvPr id="11776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F12A8BC8-51A7-4366-A6D8-FAD9760C2662}" type="slidenum">
              <a:rPr lang="en-US" altLang="en-US" sz="1200"/>
              <a:pPr algn="r" eaLnBrk="1" hangingPunct="1"/>
              <a:t>50</a:t>
            </a:fld>
            <a:endParaRPr lang="en-US" altLang="en-US" sz="120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06400" y="1260475"/>
            <a:ext cx="8455025" cy="679450"/>
          </a:xfrm>
        </p:spPr>
        <p:txBody>
          <a:bodyPr/>
          <a:lstStyle/>
          <a:p>
            <a:pPr eaLnBrk="1" hangingPunct="1"/>
            <a:r>
              <a:rPr lang="en-US" altLang="en-US" smtClean="0"/>
              <a:t>Process to Get Deal Done</a:t>
            </a:r>
          </a:p>
        </p:txBody>
      </p:sp>
      <p:sp>
        <p:nvSpPr>
          <p:cNvPr id="118787" name="Rectangle 3"/>
          <p:cNvSpPr>
            <a:spLocks noGrp="1" noChangeArrowheads="1"/>
          </p:cNvSpPr>
          <p:nvPr>
            <p:ph idx="1"/>
          </p:nvPr>
        </p:nvSpPr>
        <p:spPr>
          <a:xfrm>
            <a:off x="498475" y="2168525"/>
            <a:ext cx="8418513" cy="4621213"/>
          </a:xfrm>
        </p:spPr>
        <p:txBody>
          <a:bodyPr/>
          <a:lstStyle/>
          <a:p>
            <a:pPr eaLnBrk="1" hangingPunct="1"/>
            <a:r>
              <a:rPr lang="en-US" altLang="en-US" smtClean="0"/>
              <a:t>First, be mindful of what is really happening.</a:t>
            </a:r>
          </a:p>
          <a:p>
            <a:pPr eaLnBrk="1" hangingPunct="1"/>
            <a:r>
              <a:rPr lang="en-US" altLang="en-US" smtClean="0"/>
              <a:t>Have a realistic sense for how much leverage each party holds.</a:t>
            </a:r>
          </a:p>
          <a:p>
            <a:pPr eaLnBrk="1" hangingPunct="1"/>
            <a:r>
              <a:rPr lang="en-US" altLang="en-US" smtClean="0"/>
              <a:t>And try to keep the discussions from becoming confrontational (they usually don’t have to be, but it will depend on your circumstances).</a:t>
            </a:r>
          </a:p>
          <a:p>
            <a:pPr eaLnBrk="1" hangingPunct="1"/>
            <a:r>
              <a:rPr lang="en-US" altLang="en-US" smtClean="0"/>
              <a:t>Offer to prepare a first draft, but only if you are ready to present a moderate draft and you are reasonably confident the other party will not just ignore your efforts</a:t>
            </a:r>
            <a:br>
              <a:rPr lang="en-US" altLang="en-US" smtClean="0"/>
            </a:br>
            <a:r>
              <a:rPr lang="en-US" altLang="en-US" smtClean="0"/>
              <a:t>and respond with its own draft.</a:t>
            </a:r>
          </a:p>
        </p:txBody>
      </p:sp>
      <p:sp>
        <p:nvSpPr>
          <p:cNvPr id="11878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7CAACD3-DF43-49F2-BE6E-35BA8D12CCB8}" type="slidenum">
              <a:rPr lang="en-US" altLang="en-US" sz="1200"/>
              <a:pPr algn="r" eaLnBrk="1" hangingPunct="1"/>
              <a:t>51</a:t>
            </a:fld>
            <a:endParaRPr lang="en-US" altLang="en-US" sz="12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06400" y="1260475"/>
            <a:ext cx="8455025" cy="679450"/>
          </a:xfrm>
        </p:spPr>
        <p:txBody>
          <a:bodyPr/>
          <a:lstStyle/>
          <a:p>
            <a:pPr eaLnBrk="1" hangingPunct="1"/>
            <a:r>
              <a:rPr lang="en-US" altLang="en-US" smtClean="0"/>
              <a:t>Process to Get Deal Done </a:t>
            </a:r>
            <a:r>
              <a:rPr lang="en-US" altLang="en-US" sz="1600" b="0" smtClean="0"/>
              <a:t>(cont'd)</a:t>
            </a:r>
          </a:p>
        </p:txBody>
      </p:sp>
      <p:sp>
        <p:nvSpPr>
          <p:cNvPr id="119811" name="Rectangle 3"/>
          <p:cNvSpPr>
            <a:spLocks noGrp="1" noChangeArrowheads="1"/>
          </p:cNvSpPr>
          <p:nvPr>
            <p:ph idx="1"/>
          </p:nvPr>
        </p:nvSpPr>
        <p:spPr>
          <a:xfrm>
            <a:off x="498475" y="2168525"/>
            <a:ext cx="8418513" cy="4621213"/>
          </a:xfrm>
        </p:spPr>
        <p:txBody>
          <a:bodyPr/>
          <a:lstStyle/>
          <a:p>
            <a:pPr eaLnBrk="1" hangingPunct="1">
              <a:spcAft>
                <a:spcPts val="300"/>
              </a:spcAft>
            </a:pPr>
            <a:r>
              <a:rPr lang="en-US" altLang="en-US" sz="1800" smtClean="0"/>
              <a:t>Occasionally a hospital will ask the physician group to sign a nondisclosure agreement before the hospital will begin negotiating the terms of a new exclusive contract.</a:t>
            </a:r>
          </a:p>
          <a:p>
            <a:pPr lvl="1" eaLnBrk="1" hangingPunct="1">
              <a:spcAft>
                <a:spcPts val="300"/>
              </a:spcAft>
            </a:pPr>
            <a:r>
              <a:rPr lang="en-US" altLang="en-US" sz="1600" smtClean="0"/>
              <a:t>It might bar the group from speaking with other physicians on the medical staff to find out what terms the hospital has previously agreed to.</a:t>
            </a:r>
          </a:p>
          <a:p>
            <a:pPr lvl="1" eaLnBrk="1" hangingPunct="1">
              <a:spcAft>
                <a:spcPts val="300"/>
              </a:spcAft>
            </a:pPr>
            <a:r>
              <a:rPr lang="en-US" altLang="en-US" sz="1600" smtClean="0"/>
              <a:t>It might preclude the group from speaking with members of the medical staff leadership (</a:t>
            </a:r>
            <a:r>
              <a:rPr lang="en-US" altLang="en-US" sz="1600" i="1" smtClean="0"/>
              <a:t>e.g.</a:t>
            </a:r>
            <a:r>
              <a:rPr lang="en-US" altLang="en-US" sz="1600" smtClean="0"/>
              <a:t>, the MEC) and/or with the hospital’s board of directors/trustees in the event negotiations with the hospital’s management team take a turn for the worse.</a:t>
            </a:r>
          </a:p>
          <a:p>
            <a:pPr lvl="1" eaLnBrk="1" hangingPunct="1"/>
            <a:r>
              <a:rPr lang="en-US" altLang="en-US" sz="1600" smtClean="0"/>
              <a:t>And it might preclude the group from taking it’s case to “the public” if the group needs to.</a:t>
            </a:r>
          </a:p>
          <a:p>
            <a:pPr lvl="1" eaLnBrk="1" hangingPunct="1"/>
            <a:r>
              <a:rPr lang="en-US" altLang="en-US" sz="1600" smtClean="0"/>
              <a:t>In general, physician groups are very hesitant to sign these types of nondisclosure agreements.</a:t>
            </a:r>
          </a:p>
          <a:p>
            <a:pPr eaLnBrk="1" hangingPunct="1">
              <a:spcBef>
                <a:spcPts val="900"/>
              </a:spcBef>
            </a:pPr>
            <a:r>
              <a:rPr lang="en-US" altLang="en-US" sz="1800" smtClean="0"/>
              <a:t>In any event, there may be confidentiality obligations that are already set forth in any existing exclusive contract.</a:t>
            </a:r>
          </a:p>
        </p:txBody>
      </p:sp>
      <p:sp>
        <p:nvSpPr>
          <p:cNvPr id="11981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AD28A98C-9AF1-42D4-886A-D2C15E64AD97}" type="slidenum">
              <a:rPr lang="en-US" altLang="en-US" sz="1200"/>
              <a:pPr algn="r" eaLnBrk="1" hangingPunct="1"/>
              <a:t>52</a:t>
            </a:fld>
            <a:endParaRPr lang="en-US" altLang="en-US" sz="12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06400" y="1260475"/>
            <a:ext cx="8455025" cy="679450"/>
          </a:xfrm>
        </p:spPr>
        <p:txBody>
          <a:bodyPr/>
          <a:lstStyle/>
          <a:p>
            <a:pPr eaLnBrk="1" hangingPunct="1"/>
            <a:r>
              <a:rPr lang="en-US" altLang="en-US" smtClean="0"/>
              <a:t>Process to Get Deal Done </a:t>
            </a:r>
            <a:r>
              <a:rPr lang="en-US" altLang="en-US" sz="1600" b="0" smtClean="0"/>
              <a:t>(cont'd)</a:t>
            </a:r>
          </a:p>
        </p:txBody>
      </p:sp>
      <p:sp>
        <p:nvSpPr>
          <p:cNvPr id="120835" name="Rectangle 3"/>
          <p:cNvSpPr>
            <a:spLocks noGrp="1" noChangeArrowheads="1"/>
          </p:cNvSpPr>
          <p:nvPr>
            <p:ph idx="1"/>
          </p:nvPr>
        </p:nvSpPr>
        <p:spPr>
          <a:xfrm>
            <a:off x="498475" y="2168525"/>
            <a:ext cx="8418513" cy="4621213"/>
          </a:xfrm>
        </p:spPr>
        <p:txBody>
          <a:bodyPr/>
          <a:lstStyle/>
          <a:p>
            <a:pPr eaLnBrk="1" hangingPunct="1"/>
            <a:r>
              <a:rPr lang="en-US" altLang="en-US" sz="2000" smtClean="0"/>
              <a:t>Each party shouldn’t just accept what the other party says (whether on legal or business issues).</a:t>
            </a:r>
          </a:p>
          <a:p>
            <a:pPr lvl="1" eaLnBrk="1" hangingPunct="1"/>
            <a:r>
              <a:rPr lang="en-US" altLang="en-US" sz="1800" smtClean="0"/>
              <a:t>Challenge positions and rationales that are based on extreme legal positions or that seem unreasonable or not supported by the clinical and operational realities.</a:t>
            </a:r>
          </a:p>
        </p:txBody>
      </p:sp>
      <p:sp>
        <p:nvSpPr>
          <p:cNvPr id="12083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44DC78F-4466-4ACD-BA07-9B8544E4F253}" type="slidenum">
              <a:rPr lang="en-US" altLang="en-US" sz="1200"/>
              <a:pPr algn="r" eaLnBrk="1" hangingPunct="1"/>
              <a:t>53</a:t>
            </a:fld>
            <a:endParaRPr lang="en-US" altLang="en-US" sz="120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06400" y="1187450"/>
            <a:ext cx="8455025" cy="679450"/>
          </a:xfrm>
        </p:spPr>
        <p:txBody>
          <a:bodyPr/>
          <a:lstStyle/>
          <a:p>
            <a:pPr eaLnBrk="1" hangingPunct="1"/>
            <a:r>
              <a:rPr lang="en-US" altLang="en-US" sz="3200" smtClean="0"/>
              <a:t>Dialogues Heard During Negotiations</a:t>
            </a:r>
          </a:p>
        </p:txBody>
      </p:sp>
      <p:sp>
        <p:nvSpPr>
          <p:cNvPr id="59395" name="Rectangle 3"/>
          <p:cNvSpPr>
            <a:spLocks noGrp="1" noChangeArrowheads="1"/>
          </p:cNvSpPr>
          <p:nvPr>
            <p:ph idx="1"/>
          </p:nvPr>
        </p:nvSpPr>
        <p:spPr>
          <a:xfrm>
            <a:off x="498475" y="2168525"/>
            <a:ext cx="8418513" cy="4621213"/>
          </a:xfrm>
        </p:spPr>
        <p:txBody>
          <a:bodyPr/>
          <a:lstStyle/>
          <a:p>
            <a:pPr marL="342900" lvl="1" indent="-342900" eaLnBrk="1" hangingPunct="1">
              <a:buFont typeface="Wingdings" pitchFamily="2" charset="2"/>
              <a:buChar char="§"/>
              <a:defRPr/>
            </a:pPr>
            <a:r>
              <a:rPr lang="en-US" altLang="en-US" sz="2400" u="sng" dirty="0" smtClean="0"/>
              <a:t>Hospital</a:t>
            </a:r>
            <a:r>
              <a:rPr lang="en-US" altLang="en-US" sz="2400" dirty="0" smtClean="0"/>
              <a:t>:</a:t>
            </a:r>
            <a:endParaRPr lang="en-US" altLang="en-US" u="sng" dirty="0" smtClean="0"/>
          </a:p>
          <a:p>
            <a:pPr marL="742950" lvl="2" indent="-342900" eaLnBrk="1" hangingPunct="1">
              <a:buFont typeface="Arial" panose="020B0604020202020204" pitchFamily="34" charset="0"/>
              <a:buChar char="•"/>
              <a:defRPr/>
            </a:pPr>
            <a:r>
              <a:rPr lang="en-US" altLang="en-US" sz="1800" dirty="0" smtClean="0"/>
              <a:t>“Everything must be at fair market value.  For example, you must pay us fair market value for any of our infrastructure that you use to provide services within our facilities.”</a:t>
            </a:r>
          </a:p>
          <a:p>
            <a:pPr eaLnBrk="1" hangingPunct="1">
              <a:spcBef>
                <a:spcPts val="1200"/>
              </a:spcBef>
              <a:defRPr/>
            </a:pPr>
            <a:r>
              <a:rPr lang="en-US" altLang="en-US" u="sng" dirty="0" smtClean="0"/>
              <a:t>Physician Group</a:t>
            </a:r>
            <a:r>
              <a:rPr lang="en-US" altLang="en-US" dirty="0" smtClean="0"/>
              <a:t>:</a:t>
            </a:r>
          </a:p>
          <a:p>
            <a:pPr lvl="1" eaLnBrk="1" hangingPunct="1">
              <a:spcBef>
                <a:spcPts val="1200"/>
              </a:spcBef>
              <a:defRPr/>
            </a:pPr>
            <a:r>
              <a:rPr lang="en-US" altLang="en-US" sz="1800" dirty="0" smtClean="0"/>
              <a:t>“We agree, so if you want us to provide extensive medical director services, then we need to be paid fair market value.  In other words, we can’t provide these services to you for free.”</a:t>
            </a:r>
          </a:p>
        </p:txBody>
      </p:sp>
      <p:sp>
        <p:nvSpPr>
          <p:cNvPr id="12186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0F4169DB-70A1-40D6-9EAB-93F940870E0B}" type="slidenum">
              <a:rPr lang="en-US" altLang="en-US" sz="1200"/>
              <a:pPr algn="r" eaLnBrk="1" hangingPunct="1"/>
              <a:t>54</a:t>
            </a:fld>
            <a:endParaRPr lang="en-US" altLang="en-US" sz="12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14338" y="1187450"/>
            <a:ext cx="8455025" cy="679450"/>
          </a:xfrm>
        </p:spPr>
        <p:txBody>
          <a:bodyPr>
            <a:normAutofit fontScale="90000"/>
          </a:bodyPr>
          <a:lstStyle/>
          <a:p>
            <a:pPr eaLnBrk="1" hangingPunct="1">
              <a:defRPr/>
            </a:pPr>
            <a:r>
              <a:rPr lang="en-US" dirty="0" smtClean="0"/>
              <a:t>Dialogues</a:t>
            </a:r>
            <a:r>
              <a:rPr lang="en-US" dirty="0"/>
              <a:t> </a:t>
            </a:r>
            <a:r>
              <a:rPr lang="en-US" dirty="0" smtClean="0"/>
              <a:t>Heard During Negotiations</a:t>
            </a:r>
            <a:r>
              <a:rPr lang="en-US" dirty="0"/>
              <a:t> </a:t>
            </a:r>
            <a:r>
              <a:rPr lang="en-US" sz="1800" b="0" dirty="0"/>
              <a:t>(cont'd)</a:t>
            </a:r>
            <a:endParaRPr lang="en-US" sz="1800" dirty="0" smtClean="0"/>
          </a:p>
        </p:txBody>
      </p:sp>
      <p:sp>
        <p:nvSpPr>
          <p:cNvPr id="122883" name="Rectangle 3"/>
          <p:cNvSpPr>
            <a:spLocks noGrp="1" noChangeArrowheads="1"/>
          </p:cNvSpPr>
          <p:nvPr>
            <p:ph idx="1"/>
          </p:nvPr>
        </p:nvSpPr>
        <p:spPr>
          <a:xfrm>
            <a:off x="498475" y="2168525"/>
            <a:ext cx="8418513" cy="4621213"/>
          </a:xfrm>
        </p:spPr>
        <p:txBody>
          <a:bodyPr/>
          <a:lstStyle/>
          <a:p>
            <a:pPr eaLnBrk="1" hangingPunct="1"/>
            <a:r>
              <a:rPr lang="en-US" altLang="en-US" u="sng" smtClean="0"/>
              <a:t>Hospital</a:t>
            </a:r>
            <a:r>
              <a:rPr lang="en-US" altLang="en-US" smtClean="0"/>
              <a:t>:</a:t>
            </a:r>
            <a:endParaRPr lang="en-US" altLang="en-US" sz="1800" smtClean="0"/>
          </a:p>
          <a:p>
            <a:pPr lvl="1" eaLnBrk="1" hangingPunct="1"/>
            <a:r>
              <a:rPr lang="en-US" altLang="en-US" sz="1800" smtClean="0"/>
              <a:t>“We have to be very protective of our tax-exempt status.”</a:t>
            </a:r>
          </a:p>
          <a:p>
            <a:pPr eaLnBrk="1" hangingPunct="1">
              <a:spcBef>
                <a:spcPts val="1200"/>
              </a:spcBef>
            </a:pPr>
            <a:r>
              <a:rPr lang="en-US" altLang="en-US" u="sng" smtClean="0"/>
              <a:t>Physician Group</a:t>
            </a:r>
            <a:r>
              <a:rPr lang="en-US" altLang="en-US" smtClean="0"/>
              <a:t>:</a:t>
            </a:r>
          </a:p>
          <a:p>
            <a:pPr lvl="1" eaLnBrk="1" hangingPunct="1"/>
            <a:r>
              <a:rPr lang="en-US" altLang="en-US" sz="1800" smtClean="0"/>
              <a:t>“Although the law really hasn’t changed, we recognize the scrutiny may be higher.</a:t>
            </a:r>
          </a:p>
          <a:p>
            <a:pPr lvl="1" eaLnBrk="1" hangingPunct="1"/>
            <a:r>
              <a:rPr lang="en-US" altLang="en-US" sz="1800" smtClean="0"/>
              <a:t>We [the hospital and the physician group] have to find a way to balance your [the hospital’s] concerns against our [the physician group’s] need for a reasonable and workable contract.”</a:t>
            </a:r>
          </a:p>
        </p:txBody>
      </p:sp>
      <p:sp>
        <p:nvSpPr>
          <p:cNvPr id="12288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A8E1B5D-BF33-4B3E-ABBC-96C7103FDD1D}" type="slidenum">
              <a:rPr lang="en-US" altLang="en-US" sz="1200"/>
              <a:pPr algn="r" eaLnBrk="1" hangingPunct="1"/>
              <a:t>55</a:t>
            </a:fld>
            <a:endParaRPr lang="en-US" altLang="en-US" sz="12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06400" y="1187450"/>
            <a:ext cx="8455025" cy="679450"/>
          </a:xfrm>
        </p:spPr>
        <p:txBody>
          <a:bodyPr>
            <a:normAutofit fontScale="90000"/>
          </a:bodyPr>
          <a:lstStyle/>
          <a:p>
            <a:pPr eaLnBrk="1" hangingPunct="1">
              <a:defRPr/>
            </a:pPr>
            <a:r>
              <a:rPr lang="en-US" sz="3600" dirty="0" smtClean="0"/>
              <a:t>Dialogues Heard During </a:t>
            </a:r>
            <a:r>
              <a:rPr lang="en-US" sz="3600" dirty="0"/>
              <a:t>Negotiations </a:t>
            </a:r>
            <a:r>
              <a:rPr lang="en-US" sz="1800" b="0" dirty="0"/>
              <a:t>(cont'd)</a:t>
            </a:r>
            <a:endParaRPr lang="en-US" sz="1800" b="0" dirty="0" smtClean="0"/>
          </a:p>
        </p:txBody>
      </p:sp>
      <p:sp>
        <p:nvSpPr>
          <p:cNvPr id="123907" name="Rectangle 3"/>
          <p:cNvSpPr>
            <a:spLocks noGrp="1" noChangeArrowheads="1"/>
          </p:cNvSpPr>
          <p:nvPr>
            <p:ph idx="1"/>
          </p:nvPr>
        </p:nvSpPr>
        <p:spPr>
          <a:xfrm>
            <a:off x="498475" y="2168525"/>
            <a:ext cx="8418513" cy="4621213"/>
          </a:xfrm>
        </p:spPr>
        <p:txBody>
          <a:bodyPr/>
          <a:lstStyle/>
          <a:p>
            <a:pPr eaLnBrk="1" hangingPunct="1">
              <a:spcAft>
                <a:spcPct val="0"/>
              </a:spcAft>
            </a:pPr>
            <a:r>
              <a:rPr lang="en-US" altLang="en-US" u="sng" smtClean="0"/>
              <a:t>Hospital</a:t>
            </a:r>
            <a:r>
              <a:rPr lang="en-US" altLang="en-US" smtClean="0"/>
              <a:t>:</a:t>
            </a:r>
          </a:p>
          <a:p>
            <a:pPr lvl="1" eaLnBrk="1" hangingPunct="1"/>
            <a:r>
              <a:rPr lang="en-US" altLang="en-US" sz="1800" smtClean="0"/>
              <a:t>“We can’t grant you exclusives because we need to have an open staff.”</a:t>
            </a:r>
          </a:p>
          <a:p>
            <a:pPr eaLnBrk="1" hangingPunct="1">
              <a:spcAft>
                <a:spcPct val="0"/>
              </a:spcAft>
            </a:pPr>
            <a:r>
              <a:rPr lang="en-US" altLang="en-US" u="sng" smtClean="0"/>
              <a:t>Physician Group</a:t>
            </a:r>
            <a:r>
              <a:rPr lang="en-US" altLang="en-US" smtClean="0"/>
              <a:t>:</a:t>
            </a:r>
          </a:p>
          <a:p>
            <a:pPr lvl="1" eaLnBrk="1" hangingPunct="1">
              <a:spcAft>
                <a:spcPct val="0"/>
              </a:spcAft>
            </a:pPr>
            <a:r>
              <a:rPr lang="en-US" altLang="en-US" sz="1800" smtClean="0"/>
              <a:t>“A vast majority of hospitals don’t have ‘open staffs.’</a:t>
            </a:r>
          </a:p>
          <a:p>
            <a:pPr lvl="1" eaLnBrk="1" hangingPunct="1">
              <a:spcAft>
                <a:spcPct val="0"/>
              </a:spcAft>
            </a:pPr>
            <a:r>
              <a:rPr lang="en-US" altLang="en-US" sz="1800" smtClean="0"/>
              <a:t>But if that’s what you want, then there shouldn’t be a clean sweep provision, and we shouldn’t be expected to provide coverage and be on call by ourselves.”</a:t>
            </a:r>
          </a:p>
        </p:txBody>
      </p:sp>
      <p:sp>
        <p:nvSpPr>
          <p:cNvPr id="12390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CE63DC5-FD51-4C70-A041-2945D0E97F0E}" type="slidenum">
              <a:rPr lang="en-US" altLang="en-US" sz="1200"/>
              <a:pPr algn="r" eaLnBrk="1" hangingPunct="1"/>
              <a:t>56</a:t>
            </a:fld>
            <a:endParaRPr lang="en-US" altLang="en-US" sz="120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06400" y="1187450"/>
            <a:ext cx="8455025" cy="679450"/>
          </a:xfrm>
        </p:spPr>
        <p:txBody>
          <a:bodyPr>
            <a:normAutofit fontScale="90000"/>
          </a:bodyPr>
          <a:lstStyle/>
          <a:p>
            <a:pPr eaLnBrk="1" hangingPunct="1">
              <a:defRPr/>
            </a:pPr>
            <a:r>
              <a:rPr lang="en-US" sz="3600" dirty="0" smtClean="0"/>
              <a:t>Dialogues Heard During </a:t>
            </a:r>
            <a:r>
              <a:rPr lang="en-US" sz="3600" dirty="0"/>
              <a:t>Negotiations </a:t>
            </a:r>
            <a:r>
              <a:rPr lang="en-US" sz="1800" b="0" dirty="0"/>
              <a:t>(cont'd)</a:t>
            </a:r>
            <a:endParaRPr lang="en-US" sz="1800" b="0" dirty="0" smtClean="0"/>
          </a:p>
        </p:txBody>
      </p:sp>
      <p:sp>
        <p:nvSpPr>
          <p:cNvPr id="124931" name="Rectangle 3"/>
          <p:cNvSpPr>
            <a:spLocks noGrp="1" noChangeArrowheads="1"/>
          </p:cNvSpPr>
          <p:nvPr>
            <p:ph idx="1"/>
          </p:nvPr>
        </p:nvSpPr>
        <p:spPr>
          <a:xfrm>
            <a:off x="498475" y="2168525"/>
            <a:ext cx="8418513" cy="4621213"/>
          </a:xfrm>
        </p:spPr>
        <p:txBody>
          <a:bodyPr/>
          <a:lstStyle/>
          <a:p>
            <a:pPr eaLnBrk="1" hangingPunct="1">
              <a:spcAft>
                <a:spcPct val="0"/>
              </a:spcAft>
            </a:pPr>
            <a:r>
              <a:rPr lang="en-US" altLang="en-US" u="sng" smtClean="0"/>
              <a:t>Hospital</a:t>
            </a:r>
            <a:r>
              <a:rPr lang="en-US" altLang="en-US" smtClean="0"/>
              <a:t>:</a:t>
            </a:r>
          </a:p>
          <a:p>
            <a:pPr lvl="1" eaLnBrk="1" hangingPunct="1"/>
            <a:r>
              <a:rPr lang="en-US" altLang="en-US" sz="1800" smtClean="0"/>
              <a:t>“We need the right to modify the exclusivity.”</a:t>
            </a:r>
          </a:p>
          <a:p>
            <a:pPr eaLnBrk="1" hangingPunct="1">
              <a:spcAft>
                <a:spcPct val="0"/>
              </a:spcAft>
            </a:pPr>
            <a:r>
              <a:rPr lang="en-US" altLang="en-US" u="sng" smtClean="0"/>
              <a:t>Physician Group</a:t>
            </a:r>
            <a:r>
              <a:rPr lang="en-US" altLang="en-US" smtClean="0"/>
              <a:t>:</a:t>
            </a:r>
          </a:p>
          <a:p>
            <a:pPr lvl="1" eaLnBrk="1" hangingPunct="1">
              <a:spcAft>
                <a:spcPct val="0"/>
              </a:spcAft>
            </a:pPr>
            <a:r>
              <a:rPr lang="en-US" altLang="en-US" sz="1800" smtClean="0"/>
              <a:t>“Exclusivity is the </a:t>
            </a:r>
            <a:r>
              <a:rPr lang="en-US" altLang="en-US" sz="1800" i="1" smtClean="0"/>
              <a:t>quid pro quo </a:t>
            </a:r>
            <a:r>
              <a:rPr lang="en-US" altLang="en-US" sz="1800" smtClean="0"/>
              <a:t>for us making a strong commitment to you and for us agreeing to a clean sweep.</a:t>
            </a:r>
          </a:p>
          <a:p>
            <a:pPr lvl="1" eaLnBrk="1" hangingPunct="1"/>
            <a:r>
              <a:rPr lang="en-US" altLang="en-US" sz="1800" smtClean="0"/>
              <a:t>If you could unilaterally modify the exclusivity, then we really wouldn’t have an exclusive.</a:t>
            </a:r>
          </a:p>
          <a:p>
            <a:pPr lvl="1" eaLnBrk="1" hangingPunct="1"/>
            <a:r>
              <a:rPr lang="en-US" altLang="en-US" sz="1800" smtClean="0"/>
              <a:t>If there’s no exclusivity, then why should we make such a commitment, and why should there be a clean sweep?”</a:t>
            </a:r>
          </a:p>
        </p:txBody>
      </p:sp>
      <p:sp>
        <p:nvSpPr>
          <p:cNvPr id="12493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E6C96A0-DCF0-428C-A535-B2A2DF5E4D17}" type="slidenum">
              <a:rPr lang="en-US" altLang="en-US" sz="1200"/>
              <a:pPr algn="r" eaLnBrk="1" hangingPunct="1"/>
              <a:t>57</a:t>
            </a:fld>
            <a:endParaRPr lang="en-US" altLang="en-US" sz="12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06400" y="1187450"/>
            <a:ext cx="8455025" cy="679450"/>
          </a:xfrm>
        </p:spPr>
        <p:txBody>
          <a:bodyPr>
            <a:normAutofit fontScale="90000"/>
          </a:bodyPr>
          <a:lstStyle/>
          <a:p>
            <a:pPr eaLnBrk="1" hangingPunct="1">
              <a:defRPr/>
            </a:pPr>
            <a:r>
              <a:rPr lang="en-US" dirty="0" smtClean="0"/>
              <a:t>Dialogues Heard During </a:t>
            </a:r>
            <a:r>
              <a:rPr lang="en-US" dirty="0"/>
              <a:t>Negotiations </a:t>
            </a:r>
            <a:r>
              <a:rPr lang="en-US" sz="1800" b="0" dirty="0"/>
              <a:t>(cont'd</a:t>
            </a:r>
            <a:r>
              <a:rPr lang="en-US" sz="1800" b="0" dirty="0" smtClean="0"/>
              <a:t>)</a:t>
            </a:r>
          </a:p>
        </p:txBody>
      </p:sp>
      <p:sp>
        <p:nvSpPr>
          <p:cNvPr id="125955" name="Rectangle 3"/>
          <p:cNvSpPr>
            <a:spLocks noGrp="1" noChangeArrowheads="1"/>
          </p:cNvSpPr>
          <p:nvPr>
            <p:ph idx="1"/>
          </p:nvPr>
        </p:nvSpPr>
        <p:spPr>
          <a:xfrm>
            <a:off x="498475" y="2168525"/>
            <a:ext cx="8418513" cy="4621213"/>
          </a:xfrm>
        </p:spPr>
        <p:txBody>
          <a:bodyPr/>
          <a:lstStyle/>
          <a:p>
            <a:pPr eaLnBrk="1" hangingPunct="1">
              <a:spcAft>
                <a:spcPct val="0"/>
              </a:spcAft>
            </a:pPr>
            <a:r>
              <a:rPr lang="en-US" altLang="en-US" u="sng" smtClean="0"/>
              <a:t>Hospital</a:t>
            </a:r>
            <a:r>
              <a:rPr lang="en-US" altLang="en-US" smtClean="0"/>
              <a:t>:</a:t>
            </a:r>
          </a:p>
          <a:p>
            <a:pPr lvl="1" eaLnBrk="1" hangingPunct="1">
              <a:spcAft>
                <a:spcPct val="0"/>
              </a:spcAft>
            </a:pPr>
            <a:r>
              <a:rPr lang="en-US" altLang="en-US" sz="1800" smtClean="0"/>
              <a:t>“You must give us the right to sign any and all payor agreements that involve the physician group.  </a:t>
            </a:r>
          </a:p>
          <a:p>
            <a:pPr lvl="1" eaLnBrk="1" hangingPunct="1"/>
            <a:r>
              <a:rPr lang="en-US" altLang="en-US" sz="1800" smtClean="0"/>
              <a:t>Or at least you must agree, without conditions, to participate with all payors that we participate with.”</a:t>
            </a:r>
          </a:p>
          <a:p>
            <a:pPr eaLnBrk="1" hangingPunct="1">
              <a:spcAft>
                <a:spcPct val="0"/>
              </a:spcAft>
            </a:pPr>
            <a:r>
              <a:rPr lang="en-US" altLang="en-US" u="sng" smtClean="0"/>
              <a:t>Physician Group</a:t>
            </a:r>
            <a:r>
              <a:rPr lang="en-US" altLang="en-US" smtClean="0"/>
              <a:t>:</a:t>
            </a:r>
          </a:p>
          <a:p>
            <a:pPr lvl="1" eaLnBrk="1" hangingPunct="1">
              <a:spcAft>
                <a:spcPct val="0"/>
              </a:spcAft>
            </a:pPr>
            <a:r>
              <a:rPr lang="en-US" altLang="en-US" sz="1800" smtClean="0"/>
              <a:t>“If we agree to what you’re asking for, we would have no leverage with the payors.  The possibility of de-participation is the only real leverage that most physician groups have with payors.</a:t>
            </a:r>
          </a:p>
          <a:p>
            <a:pPr lvl="1" eaLnBrk="1" hangingPunct="1">
              <a:spcAft>
                <a:spcPct val="0"/>
              </a:spcAft>
            </a:pPr>
            <a:r>
              <a:rPr lang="en-US" altLang="en-US" sz="1800" smtClean="0"/>
              <a:t>We would be at the mercy of every payor who somehow figures out that once it gets its deal done with you [the hospital], then we [the physician group] must participate, regardless of the terms and conditions proposed by the payor.</a:t>
            </a:r>
          </a:p>
          <a:p>
            <a:pPr lvl="1" eaLnBrk="1" hangingPunct="1">
              <a:spcAft>
                <a:spcPct val="0"/>
              </a:spcAft>
            </a:pPr>
            <a:r>
              <a:rPr lang="en-US" altLang="en-US" sz="1800" smtClean="0"/>
              <a:t>The result is that our reimbursement will drop precipitously.”</a:t>
            </a:r>
          </a:p>
        </p:txBody>
      </p:sp>
      <p:sp>
        <p:nvSpPr>
          <p:cNvPr id="12595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8F6AE18-12A5-4DFC-A2EB-B96D9DD5ABC4}" type="slidenum">
              <a:rPr lang="en-US" altLang="en-US" sz="1200"/>
              <a:pPr algn="r" eaLnBrk="1" hangingPunct="1"/>
              <a:t>58</a:t>
            </a:fld>
            <a:endParaRPr lang="en-US" altLang="en-US" sz="120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06400" y="1187450"/>
            <a:ext cx="8455025" cy="679450"/>
          </a:xfrm>
        </p:spPr>
        <p:txBody>
          <a:bodyPr>
            <a:normAutofit fontScale="90000"/>
          </a:bodyPr>
          <a:lstStyle/>
          <a:p>
            <a:pPr eaLnBrk="1" hangingPunct="1">
              <a:defRPr/>
            </a:pPr>
            <a:r>
              <a:rPr lang="en-US" dirty="0" smtClean="0"/>
              <a:t>Dialogues Heard During </a:t>
            </a:r>
            <a:r>
              <a:rPr lang="en-US" dirty="0"/>
              <a:t>Negotiations </a:t>
            </a:r>
            <a:r>
              <a:rPr lang="en-US" sz="1800" b="0" dirty="0"/>
              <a:t>(cont'd</a:t>
            </a:r>
            <a:r>
              <a:rPr lang="en-US" sz="1800" b="0" dirty="0" smtClean="0"/>
              <a:t>)</a:t>
            </a:r>
          </a:p>
        </p:txBody>
      </p:sp>
      <p:sp>
        <p:nvSpPr>
          <p:cNvPr id="126979" name="Rectangle 3"/>
          <p:cNvSpPr>
            <a:spLocks noGrp="1" noChangeArrowheads="1"/>
          </p:cNvSpPr>
          <p:nvPr>
            <p:ph idx="1"/>
          </p:nvPr>
        </p:nvSpPr>
        <p:spPr>
          <a:xfrm>
            <a:off x="498475" y="2168525"/>
            <a:ext cx="8418513" cy="4621213"/>
          </a:xfrm>
        </p:spPr>
        <p:txBody>
          <a:bodyPr/>
          <a:lstStyle/>
          <a:p>
            <a:pPr eaLnBrk="1" hangingPunct="1">
              <a:spcAft>
                <a:spcPct val="0"/>
              </a:spcAft>
            </a:pPr>
            <a:r>
              <a:rPr lang="en-US" altLang="en-US" u="sng" dirty="0" smtClean="0"/>
              <a:t>Hospital</a:t>
            </a:r>
            <a:r>
              <a:rPr lang="en-US" altLang="en-US" dirty="0" smtClean="0"/>
              <a:t>:</a:t>
            </a:r>
          </a:p>
          <a:p>
            <a:pPr lvl="1" eaLnBrk="1" hangingPunct="1">
              <a:spcAft>
                <a:spcPct val="0"/>
              </a:spcAft>
            </a:pPr>
            <a:r>
              <a:rPr lang="en-US" altLang="en-US" sz="1600" dirty="0" smtClean="0"/>
              <a:t>“We want to partner with you, and we want to work with partners who are committed to us.</a:t>
            </a:r>
          </a:p>
          <a:p>
            <a:pPr lvl="1" eaLnBrk="1" hangingPunct="1">
              <a:spcAft>
                <a:spcPct val="0"/>
              </a:spcAft>
            </a:pPr>
            <a:r>
              <a:rPr lang="en-US" altLang="en-US" sz="1600" dirty="0" smtClean="0"/>
              <a:t>So, we don’t want you providing professional services for anyone who competes with us.”</a:t>
            </a:r>
          </a:p>
          <a:p>
            <a:pPr eaLnBrk="1" hangingPunct="1">
              <a:spcAft>
                <a:spcPct val="0"/>
              </a:spcAft>
            </a:pPr>
            <a:r>
              <a:rPr lang="en-US" altLang="en-US" u="sng" dirty="0" smtClean="0"/>
              <a:t>Physician Group</a:t>
            </a:r>
            <a:r>
              <a:rPr lang="en-US" altLang="en-US" dirty="0" smtClean="0"/>
              <a:t>:</a:t>
            </a:r>
          </a:p>
          <a:p>
            <a:pPr lvl="1" eaLnBrk="1" hangingPunct="1">
              <a:spcAft>
                <a:spcPct val="0"/>
              </a:spcAft>
            </a:pPr>
            <a:r>
              <a:rPr lang="en-US" altLang="en-US" sz="1600" dirty="0" smtClean="0"/>
              <a:t>“We will have a robust exclusive contract with you, including detailed performance standards.</a:t>
            </a:r>
          </a:p>
          <a:p>
            <a:pPr lvl="1" eaLnBrk="1" hangingPunct="1">
              <a:spcAft>
                <a:spcPct val="0"/>
              </a:spcAft>
            </a:pPr>
            <a:r>
              <a:rPr lang="en-US" altLang="en-US" sz="1600" dirty="0" smtClean="0"/>
              <a:t>The contract is full of specific requirements that we’ve agreed to because we are committed to you and want to partner with you.</a:t>
            </a:r>
          </a:p>
          <a:p>
            <a:pPr lvl="1" eaLnBrk="1" hangingPunct="1">
              <a:spcAft>
                <a:spcPct val="0"/>
              </a:spcAft>
            </a:pPr>
            <a:r>
              <a:rPr lang="en-US" altLang="en-US" sz="1600" dirty="0" smtClean="0"/>
              <a:t>If we don’t do what we’re supposed to, you [the hospital] can terminate the contract, and sue us for breach.</a:t>
            </a:r>
          </a:p>
          <a:p>
            <a:pPr lvl="1" eaLnBrk="1" hangingPunct="1">
              <a:spcAft>
                <a:spcPct val="0"/>
              </a:spcAft>
            </a:pPr>
            <a:r>
              <a:rPr lang="en-US" altLang="en-US" sz="1600" dirty="0" smtClean="0"/>
              <a:t>Also, providing professional services at other places allows us to be, and support ourselves as, a broad, subspecialized group that you alone could not support.”</a:t>
            </a:r>
          </a:p>
        </p:txBody>
      </p:sp>
      <p:sp>
        <p:nvSpPr>
          <p:cNvPr id="12698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63A0F2E-9C57-4CFC-B618-2870D995B69D}" type="slidenum">
              <a:rPr lang="en-US" altLang="en-US" sz="1200"/>
              <a:pPr algn="r" eaLnBrk="1" hangingPunct="1"/>
              <a:t>59</a:t>
            </a:fld>
            <a:endParaRPr lang="en-US" altLang="en-US"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406400" y="1260475"/>
            <a:ext cx="8455025" cy="679450"/>
          </a:xfrm>
        </p:spPr>
        <p:txBody>
          <a:bodyPr/>
          <a:lstStyle/>
          <a:p>
            <a:r>
              <a:rPr lang="en-US" altLang="en-US" smtClean="0"/>
              <a:t>Why Exclusive Contracts?</a:t>
            </a:r>
            <a:br>
              <a:rPr lang="en-US" altLang="en-US" smtClean="0"/>
            </a:br>
            <a:endParaRPr lang="en-US" altLang="en-US" smtClean="0"/>
          </a:p>
        </p:txBody>
      </p:sp>
      <p:sp>
        <p:nvSpPr>
          <p:cNvPr id="72707" name="Content Placeholder 2"/>
          <p:cNvSpPr>
            <a:spLocks noGrp="1"/>
          </p:cNvSpPr>
          <p:nvPr>
            <p:ph idx="1"/>
          </p:nvPr>
        </p:nvSpPr>
        <p:spPr>
          <a:xfrm>
            <a:off x="498475" y="2168525"/>
            <a:ext cx="8418513" cy="4621213"/>
          </a:xfrm>
        </p:spPr>
        <p:txBody>
          <a:bodyPr/>
          <a:lstStyle/>
          <a:p>
            <a:endParaRPr lang="en-US" altLang="en-US" smtClean="0"/>
          </a:p>
        </p:txBody>
      </p:sp>
      <p:sp>
        <p:nvSpPr>
          <p:cNvPr id="72708"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1CBCA392-F936-4465-864B-29E656B4C847}" type="slidenum">
              <a:rPr lang="en-US" altLang="en-US" sz="1200"/>
              <a:pPr algn="r" eaLnBrk="1" hangingPunct="1"/>
              <a:t>6</a:t>
            </a:fld>
            <a:endParaRPr lang="en-US" altLang="en-US" sz="12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a:xfrm>
            <a:off x="406400" y="2732088"/>
            <a:ext cx="8455025" cy="679450"/>
          </a:xfrm>
        </p:spPr>
        <p:txBody>
          <a:bodyPr/>
          <a:lstStyle/>
          <a:p>
            <a:pPr algn="ctr"/>
            <a:r>
              <a:rPr lang="en-US" altLang="en-US" smtClean="0"/>
              <a:t>THANK YOU!</a:t>
            </a:r>
          </a:p>
        </p:txBody>
      </p:sp>
      <p:sp>
        <p:nvSpPr>
          <p:cNvPr id="128003" name="Content Placeholder 2"/>
          <p:cNvSpPr>
            <a:spLocks noGrp="1"/>
          </p:cNvSpPr>
          <p:nvPr>
            <p:ph idx="1"/>
          </p:nvPr>
        </p:nvSpPr>
        <p:spPr>
          <a:xfrm>
            <a:off x="498475" y="3189288"/>
            <a:ext cx="8418513" cy="4621212"/>
          </a:xfrm>
        </p:spPr>
        <p:txBody>
          <a:bodyPr/>
          <a:lstStyle/>
          <a:p>
            <a:pPr marL="0" indent="0" algn="ctr">
              <a:buFont typeface="Wingdings" pitchFamily="2" charset="2"/>
              <a:buNone/>
            </a:pPr>
            <a:endParaRPr lang="en-US" altLang="en-US" smtClean="0"/>
          </a:p>
          <a:p>
            <a:pPr marL="0" indent="0" algn="ctr">
              <a:buFont typeface="Wingdings" pitchFamily="2" charset="2"/>
              <a:buNone/>
            </a:pPr>
            <a:endParaRPr lang="en-US" altLang="en-US" smtClean="0"/>
          </a:p>
          <a:p>
            <a:pPr marL="0" indent="0" algn="ctr">
              <a:buFont typeface="Wingdings" pitchFamily="2" charset="2"/>
              <a:buNone/>
            </a:pPr>
            <a:endParaRPr lang="en-US" altLang="en-US" smtClean="0"/>
          </a:p>
          <a:p>
            <a:pPr marL="0" indent="0" algn="ctr">
              <a:buFont typeface="Wingdings" pitchFamily="2" charset="2"/>
              <a:buNone/>
            </a:pPr>
            <a:r>
              <a:rPr lang="en-US" altLang="en-US" smtClean="0"/>
              <a:t>www.kattenlaw.com</a:t>
            </a:r>
          </a:p>
        </p:txBody>
      </p:sp>
      <p:sp>
        <p:nvSpPr>
          <p:cNvPr id="128004"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6CEEEAA-2E12-4287-B491-7BE8186346DF}" type="slidenum">
              <a:rPr lang="en-US" altLang="en-US" sz="1200"/>
              <a:pPr algn="r" eaLnBrk="1" hangingPunct="1"/>
              <a:t>60</a:t>
            </a:fld>
            <a:endParaRPr lang="en-US" altLang="en-US" sz="120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Placeholder 11"/>
          <p:cNvSpPr>
            <a:spLocks noGrp="1"/>
          </p:cNvSpPr>
          <p:nvPr>
            <p:ph type="body" sz="quarter" idx="11"/>
          </p:nvPr>
        </p:nvSpPr>
        <p:spPr>
          <a:xfrm>
            <a:off x="685800" y="4224338"/>
            <a:ext cx="7772400" cy="1719262"/>
          </a:xfrm>
        </p:spPr>
        <p:txBody>
          <a:bodyPr/>
          <a:lstStyle/>
          <a:p>
            <a:pPr>
              <a:spcBef>
                <a:spcPct val="0"/>
              </a:spcBef>
              <a:buFont typeface="Arial" pitchFamily="34" charset="0"/>
              <a:buNone/>
            </a:pPr>
            <a:r>
              <a:rPr lang="en-US" altLang="en-US" smtClean="0"/>
              <a:t>You may also use the Chat function to ask questions, or email questions to </a:t>
            </a:r>
            <a:r>
              <a:rPr lang="en-US" altLang="en-US" b="1" smtClean="0"/>
              <a:t>healthlaw@straffordpub.com</a:t>
            </a:r>
          </a:p>
          <a:p>
            <a:pPr>
              <a:spcBef>
                <a:spcPct val="0"/>
              </a:spcBef>
              <a:buFont typeface="Arial" pitchFamily="34" charset="0"/>
              <a:buNone/>
            </a:pPr>
            <a:endParaRPr lang="en-US" altLang="en-US" smtClean="0"/>
          </a:p>
          <a:p>
            <a:pPr>
              <a:spcBef>
                <a:spcPct val="0"/>
              </a:spcBef>
              <a:buFont typeface="Arial" pitchFamily="34" charset="0"/>
              <a:buNone/>
            </a:pPr>
            <a:endParaRPr lang="en-US" altLang="en-US" smtClean="0"/>
          </a:p>
          <a:p>
            <a:pPr>
              <a:spcBef>
                <a:spcPct val="0"/>
              </a:spcBef>
              <a:buFont typeface="Arial" pitchFamily="34" charset="0"/>
              <a:buNone/>
            </a:pPr>
            <a:r>
              <a:rPr lang="en-US" altLang="en-US" smtClean="0"/>
              <a:t>CLE CODE: </a:t>
            </a:r>
            <a:r>
              <a:rPr lang="en-US" altLang="en-US" b="1" smtClean="0"/>
              <a:t>TLDHBG</a:t>
            </a:r>
            <a:endParaRPr lang="en-US" altLang="en-US"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a:xfrm>
            <a:off x="685800" y="304800"/>
            <a:ext cx="7772400" cy="3051175"/>
          </a:xfrm>
        </p:spPr>
        <p:txBody>
          <a:bodyPr/>
          <a:lstStyle/>
          <a:p>
            <a:pPr algn="ctr"/>
            <a:r>
              <a:rPr lang="en-US" altLang="en-US" sz="4000" smtClean="0"/>
              <a:t>Not A Passholder Yet?</a:t>
            </a:r>
            <a:br>
              <a:rPr lang="en-US" altLang="en-US" sz="4000" smtClean="0"/>
            </a:br>
            <a:r>
              <a:rPr lang="en-US" altLang="en-US" sz="4000" smtClean="0"/>
              <a:t/>
            </a:r>
            <a:br>
              <a:rPr lang="en-US" altLang="en-US" sz="4000" smtClean="0"/>
            </a:br>
            <a:r>
              <a:rPr lang="en-US" altLang="en-US" sz="4000" smtClean="0"/>
              <a:t>Try the CLE Individual Annual Pass</a:t>
            </a:r>
          </a:p>
        </p:txBody>
      </p:sp>
      <p:sp>
        <p:nvSpPr>
          <p:cNvPr id="34818" name="Content Placeholder 2"/>
          <p:cNvSpPr>
            <a:spLocks noGrp="1"/>
          </p:cNvSpPr>
          <p:nvPr>
            <p:ph idx="1"/>
          </p:nvPr>
        </p:nvSpPr>
        <p:spPr>
          <a:xfrm>
            <a:off x="685800" y="3502025"/>
            <a:ext cx="7772400" cy="2898775"/>
          </a:xfrm>
        </p:spPr>
        <p:txBody>
          <a:bodyPr/>
          <a:lstStyle/>
          <a:p>
            <a:pPr marL="285750" indent="-285750">
              <a:buFont typeface="Arial" pitchFamily="34" charset="0"/>
              <a:buChar char="•"/>
              <a:defRPr/>
            </a:pPr>
            <a:r>
              <a:rPr/>
              <a:t>Get all your CLE credits for one low price with the Strafford CLE Individual Annual Pass.</a:t>
            </a:r>
          </a:p>
          <a:p>
            <a:pPr marL="285750" indent="-285750">
              <a:buFont typeface="Arial" pitchFamily="34" charset="0"/>
              <a:buChar char="•"/>
              <a:defRPr/>
            </a:pPr>
            <a:r>
              <a:rPr/>
              <a:t>Attend unlimited live webinars in any of our legal practice areas where we produce over 600 advanced live webinars each year.</a:t>
            </a:r>
          </a:p>
          <a:p>
            <a:pPr marL="285750" indent="-285750">
              <a:buFont typeface="Arial" pitchFamily="34" charset="0"/>
              <a:buChar char="•"/>
              <a:defRPr/>
            </a:pPr>
            <a:r>
              <a:rPr/>
              <a:t>Plus you get unlimited access to hundreds of recorded webinars.</a:t>
            </a:r>
          </a:p>
          <a:p>
            <a:pPr marL="285750" indent="-285750">
              <a:defRPr/>
            </a:pPr>
            <a:endParaRPr altLang="en-US"/>
          </a:p>
          <a:p>
            <a:pPr marL="285750" indent="-285750">
              <a:defRPr/>
            </a:pPr>
            <a:r>
              <a:rPr altLang="en-US"/>
              <a:t>Simply respond to the email you will receive after the program.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06400" y="1260475"/>
            <a:ext cx="8455025" cy="679450"/>
          </a:xfrm>
        </p:spPr>
        <p:txBody>
          <a:bodyPr/>
          <a:lstStyle/>
          <a:p>
            <a:pPr eaLnBrk="1" hangingPunct="1"/>
            <a:r>
              <a:rPr lang="en-US" altLang="en-US" smtClean="0"/>
              <a:t>An Environment of Change</a:t>
            </a:r>
          </a:p>
        </p:txBody>
      </p:sp>
      <p:sp>
        <p:nvSpPr>
          <p:cNvPr id="73731" name="Rectangle 3"/>
          <p:cNvSpPr>
            <a:spLocks noGrp="1" noChangeArrowheads="1"/>
          </p:cNvSpPr>
          <p:nvPr>
            <p:ph idx="1"/>
          </p:nvPr>
        </p:nvSpPr>
        <p:spPr>
          <a:xfrm>
            <a:off x="498475" y="2168525"/>
            <a:ext cx="8418513" cy="4621213"/>
          </a:xfrm>
        </p:spPr>
        <p:txBody>
          <a:bodyPr/>
          <a:lstStyle/>
          <a:p>
            <a:pPr eaLnBrk="1" hangingPunct="1"/>
            <a:r>
              <a:rPr lang="en-US" altLang="en-US" sz="1800" smtClean="0"/>
              <a:t>Perhaps at no other time in history has health care experienced the recent volume and velocity of change.</a:t>
            </a:r>
          </a:p>
          <a:p>
            <a:pPr eaLnBrk="1" hangingPunct="1"/>
            <a:r>
              <a:rPr lang="en-US" altLang="en-US" sz="1800" smtClean="0"/>
              <a:t>The drivers</a:t>
            </a:r>
            <a:r>
              <a:rPr lang="en-US" altLang="en-US" sz="2000" smtClean="0"/>
              <a:t>:</a:t>
            </a:r>
            <a:endParaRPr lang="en-US" altLang="en-US" sz="1800" smtClean="0"/>
          </a:p>
          <a:p>
            <a:pPr lvl="1" eaLnBrk="1" hangingPunct="1"/>
            <a:r>
              <a:rPr lang="en-US" altLang="en-US" sz="1400" smtClean="0"/>
              <a:t>Health care "reform.”</a:t>
            </a:r>
          </a:p>
          <a:p>
            <a:pPr lvl="1" eaLnBrk="1" hangingPunct="1"/>
            <a:r>
              <a:rPr lang="en-US" altLang="en-US" sz="1400" smtClean="0"/>
              <a:t>Federal regulatory and financial scrutiny of various types of services.</a:t>
            </a:r>
          </a:p>
          <a:p>
            <a:pPr lvl="1" eaLnBrk="1" hangingPunct="1"/>
            <a:r>
              <a:rPr lang="en-US" altLang="en-US" sz="1400" smtClean="0"/>
              <a:t>Reimbursement pressure from all governmental and non-governmental payors.</a:t>
            </a:r>
          </a:p>
          <a:p>
            <a:pPr lvl="1" eaLnBrk="1" hangingPunct="1"/>
            <a:r>
              <a:rPr lang="en-US" altLang="en-US" sz="1400" smtClean="0"/>
              <a:t>More and more (expensive) technology.</a:t>
            </a:r>
          </a:p>
          <a:p>
            <a:pPr lvl="1" eaLnBrk="1" hangingPunct="1"/>
            <a:r>
              <a:rPr lang="en-US" altLang="en-US" sz="1400" smtClean="0"/>
              <a:t>Heightened tension resulting from hospital’s efforts to acquire (or consolidate) physician practices.</a:t>
            </a:r>
          </a:p>
          <a:p>
            <a:pPr lvl="1" eaLnBrk="1" hangingPunct="1"/>
            <a:r>
              <a:rPr lang="en-US" altLang="en-US" sz="1400" smtClean="0"/>
              <a:t>Accountable care organizations, clinically integrated networks and other integrative efforts.</a:t>
            </a:r>
          </a:p>
          <a:p>
            <a:pPr lvl="1" eaLnBrk="1" hangingPunct="1"/>
            <a:r>
              <a:rPr lang="en-US" altLang="en-US" sz="1400" smtClean="0"/>
              <a:t>“Investor-owned” businesses.</a:t>
            </a:r>
          </a:p>
        </p:txBody>
      </p:sp>
      <p:sp>
        <p:nvSpPr>
          <p:cNvPr id="73732"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A7292AC-84D7-43DF-B588-9DDA1CAAA400}" type="slidenum">
              <a:rPr lang="en-US" altLang="en-US" sz="1200"/>
              <a:pPr algn="r" eaLnBrk="1" hangingPunct="1"/>
              <a:t>7</a:t>
            </a:fld>
            <a:endParaRPr lang="en-US" altLang="en-US" sz="12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06400" y="1260475"/>
            <a:ext cx="8455025" cy="679450"/>
          </a:xfrm>
        </p:spPr>
        <p:txBody>
          <a:bodyPr/>
          <a:lstStyle/>
          <a:p>
            <a:pPr eaLnBrk="1" hangingPunct="1"/>
            <a:r>
              <a:rPr lang="en-US" altLang="en-US" smtClean="0"/>
              <a:t>Why Exclusive Contracts Are Proliferating</a:t>
            </a:r>
            <a:endParaRPr lang="en-US" altLang="en-US" b="0" smtClean="0"/>
          </a:p>
        </p:txBody>
      </p:sp>
      <p:sp>
        <p:nvSpPr>
          <p:cNvPr id="74755" name="Rectangle 3"/>
          <p:cNvSpPr>
            <a:spLocks noGrp="1" noChangeArrowheads="1"/>
          </p:cNvSpPr>
          <p:nvPr>
            <p:ph idx="1"/>
          </p:nvPr>
        </p:nvSpPr>
        <p:spPr>
          <a:xfrm>
            <a:off x="498475" y="2168525"/>
            <a:ext cx="8418513" cy="4621213"/>
          </a:xfrm>
        </p:spPr>
        <p:txBody>
          <a:bodyPr/>
          <a:lstStyle/>
          <a:p>
            <a:pPr eaLnBrk="1" hangingPunct="1"/>
            <a:r>
              <a:rPr lang="en-US" altLang="en-US" sz="1800" smtClean="0"/>
              <a:t>Hospitals and medical staffs both strive to provide consistently high quality care for patients.</a:t>
            </a:r>
          </a:p>
          <a:p>
            <a:pPr eaLnBrk="1" hangingPunct="1"/>
            <a:r>
              <a:rPr lang="en-US" altLang="en-US" sz="1800" smtClean="0"/>
              <a:t>Alignment between the two is essential to successfully meeting patient needs.</a:t>
            </a:r>
          </a:p>
          <a:p>
            <a:pPr eaLnBrk="1" hangingPunct="1"/>
            <a:r>
              <a:rPr lang="en-US" altLang="en-US" sz="1800" smtClean="0"/>
              <a:t>It’s critical that a hospital have robust, well-designed relationships with certain of its physician groups, particularly its hospital-based specialties.</a:t>
            </a:r>
          </a:p>
          <a:p>
            <a:pPr eaLnBrk="1" hangingPunct="1"/>
            <a:r>
              <a:rPr lang="en-US" altLang="en-US" sz="1800" smtClean="0"/>
              <a:t>The answer for many hospitals is an exclusive contract.</a:t>
            </a:r>
          </a:p>
          <a:p>
            <a:pPr eaLnBrk="1" hangingPunct="1"/>
            <a:r>
              <a:rPr lang="en-US" altLang="en-US" sz="1800" smtClean="0"/>
              <a:t>Hospitals have historically had contracts with radiology, anesthesiology, pathology and emergency room groups to provide clinical services for those departments.</a:t>
            </a:r>
          </a:p>
          <a:p>
            <a:pPr eaLnBrk="1" hangingPunct="1"/>
            <a:r>
              <a:rPr lang="en-US" altLang="en-US" sz="1800" smtClean="0"/>
              <a:t>Recently, the industry is seeing some extension of “exclusive-like” contracts to other specialties.</a:t>
            </a:r>
          </a:p>
          <a:p>
            <a:pPr lvl="1" eaLnBrk="1" hangingPunct="1"/>
            <a:r>
              <a:rPr lang="en-US" altLang="en-US" sz="1400" smtClean="0"/>
              <a:t>This can become </a:t>
            </a:r>
            <a:r>
              <a:rPr lang="en-US" altLang="en-US" sz="1400" i="1" smtClean="0"/>
              <a:t>de facto</a:t>
            </a:r>
            <a:r>
              <a:rPr lang="en-US" altLang="en-US" sz="1400" smtClean="0"/>
              <a:t> as a hospital acquires or closely affiliates with significant numbers of physicians in the community.</a:t>
            </a:r>
          </a:p>
        </p:txBody>
      </p:sp>
      <p:sp>
        <p:nvSpPr>
          <p:cNvPr id="74756"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43274F62-CCBE-4920-8891-8144E3783F55}" type="slidenum">
              <a:rPr lang="en-US" altLang="en-US" sz="1200"/>
              <a:pPr algn="r" eaLnBrk="1" hangingPunct="1"/>
              <a:t>8</a:t>
            </a:fld>
            <a:endParaRPr lang="en-US" altLang="en-US" sz="12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06400" y="1260475"/>
            <a:ext cx="8455025" cy="679450"/>
          </a:xfrm>
        </p:spPr>
        <p:txBody>
          <a:bodyPr/>
          <a:lstStyle/>
          <a:p>
            <a:pPr eaLnBrk="1" hangingPunct="1"/>
            <a:r>
              <a:rPr lang="en-US" altLang="en-US" smtClean="0"/>
              <a:t>Advantages and Disadvantages of</a:t>
            </a:r>
            <a:br>
              <a:rPr lang="en-US" altLang="en-US" smtClean="0"/>
            </a:br>
            <a:r>
              <a:rPr lang="en-US" altLang="en-US" smtClean="0"/>
              <a:t>Exclusive Contracts</a:t>
            </a:r>
            <a:endParaRPr lang="en-US" altLang="en-US" b="0" smtClean="0"/>
          </a:p>
        </p:txBody>
      </p:sp>
      <p:sp>
        <p:nvSpPr>
          <p:cNvPr id="75779" name="Rectangle 3"/>
          <p:cNvSpPr>
            <a:spLocks noGrp="1" noChangeArrowheads="1"/>
          </p:cNvSpPr>
          <p:nvPr>
            <p:ph idx="1"/>
          </p:nvPr>
        </p:nvSpPr>
        <p:spPr>
          <a:xfrm>
            <a:off x="498475" y="2168525"/>
            <a:ext cx="8418513" cy="4621213"/>
          </a:xfrm>
        </p:spPr>
        <p:txBody>
          <a:bodyPr/>
          <a:lstStyle/>
          <a:p>
            <a:pPr eaLnBrk="1" hangingPunct="1"/>
            <a:r>
              <a:rPr lang="en-US" altLang="en-US" sz="1800" smtClean="0"/>
              <a:t>Advantages:</a:t>
            </a:r>
          </a:p>
          <a:p>
            <a:pPr lvl="1" eaLnBrk="1" hangingPunct="1"/>
            <a:r>
              <a:rPr lang="en-US" altLang="en-US" sz="1400" smtClean="0"/>
              <a:t>The parties to the exclusive contract can rationally and proactively design a mutually beneficial relationship that’s designed to evolve with the changing environment.</a:t>
            </a:r>
          </a:p>
          <a:p>
            <a:pPr lvl="1" eaLnBrk="1" hangingPunct="1"/>
            <a:r>
              <a:rPr lang="en-US" altLang="en-US" sz="1400" smtClean="0"/>
              <a:t>The hospital gets a level of commitment to service from the physician group that may help the hospital operate more efficiently and compete more effectively.</a:t>
            </a:r>
          </a:p>
          <a:p>
            <a:pPr lvl="1" eaLnBrk="1" hangingPunct="1"/>
            <a:r>
              <a:rPr lang="en-US" altLang="en-US" sz="1400" smtClean="0"/>
              <a:t>The physician group gains a modicum of security and, if it has chosen its partner well, it will be better positioned to face the consolidation wave.</a:t>
            </a:r>
          </a:p>
          <a:p>
            <a:pPr eaLnBrk="1" hangingPunct="1"/>
            <a:r>
              <a:rPr lang="en-US" altLang="en-US" sz="1800" smtClean="0"/>
              <a:t>Disadvantages:</a:t>
            </a:r>
          </a:p>
          <a:p>
            <a:pPr lvl="1" eaLnBrk="1" hangingPunct="1"/>
            <a:r>
              <a:rPr lang="en-US" altLang="en-US" sz="1400" smtClean="0"/>
              <a:t>“If it ain’t broke, don’t fix it!”</a:t>
            </a:r>
          </a:p>
          <a:p>
            <a:pPr lvl="1" eaLnBrk="1" hangingPunct="1"/>
            <a:r>
              <a:rPr lang="en-US" altLang="en-US" sz="1400" smtClean="0"/>
              <a:t>And an exclusive contract can change a longstanding, and otherwise effective, relationship into one that turns too much on what a contract says.</a:t>
            </a:r>
          </a:p>
        </p:txBody>
      </p:sp>
      <p:sp>
        <p:nvSpPr>
          <p:cNvPr id="75780" name="TextBox 3"/>
          <p:cNvSpPr txBox="1">
            <a:spLocks noChangeArrowheads="1"/>
          </p:cNvSpPr>
          <p:nvPr/>
        </p:nvSpPr>
        <p:spPr bwMode="auto">
          <a:xfrm>
            <a:off x="7848600" y="635317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1844D29E-F80A-4961-9C72-CF32E46FF30A}" type="slidenum">
              <a:rPr lang="en-US" altLang="en-US" sz="1200"/>
              <a:pPr algn="r" eaLnBrk="1" hangingPunct="1"/>
              <a:t>9</a:t>
            </a:fld>
            <a:endParaRPr lang="en-US" altLang="en-US" sz="1200"/>
          </a:p>
        </p:txBody>
      </p:sp>
    </p:spTree>
  </p:cSld>
  <p:clrMapOvr>
    <a:masterClrMapping/>
  </p:clrMapOvr>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6.xml><?xml version="1.0" encoding="utf-8"?>
<a:theme xmlns:a="http://schemas.openxmlformats.org/drawingml/2006/main" name="2_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Katten Health Care PowerPoint Template_201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r">
          <a:defRPr sz="900"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1804</TotalTime>
  <Words>5073</Words>
  <Application>Microsoft Office PowerPoint</Application>
  <PresentationFormat>On-screen Show (4:3)</PresentationFormat>
  <Paragraphs>422</Paragraphs>
  <Slides>63</Slides>
  <Notes>7</Notes>
  <HiddenSlides>0</HiddenSlides>
  <MMClips>0</MMClips>
  <ScaleCrop>false</ScaleCrop>
  <HeadingPairs>
    <vt:vector size="4" baseType="variant">
      <vt:variant>
        <vt:lpstr>Theme</vt:lpstr>
      </vt:variant>
      <vt:variant>
        <vt:i4>8</vt:i4>
      </vt:variant>
      <vt:variant>
        <vt:lpstr>Slide Titles</vt:lpstr>
      </vt:variant>
      <vt:variant>
        <vt:i4>63</vt:i4>
      </vt:variant>
    </vt:vector>
  </HeadingPairs>
  <TitlesOfParts>
    <vt:vector size="71" baseType="lpstr">
      <vt:lpstr>Event</vt:lpstr>
      <vt:lpstr>Content</vt:lpstr>
      <vt:lpstr>1_Event</vt:lpstr>
      <vt:lpstr>3_Event</vt:lpstr>
      <vt:lpstr>Waveform</vt:lpstr>
      <vt:lpstr>2_Event</vt:lpstr>
      <vt:lpstr>4_Event</vt:lpstr>
      <vt:lpstr>Katten Health Care PowerPoint Template_2013</vt:lpstr>
      <vt:lpstr>PowerPoint Presentation</vt:lpstr>
      <vt:lpstr>Tips for Optimal Quality</vt:lpstr>
      <vt:lpstr>Continuing Education Credits</vt:lpstr>
      <vt:lpstr>Structuring Exclusive Contracts Between Hospitals and Physician Groups</vt:lpstr>
      <vt:lpstr>Introduction</vt:lpstr>
      <vt:lpstr>Why Exclusive Contracts? </vt:lpstr>
      <vt:lpstr>An Environment of Change</vt:lpstr>
      <vt:lpstr>Why Exclusive Contracts Are Proliferating</vt:lpstr>
      <vt:lpstr>Advantages and Disadvantages of Exclusive Contracts</vt:lpstr>
      <vt:lpstr>Key Legal Considerations </vt:lpstr>
      <vt:lpstr>Health Care Laws</vt:lpstr>
      <vt:lpstr>Health Care Laws (cont'd)</vt:lpstr>
      <vt:lpstr>Health Care Laws (cont'd)</vt:lpstr>
      <vt:lpstr>Health Care Laws (cont'd)</vt:lpstr>
      <vt:lpstr>Tax-Exemption Rules</vt:lpstr>
      <vt:lpstr>Tax-Exemption Rules (cont'd)</vt:lpstr>
      <vt:lpstr>Basic Provisions of Exclusive Contracts</vt:lpstr>
      <vt:lpstr>Exclusivity</vt:lpstr>
      <vt:lpstr>Exclusivity (cont'd)</vt:lpstr>
      <vt:lpstr>Exclusivity (cont'd)</vt:lpstr>
      <vt:lpstr>Physician Group Coverage and Services</vt:lpstr>
      <vt:lpstr>Physician Group Coverage and Services (cont'd)</vt:lpstr>
      <vt:lpstr>Physician Group Coverage and Services (cont'd)</vt:lpstr>
      <vt:lpstr>Performance Standards</vt:lpstr>
      <vt:lpstr>Performance Standards (cont'd)</vt:lpstr>
      <vt:lpstr>Performance Standards (cont'd)</vt:lpstr>
      <vt:lpstr>Department Director</vt:lpstr>
      <vt:lpstr>Department Director (cont'd)</vt:lpstr>
      <vt:lpstr>Qualifications of Physicians</vt:lpstr>
      <vt:lpstr>Qualifications of physicians (cont'd)</vt:lpstr>
      <vt:lpstr>Qualifications of physicians (cont'd)</vt:lpstr>
      <vt:lpstr>Service Obligations of Hospital</vt:lpstr>
      <vt:lpstr>Compensation</vt:lpstr>
      <vt:lpstr>Compensation (cont'd)</vt:lpstr>
      <vt:lpstr>Compensation (cont'd)</vt:lpstr>
      <vt:lpstr>Term and Termination</vt:lpstr>
      <vt:lpstr>Term and Termination (cont'd)</vt:lpstr>
      <vt:lpstr>Term and Termination (cont'd)</vt:lpstr>
      <vt:lpstr>Term and Termination (cont'd)</vt:lpstr>
      <vt:lpstr>“Clean Sweep”</vt:lpstr>
      <vt:lpstr>Sidebar on HCQIA Reporting</vt:lpstr>
      <vt:lpstr>Sidebar on HCQIA Reporting (cont’d)</vt:lpstr>
      <vt:lpstr>Payor Contracting</vt:lpstr>
      <vt:lpstr>Payor Contracting (cont'd)</vt:lpstr>
      <vt:lpstr>Payor Contracting (cont'd)</vt:lpstr>
      <vt:lpstr>Covenant Not to Compete</vt:lpstr>
      <vt:lpstr>Covenant Not to Compete (cont'd)</vt:lpstr>
      <vt:lpstr>Covenant Not to Compete (cont'd)</vt:lpstr>
      <vt:lpstr>Indemnification</vt:lpstr>
      <vt:lpstr>Dispute Resolution</vt:lpstr>
      <vt:lpstr>Process to Get Deal Done</vt:lpstr>
      <vt:lpstr>Process to Get Deal Done (cont'd)</vt:lpstr>
      <vt:lpstr>Process to Get Deal Done (cont'd)</vt:lpstr>
      <vt:lpstr>Dialogues Heard During Negotiations</vt:lpstr>
      <vt:lpstr>Dialogues Heard During Negotiations (cont'd)</vt:lpstr>
      <vt:lpstr>Dialogues Heard During Negotiations (cont'd)</vt:lpstr>
      <vt:lpstr>Dialogues Heard During Negotiations (cont'd)</vt:lpstr>
      <vt:lpstr>Dialogues Heard During Negotiations (cont'd)</vt:lpstr>
      <vt:lpstr>Dialogues Heard During Negotiations (cont'd)</vt:lpstr>
      <vt:lpstr>THANK YOU!</vt:lpstr>
      <vt:lpstr>PowerPoint Presentation</vt:lpstr>
      <vt:lpstr>PowerPoint Presentation</vt:lpstr>
      <vt:lpstr>Not A Passholder Yet?  Try the CLE Individual Annual Pass</vt:lpstr>
    </vt:vector>
  </TitlesOfParts>
  <Company>SPI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Erika Simon</dc:creator>
  <cp:lastModifiedBy>Davis, W. Kenneth</cp:lastModifiedBy>
  <cp:revision>251</cp:revision>
  <cp:lastPrinted>2017-08-28T13:07:15Z</cp:lastPrinted>
  <dcterms:created xsi:type="dcterms:W3CDTF">2010-10-07T18:20:25Z</dcterms:created>
  <dcterms:modified xsi:type="dcterms:W3CDTF">2017-08-28T14:15:36Z</dcterms:modified>
</cp:coreProperties>
</file>